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 id="2147483720" r:id="rId8"/>
    <p:sldMasterId id="2147483732" r:id="rId9"/>
    <p:sldMasterId id="2147483744" r:id="rId10"/>
    <p:sldMasterId id="2147483756" r:id="rId11"/>
    <p:sldMasterId id="2147483768" r:id="rId12"/>
  </p:sldMasterIdLst>
  <p:notesMasterIdLst>
    <p:notesMasterId r:id="rId16"/>
  </p:notesMasterIdLst>
  <p:sldIdLst>
    <p:sldId id="592" r:id="rId13"/>
    <p:sldId id="539" r:id="rId14"/>
    <p:sldId id="505" r:id="rId15"/>
    <p:sldId id="260" r:id="rId17"/>
    <p:sldId id="268" r:id="rId18"/>
    <p:sldId id="397" r:id="rId19"/>
    <p:sldId id="469" r:id="rId20"/>
    <p:sldId id="522" r:id="rId21"/>
    <p:sldId id="523" r:id="rId22"/>
    <p:sldId id="541" r:id="rId23"/>
    <p:sldId id="471" r:id="rId24"/>
    <p:sldId id="470" r:id="rId25"/>
    <p:sldId id="473" r:id="rId26"/>
    <p:sldId id="524" r:id="rId27"/>
    <p:sldId id="468" r:id="rId28"/>
    <p:sldId id="474" r:id="rId29"/>
    <p:sldId id="472" r:id="rId30"/>
    <p:sldId id="525" r:id="rId31"/>
    <p:sldId id="421" r:id="rId32"/>
    <p:sldId id="526" r:id="rId33"/>
    <p:sldId id="527" r:id="rId34"/>
    <p:sldId id="528" r:id="rId35"/>
    <p:sldId id="402" r:id="rId36"/>
    <p:sldId id="407" r:id="rId37"/>
    <p:sldId id="529" r:id="rId38"/>
    <p:sldId id="414" r:id="rId39"/>
    <p:sldId id="538" r:id="rId40"/>
    <p:sldId id="420" r:id="rId41"/>
    <p:sldId id="475" r:id="rId42"/>
    <p:sldId id="537" r:id="rId43"/>
    <p:sldId id="480" r:id="rId44"/>
    <p:sldId id="482" r:id="rId45"/>
    <p:sldId id="506" r:id="rId46"/>
    <p:sldId id="507" r:id="rId47"/>
    <p:sldId id="510" r:id="rId48"/>
    <p:sldId id="491" r:id="rId49"/>
    <p:sldId id="542" r:id="rId50"/>
    <p:sldId id="403" r:id="rId51"/>
    <p:sldId id="511" r:id="rId52"/>
    <p:sldId id="494" r:id="rId53"/>
    <p:sldId id="535" r:id="rId54"/>
    <p:sldId id="404" r:id="rId55"/>
    <p:sldId id="512" r:id="rId56"/>
    <p:sldId id="513" r:id="rId57"/>
    <p:sldId id="536" r:id="rId58"/>
    <p:sldId id="514" r:id="rId59"/>
    <p:sldId id="515" r:id="rId60"/>
    <p:sldId id="503" r:id="rId61"/>
    <p:sldId id="516" r:id="rId62"/>
    <p:sldId id="497" r:id="rId63"/>
    <p:sldId id="518" r:id="rId64"/>
    <p:sldId id="519" r:id="rId65"/>
    <p:sldId id="532" r:id="rId66"/>
    <p:sldId id="540" r:id="rId67"/>
  </p:sldIdLst>
  <p:sldSz cx="9144000" cy="6858000" type="screen4x3"/>
  <p:notesSz cx="6858000" cy="9144000"/>
  <p:custDataLst>
    <p:tags r:id="rId7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03FDC3C-5046-44A4-A2A0-C87C270507A0}">
          <p14:sldIdLst>
            <p14:sldId id="592"/>
            <p14:sldId id="539"/>
            <p14:sldId id="505"/>
            <p14:sldId id="260"/>
            <p14:sldId id="268"/>
            <p14:sldId id="397"/>
            <p14:sldId id="469"/>
            <p14:sldId id="522"/>
            <p14:sldId id="523"/>
            <p14:sldId id="541"/>
            <p14:sldId id="471"/>
            <p14:sldId id="470"/>
            <p14:sldId id="473"/>
            <p14:sldId id="524"/>
            <p14:sldId id="468"/>
            <p14:sldId id="474"/>
            <p14:sldId id="472"/>
            <p14:sldId id="525"/>
            <p14:sldId id="421"/>
            <p14:sldId id="526"/>
            <p14:sldId id="527"/>
            <p14:sldId id="528"/>
            <p14:sldId id="402"/>
            <p14:sldId id="407"/>
            <p14:sldId id="529"/>
            <p14:sldId id="414"/>
            <p14:sldId id="538"/>
            <p14:sldId id="420"/>
            <p14:sldId id="475"/>
            <p14:sldId id="537"/>
            <p14:sldId id="480"/>
            <p14:sldId id="482"/>
            <p14:sldId id="506"/>
            <p14:sldId id="507"/>
            <p14:sldId id="510"/>
            <p14:sldId id="491"/>
            <p14:sldId id="542"/>
            <p14:sldId id="403"/>
            <p14:sldId id="511"/>
            <p14:sldId id="494"/>
            <p14:sldId id="535"/>
            <p14:sldId id="404"/>
            <p14:sldId id="512"/>
            <p14:sldId id="513"/>
            <p14:sldId id="536"/>
            <p14:sldId id="514"/>
            <p14:sldId id="515"/>
            <p14:sldId id="503"/>
            <p14:sldId id="516"/>
            <p14:sldId id="497"/>
            <p14:sldId id="518"/>
            <p14:sldId id="519"/>
            <p14:sldId id="532"/>
            <p14:sldId id="54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33"/>
    <a:srgbClr val="CB5252"/>
    <a:srgbClr val="FF5B57"/>
    <a:srgbClr val="FF5B5B"/>
    <a:srgbClr val="FFB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5" autoAdjust="0"/>
    <p:restoredTop sz="90000" autoAdjust="0"/>
  </p:normalViewPr>
  <p:slideViewPr>
    <p:cSldViewPr>
      <p:cViewPr>
        <p:scale>
          <a:sx n="80" d="100"/>
          <a:sy n="80" d="100"/>
        </p:scale>
        <p:origin x="-1236" y="84"/>
      </p:cViewPr>
      <p:guideLst>
        <p:guide orient="horz" pos="2131"/>
        <p:guide pos="2924"/>
      </p:guideLst>
    </p:cSldViewPr>
  </p:slideViewPr>
  <p:notesTextViewPr>
    <p:cViewPr>
      <p:scale>
        <a:sx n="100" d="100"/>
        <a:sy n="100" d="100"/>
      </p:scale>
      <p:origin x="0" y="0"/>
    </p:cViewPr>
  </p:notesTextViewPr>
  <p:sorterViewPr>
    <p:cViewPr>
      <p:scale>
        <a:sx n="100" d="100"/>
        <a:sy n="100" d="100"/>
      </p:scale>
      <p:origin x="0" y="-595"/>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1" Type="http://schemas.openxmlformats.org/officeDocument/2006/relationships/tags" Target="tags/tag1.xml"/><Relationship Id="rId70" Type="http://schemas.openxmlformats.org/officeDocument/2006/relationships/tableStyles" Target="tableStyles.xml"/><Relationship Id="rId7" Type="http://schemas.openxmlformats.org/officeDocument/2006/relationships/slideMaster" Target="slideMasters/slideMaster6.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54.xml"/><Relationship Id="rId66" Type="http://schemas.openxmlformats.org/officeDocument/2006/relationships/slide" Target="slides/slide53.xml"/><Relationship Id="rId65" Type="http://schemas.openxmlformats.org/officeDocument/2006/relationships/slide" Target="slides/slide52.xml"/><Relationship Id="rId64" Type="http://schemas.openxmlformats.org/officeDocument/2006/relationships/slide" Target="slides/slide51.xml"/><Relationship Id="rId63" Type="http://schemas.openxmlformats.org/officeDocument/2006/relationships/slide" Target="slides/slide50.xml"/><Relationship Id="rId62" Type="http://schemas.openxmlformats.org/officeDocument/2006/relationships/slide" Target="slides/slide49.xml"/><Relationship Id="rId61" Type="http://schemas.openxmlformats.org/officeDocument/2006/relationships/slide" Target="slides/slide48.xml"/><Relationship Id="rId60" Type="http://schemas.openxmlformats.org/officeDocument/2006/relationships/slide" Target="slides/slide47.xml"/><Relationship Id="rId6" Type="http://schemas.openxmlformats.org/officeDocument/2006/relationships/slideMaster" Target="slideMasters/slideMaster5.xml"/><Relationship Id="rId59" Type="http://schemas.openxmlformats.org/officeDocument/2006/relationships/slide" Target="slides/slide46.xml"/><Relationship Id="rId58" Type="http://schemas.openxmlformats.org/officeDocument/2006/relationships/slide" Target="slides/slide45.xml"/><Relationship Id="rId57" Type="http://schemas.openxmlformats.org/officeDocument/2006/relationships/slide" Target="slides/slide44.xml"/><Relationship Id="rId56" Type="http://schemas.openxmlformats.org/officeDocument/2006/relationships/slide" Target="slides/slide43.xml"/><Relationship Id="rId55" Type="http://schemas.openxmlformats.org/officeDocument/2006/relationships/slide" Target="slides/slide42.xml"/><Relationship Id="rId54" Type="http://schemas.openxmlformats.org/officeDocument/2006/relationships/slide" Target="slides/slide41.xml"/><Relationship Id="rId53" Type="http://schemas.openxmlformats.org/officeDocument/2006/relationships/slide" Target="slides/slide40.xml"/><Relationship Id="rId52" Type="http://schemas.openxmlformats.org/officeDocument/2006/relationships/slide" Target="slides/slide39.xml"/><Relationship Id="rId51" Type="http://schemas.openxmlformats.org/officeDocument/2006/relationships/slide" Target="slides/slide38.xml"/><Relationship Id="rId50" Type="http://schemas.openxmlformats.org/officeDocument/2006/relationships/slide" Target="slides/slide37.xml"/><Relationship Id="rId5" Type="http://schemas.openxmlformats.org/officeDocument/2006/relationships/slideMaster" Target="slideMasters/slideMaster4.xml"/><Relationship Id="rId49" Type="http://schemas.openxmlformats.org/officeDocument/2006/relationships/slide" Target="slides/slide36.xml"/><Relationship Id="rId48" Type="http://schemas.openxmlformats.org/officeDocument/2006/relationships/slide" Target="slides/slide35.xml"/><Relationship Id="rId47" Type="http://schemas.openxmlformats.org/officeDocument/2006/relationships/slide" Target="slides/slide34.xml"/><Relationship Id="rId46" Type="http://schemas.openxmlformats.org/officeDocument/2006/relationships/slide" Target="slides/slide33.xml"/><Relationship Id="rId45" Type="http://schemas.openxmlformats.org/officeDocument/2006/relationships/slide" Target="slides/slide32.xml"/><Relationship Id="rId44" Type="http://schemas.openxmlformats.org/officeDocument/2006/relationships/slide" Target="slides/slide31.xml"/><Relationship Id="rId43" Type="http://schemas.openxmlformats.org/officeDocument/2006/relationships/slide" Target="slides/slide30.xml"/><Relationship Id="rId42" Type="http://schemas.openxmlformats.org/officeDocument/2006/relationships/slide" Target="slides/slide29.xml"/><Relationship Id="rId41" Type="http://schemas.openxmlformats.org/officeDocument/2006/relationships/slide" Target="slides/slide28.xml"/><Relationship Id="rId40" Type="http://schemas.openxmlformats.org/officeDocument/2006/relationships/slide" Target="slides/slide27.xml"/><Relationship Id="rId4" Type="http://schemas.openxmlformats.org/officeDocument/2006/relationships/slideMaster" Target="slideMasters/slideMaster3.xml"/><Relationship Id="rId39" Type="http://schemas.openxmlformats.org/officeDocument/2006/relationships/slide" Target="slides/slide26.xml"/><Relationship Id="rId38" Type="http://schemas.openxmlformats.org/officeDocument/2006/relationships/slide" Target="slides/slide25.xml"/><Relationship Id="rId37" Type="http://schemas.openxmlformats.org/officeDocument/2006/relationships/slide" Target="slides/slide24.xml"/><Relationship Id="rId36" Type="http://schemas.openxmlformats.org/officeDocument/2006/relationships/slide" Target="slides/slide23.xml"/><Relationship Id="rId35" Type="http://schemas.openxmlformats.org/officeDocument/2006/relationships/slide" Target="slides/slide22.xml"/><Relationship Id="rId34" Type="http://schemas.openxmlformats.org/officeDocument/2006/relationships/slide" Target="slides/slide21.xml"/><Relationship Id="rId33" Type="http://schemas.openxmlformats.org/officeDocument/2006/relationships/slide" Target="slides/slide20.xml"/><Relationship Id="rId32" Type="http://schemas.openxmlformats.org/officeDocument/2006/relationships/slide" Target="slides/slide19.xml"/><Relationship Id="rId31" Type="http://schemas.openxmlformats.org/officeDocument/2006/relationships/slide" Target="slides/slide18.xml"/><Relationship Id="rId30" Type="http://schemas.openxmlformats.org/officeDocument/2006/relationships/slide" Target="slides/slide17.xml"/><Relationship Id="rId3" Type="http://schemas.openxmlformats.org/officeDocument/2006/relationships/slideMaster" Target="slideMasters/slideMaster2.xml"/><Relationship Id="rId29" Type="http://schemas.openxmlformats.org/officeDocument/2006/relationships/slide" Target="slides/slide16.xml"/><Relationship Id="rId28" Type="http://schemas.openxmlformats.org/officeDocument/2006/relationships/slide" Target="slides/slide15.xml"/><Relationship Id="rId27" Type="http://schemas.openxmlformats.org/officeDocument/2006/relationships/slide" Target="slides/slide14.xml"/><Relationship Id="rId26" Type="http://schemas.openxmlformats.org/officeDocument/2006/relationships/slide" Target="slides/slide13.xml"/><Relationship Id="rId25" Type="http://schemas.openxmlformats.org/officeDocument/2006/relationships/slide" Target="slides/slide12.xml"/><Relationship Id="rId24" Type="http://schemas.openxmlformats.org/officeDocument/2006/relationships/slide" Target="slides/slide11.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slide" Target="slides/slide7.xml"/><Relationship Id="rId2" Type="http://schemas.openxmlformats.org/officeDocument/2006/relationships/theme" Target="theme/theme1.xml"/><Relationship Id="rId19" Type="http://schemas.openxmlformats.org/officeDocument/2006/relationships/slide" Target="slides/slide6.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notesMaster" Target="notesMasters/notesMaster1.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slide" Target="slides/slide1.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9BEC4-3F6E-45D7-85BD-278EEABA21A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0C1EC-B178-4FF4-98AD-8EAA226614B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D20C1EC-B178-4FF4-98AD-8EAA226614B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D20C1EC-B178-4FF4-98AD-8EAA226614B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D20C1EC-B178-4FF4-98AD-8EAA226614B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D20C1EC-B178-4FF4-98AD-8EAA226614B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8F2647BC-6B3D-4A4C-83D4-BB02E644EF1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509BDC4-0F3B-46B5-A207-3ECB1BAA3E95}" type="slidenum">
              <a:rPr lang="zh-CN" altLang="en-US"/>
            </a:fld>
            <a:endParaRPr lang="en-US" altLang="zh-C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FBB4C4C-86DA-4E8C-A15C-F30311AF2F5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C034CC9-0F14-49B4-A21F-5DDA5D0B1F36}" type="slidenum">
              <a:rPr lang="zh-CN" altLang="en-US"/>
            </a:fld>
            <a:endParaRPr lang="en-US" altLang="zh-C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530125B-161F-495A-AF7F-EDD75B1E194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CF1B8C2-DAE1-48A4-90BF-BB0E847EBA10}" type="slidenum">
              <a:rPr lang="zh-CN" altLang="en-US"/>
            </a:fld>
            <a:endParaRPr lang="en-US" altLang="zh-CN"/>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30E5F86-49A7-4176-89A7-D28788624641}"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C36990F-22D6-40C9-9803-E8C25BA5D106}" type="slidenum">
              <a:rPr lang="zh-CN" altLang="en-US"/>
            </a:fld>
            <a:endParaRPr lang="en-US" altLang="zh-CN"/>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E3E1BA1B-76F9-4C9F-A040-1E91836E17E6}"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2C932BA9-179A-4BEF-A466-D75E7138F051}" type="slidenum">
              <a:rPr lang="zh-CN" altLang="en-US"/>
            </a:fld>
            <a:endParaRPr lang="en-US" altLang="zh-CN"/>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AACB3828-6A05-4607-8714-76CB53AF8CFA}"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5673D37D-BC66-43E2-A7F7-41C12A6C06D2}" type="slidenum">
              <a:rPr lang="zh-CN" altLang="en-US"/>
            </a:fld>
            <a:endParaRPr lang="en-US" altLang="zh-CN"/>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4F53423-38E6-4B29-AC3B-DB8769501D44}"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9D24D6D6-9371-46CF-AD78-D209BC358F3D}" type="slidenum">
              <a:rPr lang="zh-CN" altLang="en-US"/>
            </a:fld>
            <a:endParaRPr lang="en-US" altLang="zh-CN"/>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33E7F199-356B-485E-8F46-7760E95EFED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D5390DF2-C44A-486F-A873-0B7C3DA83459}" type="slidenum">
              <a:rPr lang="zh-CN" altLang="en-US"/>
            </a:fld>
            <a:endParaRPr lang="en-US" altLang="zh-CN"/>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B1EAA5BC-FF45-4C0E-9FCD-1B22DA5F210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504A20A7-CAB8-4810-85CC-84CB97FBFB22}" type="slidenum">
              <a:rPr lang="zh-CN" altLang="en-US"/>
            </a:fld>
            <a:endParaRPr lang="en-US" altLang="zh-CN"/>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F3D5054-3946-443B-B231-2F9266DBC59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9BAB7A7-7C54-41FE-91C7-42C6E2299BD9}" type="slidenum">
              <a:rPr lang="zh-CN" altLang="en-US"/>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D71F9FE-456C-409E-9B16-73A791AE5E2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DBE615E-6459-4AF1-9389-8F730456DF02}" type="slidenum">
              <a:rPr lang="zh-CN" altLang="en-US"/>
            </a:fld>
            <a:endParaRPr lang="en-US" altLang="zh-CN"/>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E6813A12-87AD-427F-BCA1-C15E594D899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7C79CDD-CE3F-4AD6-9156-D497FDAB9390}" type="slidenum">
              <a:rPr lang="zh-CN" altLang="en-US"/>
            </a:fld>
            <a:endParaRPr lang="en-US" altLang="zh-CN"/>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5197831-588E-4E44-81C5-FD7CB5DF916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9429358-28B2-45A8-8937-DCE4BCA920F6}" type="slidenum">
              <a:rPr lang="zh-CN" altLang="en-US"/>
            </a:fld>
            <a:endParaRPr lang="en-US" altLang="zh-CN"/>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3F590D6-F3DA-4A24-A89A-C545700BBCB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25FBDD3-D5C8-4A97-A9F5-2A0B5A6444D7}" type="slidenum">
              <a:rPr lang="zh-CN" altLang="en-US"/>
            </a:fld>
            <a:endParaRPr lang="en-US" altLang="zh-CN"/>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857E1E91-E47E-4CCE-9582-8C77C9BB35DB}"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D08FBD4-EC66-4D84-BB38-59D8D71DA4F9}" type="slidenum">
              <a:rPr lang="zh-CN" altLang="en-US"/>
            </a:fld>
            <a:endParaRPr lang="en-US" altLang="zh-CN"/>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62D2657-C25E-41BE-A071-B9F5B723816D}"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0B00A72A-F982-46B9-B10C-E013F1D9796A}" type="slidenum">
              <a:rPr lang="zh-CN" altLang="en-US"/>
            </a:fld>
            <a:endParaRPr lang="en-US" altLang="zh-C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D898E74-76B0-48A1-AC11-2EC503D50F89}"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3B52D3D2-EF58-4A90-9F60-48478F504BE5}" type="slidenum">
              <a:rPr lang="zh-CN" altLang="en-US"/>
            </a:fld>
            <a:endParaRPr lang="en-US" altLang="zh-C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FAB2D5C-9A3B-462D-BD0E-0CDB4BB973A7}"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1A38BFE9-5EC4-4939-A7B5-B28EF7F1B98F}" type="slidenum">
              <a:rPr lang="zh-CN" altLang="en-US"/>
            </a:fld>
            <a:endParaRPr lang="en-US" altLang="zh-CN"/>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2A47E7C9-F055-44CF-B18D-C7C81B824B0D}"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5CD338F-CA87-4C53-8EDF-3455D67B71B9}" type="slidenum">
              <a:rPr lang="zh-CN" altLang="en-US"/>
            </a:fld>
            <a:endParaRPr lang="en-US" altLang="zh-CN"/>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A2213B7B-42D7-4AF4-825E-9FC8431BFE7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0D031E6B-D1D3-4F97-9EA1-865037A79733}" type="slidenum">
              <a:rPr lang="zh-CN" altLang="en-US"/>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40F530A-CF76-4603-AC4E-EDFF7CF0183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65EB485-45F8-4DA6-AA9B-95B709BB2D8E}" type="slidenum">
              <a:rPr lang="zh-CN" altLang="en-US"/>
            </a:fld>
            <a:endParaRPr lang="en-US" altLang="zh-C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4E295D9-2C3F-45E8-A4F5-E28D42FC3C1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124352F-8795-4960-8D79-69158BC3FE3A}" type="slidenum">
              <a:rPr lang="zh-CN" altLang="en-US"/>
            </a:fld>
            <a:endParaRPr lang="en-US" altLang="zh-CN"/>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D5B89B1-C513-48BD-A7E8-7CD14F20CBD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FBACE05-61A8-423A-8E67-8561F43484D7}" type="slidenum">
              <a:rPr lang="zh-CN" altLang="en-US"/>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81437C6-B6A9-46FC-958F-9333F371624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8A5756A-6117-49A3-847C-60AFB65C0E7A}" type="slidenum">
              <a:rPr lang="zh-CN" altLang="en-US"/>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53853FA-51CF-4533-9797-AAB7FA4FD5C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8F9D374-EE16-4F31-809E-E1EC00D061B5}" type="slidenum">
              <a:rPr lang="zh-CN" altLang="en-US"/>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1FE9364A-5106-4A42-B483-60072BCF0EE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6629C884-577E-45DC-BAAE-389E95851F6F}" type="slidenum">
              <a:rPr lang="zh-CN" altLang="en-US"/>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B3C1E63D-D78C-4920-B06D-9B1B0B479D6F}"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F0AC3F35-6C15-4E54-A84D-33F4123E2395}" type="slidenum">
              <a:rPr lang="zh-CN" altLang="en-US"/>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C0ADC9BB-5F0E-4B84-B546-6C27B66B1AB4}"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31242C98-0524-4ADA-A113-E9599404DCA6}" type="slidenum">
              <a:rPr lang="zh-CN" altLang="en-US"/>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002667A-DD03-4198-A8B2-CADF71A20AB9}"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077F4211-0608-4BF7-BCEF-D52884C86DB5}" type="slidenum">
              <a:rPr lang="zh-CN" altLang="en-US"/>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7FA19C9A-C6D4-40D3-A312-268A15210237}"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072E0A05-C942-4D47-B2B5-6D431312CB56}" type="slidenum">
              <a:rPr lang="zh-CN" altLang="en-US"/>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A2206B30-99FA-4F8D-B10B-A29700B70CD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530C8C82-C598-42BB-A79D-7A12772EA69A}" type="slidenum">
              <a:rPr lang="zh-CN" altLang="en-US"/>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B3B5A42-E461-4B1F-A45D-591B2DFCED2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B8B8F0E-43EB-40DE-9F16-B94731E49D1D}" type="slidenum">
              <a:rPr lang="zh-CN" altLang="en-US"/>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76DF07B-B17F-460D-9642-7CC3854ADBC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2E8A422-0598-4FF4-AFD5-7D50AD4C1819}" type="slidenum">
              <a:rPr lang="zh-CN" altLang="en-US"/>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367A530-2E14-4B6F-AD93-AD78D0155E1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7E882A4-2AA8-41CE-B97A-8A2743B038F5}" type="slidenum">
              <a:rPr lang="zh-CN" altLang="en-US"/>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9ED31C2-8B9B-46E4-AC5A-CED3ED27D2A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491235F-D568-4A35-B239-70EBC9F5496F}" type="slidenum">
              <a:rPr lang="zh-CN" altLang="en-US"/>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B238648-0038-45FA-AA8C-068E1DF1706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B9E6F0D-238C-4F16-BA36-B86B6D20CFA2}" type="slidenum">
              <a:rPr lang="zh-CN" altLang="en-US"/>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D30BD68-130E-4AC0-8C56-6A01E220CCD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E1D2BD8-7BD2-474C-AF48-47FCBE66B8E4}" type="slidenum">
              <a:rPr lang="zh-CN" altLang="en-US"/>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7A675EC-D15F-4EA2-AFEE-5875871C5954}"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80CD9893-09DC-476C-A073-E3C693AFFBE8}" type="slidenum">
              <a:rPr lang="zh-CN" altLang="en-US"/>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E1B34D4C-26A4-49C5-BFE0-AAC79F99F109}"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8788CEB3-5E1C-41C4-ADB7-4E8046B77285}" type="slidenum">
              <a:rPr lang="zh-CN" altLang="en-US"/>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B16F0FE-03EB-46FB-BAEC-BDE8C97E4929}"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70F12498-AECF-4E9A-998C-31EBC2DA8A75}" type="slidenum">
              <a:rPr lang="zh-CN" altLang="en-US"/>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41F266D3-324A-433E-A97D-93FF3EA9C30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E4011649-E00A-4B54-AE5B-FEF5B746E5BC}" type="slidenum">
              <a:rPr lang="zh-CN" altLang="en-US"/>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87E8230C-0F07-4880-89BB-FA0D89AB8374}"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AEE212E3-85FB-4996-9BBA-B2029C013CEB}" type="slidenum">
              <a:rPr lang="zh-CN" altLang="en-US"/>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01B4B2C-E639-4521-A6A7-2EA3CCA0207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9E6F2EB-98FE-4CBE-AEC9-BC35B2914142}" type="slidenum">
              <a:rPr lang="zh-CN" altLang="en-US"/>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B3D217C-A73A-4D25-B71D-7C1A1357722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A2B7C26-DDF3-40BB-A4FB-4F7ACD9FBBAF}" type="slidenum">
              <a:rPr lang="zh-CN" altLang="en-US"/>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43C847E1-FDED-45B1-8617-C56BA8E67CC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8740EE1-412B-47D9-B0A2-67A770966FB4}" type="slidenum">
              <a:rPr lang="zh-CN" altLang="en-US"/>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896BBC1-6DC2-427C-A046-7B18673DDED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B3FACB64-109F-4B54-9407-8F68B9E0868B}" type="slidenum">
              <a:rPr lang="zh-CN" altLang="en-US"/>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4C5D5229-1B84-43AB-90B4-838E07A15DE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201F270-ACA3-4AA5-B305-4457DCAE5566}" type="slidenum">
              <a:rPr lang="zh-CN" altLang="en-US"/>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02CC22AE-CB3F-4F82-9762-1963723A8B6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F9B2D3F-D902-4FA9-9458-E15AFE8DA6C3}" type="slidenum">
              <a:rPr lang="zh-CN" altLang="en-US"/>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8AE76822-9176-489A-8324-1879885C4DED}"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89C2ED64-731E-4698-BD4E-BB31DFD31EB7}" type="slidenum">
              <a:rPr lang="zh-CN" altLang="en-US"/>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A2007168-59D2-4171-B95C-98CC8AF99B46}"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E750E9E2-74EA-451A-85E5-71ACB88EA6F3}" type="slidenum">
              <a:rPr lang="zh-CN" altLang="en-US"/>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A816C28F-4968-4CB2-9CF2-F1CC70AD1F59}"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C321C216-FAAC-49CE-A5D8-3053CD420DA2}" type="slidenum">
              <a:rPr lang="zh-CN" altLang="en-US"/>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118F0A63-7AE6-4ABD-A418-C70B5E95126B}"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329C3BD0-AC11-4F1D-9CC0-80EC69AD7B93}" type="slidenum">
              <a:rPr lang="zh-CN" altLang="en-US"/>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89FC2546-55BD-4BF8-8C5F-7DB19AE0A30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3561A893-2BF3-497E-A275-03BF2348D25B}" type="slidenum">
              <a:rPr lang="zh-CN" altLang="en-US"/>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showMasterSp="0"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B3E5964-7C63-4967-8A32-A238CCD594F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C818C63-89F5-4724-AE6B-FB7BF84B29AB}" type="slidenum">
              <a:rPr lang="zh-CN" altLang="en-US"/>
            </a:fld>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3331EA2-A373-4AC5-926B-BEEA683825B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DD6F511-601F-4EBC-80AC-7ADC9F374DFE}" type="slidenum">
              <a:rPr lang="zh-CN" altLang="en-US"/>
            </a:fld>
            <a:endParaRPr lang="en-US"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0C7DB2D-25F3-4C31-B1E0-F4B8D7A6ED9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659F84A4-265C-4664-9379-FC6BE92F6226}" type="slidenum">
              <a:rPr lang="zh-CN" altLang="en-US"/>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C9C6628-5E20-4E42-A76F-BB86CA35C44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CAA58FF-92BD-4233-9414-14BB7EE83613}" type="slidenum">
              <a:rPr lang="zh-CN" altLang="en-US"/>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E9590194-63B8-4DF2-A4A7-271795CF792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8F254F79-AF8C-442F-9D80-35B99B794860}" type="slidenum">
              <a:rPr lang="zh-CN" altLang="en-US"/>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07F4C05E-5790-448F-9779-F64568A6FDBB}"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209EEA48-08FB-411E-8A41-EC71DA67ABAF}" type="slidenum">
              <a:rPr lang="zh-CN" altLang="en-US"/>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D32C0941-BDCF-4160-8D7B-7D0564747379}"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646B318C-5FC3-4720-9917-296DE32319FF}" type="slidenum">
              <a:rPr lang="zh-CN" altLang="en-US"/>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9F7080C-BF26-4CCC-8EC4-C2D8E1D2D83D}"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E51E6AD9-D9F5-4164-91C2-BE04FB521100}" type="slidenum">
              <a:rPr lang="zh-CN" altLang="en-US"/>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8EC74CF4-328D-4037-BABA-67727AE515F4}"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24585477-0ADC-4E3B-A2E1-34BD8AC76F2B}" type="slidenum">
              <a:rPr lang="zh-CN" altLang="en-US"/>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888D7989-6812-4CD1-8191-92961F05258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6225412-FDFF-4921-89D2-ABCF6A9C2867}" type="slidenum">
              <a:rPr lang="zh-CN" altLang="en-US"/>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7287312-EEEE-4122-8BFD-024E85F9E65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C083B7D-0393-4230-A195-04905C25C75D}" type="slidenum">
              <a:rPr lang="zh-CN" altLang="en-US"/>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3B84BED-AB9C-46FA-A425-120C54099E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14CA2AB3-4243-40F1-A183-BCE06CD077F3}" type="slidenum">
              <a:rPr lang="zh-CN" altLang="en-US"/>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3E30F05-89BD-4D9E-981A-73A70D8A706E}"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DB29F67A-444A-4DD1-913F-5E9E561D57E7}" type="slidenum">
              <a:rPr lang="zh-CN" altLang="en-US"/>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AA092C7-6521-42BD-866B-A57994220A9E}"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8FEE6A8-09F1-4702-BE1B-55A89EF4D923}" type="slidenum">
              <a:rPr lang="zh-CN" altLang="en-US"/>
            </a:fld>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7E8A3647-8A6C-4316-BA3E-0976AEAC5EA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FFEBEA6-999C-4DB7-8A57-CD5B96F88CB7}" type="slidenum">
              <a:rPr lang="zh-CN" altLang="en-US"/>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39E66D2B-DE40-4417-914A-09EDC19106E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0DBC7A39-DBF5-469D-8DA0-397BA5A8DF19}" type="slidenum">
              <a:rPr lang="zh-CN" altLang="en-US"/>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7680BF78-FCA6-4EE2-A2F3-5D2DBF75A877}"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F1B676F2-16B2-4641-A390-5CE36345E80D}" type="slidenum">
              <a:rPr lang="zh-CN" altLang="en-US"/>
            </a:fld>
            <a:endParaRPr lang="en-US" altLang="zh-C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3B82707E-F0CB-4554-AD06-5A45FEE24554}"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25DC3781-BA76-48E6-9610-8585492F34FB}" type="slidenum">
              <a:rPr lang="zh-CN" altLang="en-US"/>
            </a:fld>
            <a:endParaRPr lang="en-US" alt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74A942D-B18C-4C3F-83FA-A986FDEB62E6}"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9F8653F2-841E-4069-BC75-E8F5B470BA34}" type="slidenum">
              <a:rPr lang="zh-CN" altLang="en-US"/>
            </a:fld>
            <a:endParaRPr lang="en-US"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63BE864A-23CA-4A17-A94D-79FB49B5466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672D9F3D-4B68-4644-84D0-D1CFAE09BE56}" type="slidenum">
              <a:rPr lang="zh-CN" altLang="en-US"/>
            </a:fld>
            <a:endParaRPr lang="en-US" alt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D09633F8-56AA-4AF5-A40D-401738B46CCE}"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1627904B-DAA6-46A8-A61B-E5B7685A272F}" type="slidenum">
              <a:rPr lang="zh-CN" altLang="en-US"/>
            </a:fld>
            <a:endParaRPr lang="en-US" alt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84D5E7F-4F57-4CAC-9CFC-51FB44B8F59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53E8191-2105-41C2-A5F1-7439FD55E9B8}" type="slidenum">
              <a:rPr lang="zh-CN" altLang="en-US"/>
            </a:fld>
            <a:endParaRPr lang="en-US"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BB17A2B-ECD4-4D9F-B327-5659C24DD09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55EF2D46-7654-49CB-A456-66F6B3BB53C5}" type="slidenum">
              <a:rPr lang="zh-CN" altLang="en-US"/>
            </a:fld>
            <a:endParaRPr lang="en-US"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C835F0B-1C2D-42A5-9913-3E891B62A0E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575293B-3955-486C-8CD2-290419577CDA}" type="slidenum">
              <a:rPr lang="zh-CN" altLang="en-US"/>
            </a:fld>
            <a:endParaRPr lang="en-US" altLang="zh-C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A3A44E5-5C97-4232-9286-114532480C9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246DB09-8A51-4B1D-ABB2-84498DD3F92C}" type="slidenum">
              <a:rPr lang="zh-CN" altLang="en-US"/>
            </a:fld>
            <a:endParaRPr lang="en-US"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F512E20-B1BC-4861-A39C-B8CE15C68A0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2ED9428-5813-4ADC-A3C7-5585394BDBCD}" type="slidenum">
              <a:rPr lang="zh-CN" altLang="en-US"/>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85B9B0BA-1F74-4952-A940-681C7EE3EDD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1086F90D-1125-4233-9439-E59496CC3634}" type="slidenum">
              <a:rPr lang="zh-CN" altLang="en-US"/>
            </a:fld>
            <a:endParaRPr lang="en-US" alt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4F1431C1-E125-45AC-B19D-4DF17B63DB62}"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E502A065-7C2C-49BF-A1A9-CAFAED61C47B}" type="slidenum">
              <a:rPr lang="zh-CN" altLang="en-US"/>
            </a:fld>
            <a:endParaRPr lang="en-US" alt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E9F19E6D-BF14-4E72-A347-8C9CB98C2394}"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198B44D8-0E18-48D2-9CB6-368C7E04A851}" type="slidenum">
              <a:rPr lang="zh-CN" altLang="en-US"/>
            </a:fld>
            <a:endParaRPr lang="en-US"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FE4863A-34D5-4635-B1BB-12AC6B4757F3}"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1C585BCE-4EDB-4BA2-9115-55737710DB55}" type="slidenum">
              <a:rPr lang="zh-CN" altLang="en-US"/>
            </a:fld>
            <a:endParaRPr lang="en-US" alt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A473FF73-FC51-46BB-BBDE-DA77D7FA0A5C}"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EC69C778-87E9-44C1-85D5-6AD7A9D2D88C}" type="slidenum">
              <a:rPr lang="zh-CN" altLang="en-US"/>
            </a:fld>
            <a:endParaRPr lang="en-US" altLang="zh-C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97471D67-B30F-41A1-B107-F778EF4492A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2E15ED1-DEA1-4111-B562-2255F65AE742}" type="slidenum">
              <a:rPr lang="zh-CN" altLang="en-US"/>
            </a:fld>
            <a:endParaRPr lang="en-US" altLang="zh-C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361C4A0-7011-42C6-9537-242C3B97451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3FAF077-17D3-49B6-A8B5-D828DBC5FA11}" type="slidenum">
              <a:rPr lang="zh-CN" altLang="en-US"/>
            </a:fld>
            <a:endParaRPr lang="en-US" altLang="zh-C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297DE5A-1338-40AF-AEB8-A38D2CE0AA9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EA02258B-DB4B-4DBD-AA6A-697038B90FB9}" type="slidenum">
              <a:rPr lang="zh-CN" altLang="en-US"/>
            </a:fld>
            <a:endParaRPr lang="en-US" altLang="zh-C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44DAB64B-972F-4A0D-94D7-3E42E6F4201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155C8AD2-16CD-4B9A-A517-4C22280D4948}" type="slidenum">
              <a:rPr lang="zh-CN" altLang="en-US"/>
            </a:fld>
            <a:endParaRPr lang="en-US" altLang="zh-C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BF5EFC0-C9C1-40B3-B0F8-71350D8E481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0A454CA-BE1F-47DA-8175-8EFB284023CC}" type="slidenum">
              <a:rPr lang="zh-CN" altLang="en-US"/>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E50C778-6132-478C-8722-588DBCB9EEC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B48EBA1C-1A59-4ABD-BDA8-9FBADCD1B7C8}" type="slidenum">
              <a:rPr lang="zh-CN" altLang="en-US"/>
            </a:fld>
            <a:endParaRPr lang="en-US" altLang="zh-C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611DB3FF-D078-49BC-8207-59C694BD628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D34342E0-A263-4EC4-B728-DCADE7443496}" type="slidenum">
              <a:rPr lang="zh-CN" altLang="en-US"/>
            </a:fld>
            <a:endParaRPr lang="en-US" altLang="zh-C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E0EFBC2F-4725-49C3-AE28-8EA8F1EDAFFF}"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BAC24341-F2EA-42A5-A545-1057D516FB48}" type="slidenum">
              <a:rPr lang="zh-CN" altLang="en-US"/>
            </a:fld>
            <a:endParaRPr lang="en-US" altLang="zh-C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98B9E88C-E178-4D6D-A9A8-B5A5FCD5D1F5}"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C6611197-7F0C-49F7-BEAB-F1DFF00DB2AE}" type="slidenum">
              <a:rPr lang="zh-CN" altLang="en-US"/>
            </a:fld>
            <a:endParaRPr lang="en-US" altLang="zh-C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D984C68-DF9E-48AC-881E-B15CD0F5EF49}"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DE726E31-DCC6-4651-9F74-D23B010053F7}" type="slidenum">
              <a:rPr lang="zh-CN" altLang="en-US"/>
            </a:fld>
            <a:endParaRPr lang="en-US" altLang="zh-C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0626C333-3FD4-4D8F-8C4B-49D89BD4C4F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AC1AAC3-0B40-4C51-B4B3-B0AED97E21D3}" type="slidenum">
              <a:rPr lang="zh-CN" altLang="en-US"/>
            </a:fld>
            <a:endParaRPr lang="en-US" altLang="zh-CN"/>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6FF4A6A8-FB3C-404C-9B5F-57C9890094F2}"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BBF6EFBC-CF49-47BB-9222-E67CE28866D4}" type="slidenum">
              <a:rPr lang="zh-CN" altLang="en-US"/>
            </a:fld>
            <a:endParaRPr lang="en-US" altLang="zh-CN"/>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B5BD986-F8A3-4D99-BAB1-496E117A38A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14D9737-A12E-4AC7-A984-371AF00AC810}" type="slidenum">
              <a:rPr lang="zh-CN" altLang="en-US"/>
            </a:fld>
            <a:endParaRPr lang="en-US" altLang="zh-CN"/>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D398155-4985-41A6-90A9-06E8179595E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4C9B050-C03A-4785-85F4-A5A5298F6604}" type="slidenum">
              <a:rPr lang="zh-CN" altLang="en-US"/>
            </a:fld>
            <a:endParaRPr lang="en-US" altLang="zh-CN"/>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1485"/>
            <a:ext cx="7772400" cy="1468967"/>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6BA0CE2C-FFDD-43B4-BD14-959CC81E0B9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F61F07E-CA3D-4ED1-840B-FF3D19DF4C70}" type="slidenum">
              <a:rPr lang="zh-CN" altLang="en-US"/>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B4EC690-1834-4664-BCC6-6A65C23CFFF4}"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CB396232-9BB8-474D-ACCB-188CCEDD3345}" type="slidenum">
              <a:rPr lang="zh-CN" altLang="en-US"/>
            </a:fld>
            <a:endParaRPr lang="en-US" altLang="zh-CN"/>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3133"/>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9537B20-07E2-4CFB-9B0A-DA9818058707}"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BBF40CA-7137-430F-88C6-BEA593BDA477}" type="slidenum">
              <a:rPr lang="zh-CN" altLang="en-US"/>
            </a:fld>
            <a:endParaRPr lang="en-US" altLang="zh-CN"/>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C80B46BD-50B4-4FD0-AFDB-7845B2F5F262}"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86798BF4-81B9-43E0-8163-362C800C811E}" type="slidenum">
              <a:rPr lang="zh-CN" altLang="en-US"/>
            </a:fld>
            <a:endParaRPr lang="en-US" altLang="zh-CN"/>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DB7FFCF2-A560-46A3-80BD-621F294E22BC}"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A833DC31-04E0-444B-8C69-150ABF465097}" type="slidenum">
              <a:rPr lang="zh-CN" altLang="en-US"/>
            </a:fld>
            <a:endParaRPr lang="en-US" altLang="zh-CN"/>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2B12AAF7-81B0-4B28-905F-CECED1056252}"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F016355A-DF46-4BFA-A563-AD06E9E6E534}" type="slidenum">
              <a:rPr lang="zh-CN" altLang="en-US"/>
            </a:fld>
            <a:endParaRPr lang="en-US" altLang="zh-CN"/>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B2E73A97-7274-45ED-A2BE-46789A0EC328}"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00E433E3-D3D5-4680-90F7-450EEDF93F63}" type="slidenum">
              <a:rPr lang="zh-CN" altLang="en-US"/>
            </a:fld>
            <a:endParaRPr lang="en-US" altLang="zh-CN"/>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2"/>
            <a:ext cx="3008313" cy="1162049"/>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2F4FA670-F461-4420-AAA3-2813143976AC}"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CE8636E3-0DB9-4C4C-9356-18C9FBBECDEF}" type="slidenum">
              <a:rPr lang="zh-CN" altLang="en-US"/>
            </a:fld>
            <a:endParaRPr lang="en-US" altLang="zh-C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7267"/>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3833"/>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29775DFF-9349-4DF9-BDC1-B7C51CE4C79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2C5CAD6-2C2A-4C92-83A8-EC221A6C4AC3}" type="slidenum">
              <a:rPr lang="zh-CN" altLang="en-US"/>
            </a:fld>
            <a:endParaRPr lang="en-US" altLang="zh-C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5783BA1-B4AA-412F-94C1-A0886F59DAB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2CE3D28-DE0E-4CDB-8361-8C69B9B7F4D3}" type="slidenum">
              <a:rPr lang="zh-CN" altLang="en-US"/>
            </a:fld>
            <a:endParaRPr lang="en-US" altLang="zh-C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5167"/>
            <a:ext cx="2057400" cy="585046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5167"/>
            <a:ext cx="6019800" cy="585046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F72E6D8-2885-49F0-9BD5-32128FD7CA9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F6D8234-9880-4AA3-BCF8-182D546E0E9B}" type="slidenum">
              <a:rPr lang="zh-CN" altLang="en-US"/>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tiff"/><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8.xml"/><Relationship Id="rId8" Type="http://schemas.openxmlformats.org/officeDocument/2006/relationships/slideLayout" Target="../slideLayouts/slideLayout107.xml"/><Relationship Id="rId7" Type="http://schemas.openxmlformats.org/officeDocument/2006/relationships/slideLayout" Target="../slideLayouts/slideLayout106.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3" Type="http://schemas.openxmlformats.org/officeDocument/2006/relationships/slideLayout" Target="../slideLayouts/slideLayout102.xml"/><Relationship Id="rId2" Type="http://schemas.openxmlformats.org/officeDocument/2006/relationships/slideLayout" Target="../slideLayouts/slideLayout101.xml"/><Relationship Id="rId18" Type="http://schemas.openxmlformats.org/officeDocument/2006/relationships/theme" Target="../theme/theme10.xml"/><Relationship Id="rId17" Type="http://schemas.openxmlformats.org/officeDocument/2006/relationships/image" Target="../media/image12.png"/><Relationship Id="rId16" Type="http://schemas.openxmlformats.org/officeDocument/2006/relationships/image" Target="../media/image6.png"/><Relationship Id="rId15" Type="http://schemas.openxmlformats.org/officeDocument/2006/relationships/image" Target="../media/image16.jpeg"/><Relationship Id="rId14" Type="http://schemas.openxmlformats.org/officeDocument/2006/relationships/image" Target="../media/image15.png"/><Relationship Id="rId13" Type="http://schemas.openxmlformats.org/officeDocument/2006/relationships/image" Target="../media/image14.jpeg"/><Relationship Id="rId12" Type="http://schemas.openxmlformats.org/officeDocument/2006/relationships/image" Target="../media/image1.tiff"/><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8" Type="http://schemas.openxmlformats.org/officeDocument/2006/relationships/slideLayout" Target="../slideLayouts/slideLayout118.xml"/><Relationship Id="rId7" Type="http://schemas.openxmlformats.org/officeDocument/2006/relationships/slideLayout" Target="../slideLayouts/slideLayout117.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3" Type="http://schemas.openxmlformats.org/officeDocument/2006/relationships/slideLayout" Target="../slideLayouts/slideLayout113.xml"/><Relationship Id="rId2" Type="http://schemas.openxmlformats.org/officeDocument/2006/relationships/slideLayout" Target="../slideLayouts/slideLayout112.xml"/><Relationship Id="rId18" Type="http://schemas.openxmlformats.org/officeDocument/2006/relationships/theme" Target="../theme/theme11.xml"/><Relationship Id="rId17" Type="http://schemas.openxmlformats.org/officeDocument/2006/relationships/image" Target="../media/image12.png"/><Relationship Id="rId16" Type="http://schemas.openxmlformats.org/officeDocument/2006/relationships/image" Target="../media/image6.png"/><Relationship Id="rId15" Type="http://schemas.openxmlformats.org/officeDocument/2006/relationships/image" Target="../media/image16.jpeg"/><Relationship Id="rId14" Type="http://schemas.openxmlformats.org/officeDocument/2006/relationships/image" Target="../media/image15.png"/><Relationship Id="rId13" Type="http://schemas.openxmlformats.org/officeDocument/2006/relationships/image" Target="../media/image14.jpeg"/><Relationship Id="rId12" Type="http://schemas.openxmlformats.org/officeDocument/2006/relationships/image" Target="../media/image1.tiff"/><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tiff"/><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8" Type="http://schemas.openxmlformats.org/officeDocument/2006/relationships/theme" Target="../theme/theme3.xml"/><Relationship Id="rId17" Type="http://schemas.openxmlformats.org/officeDocument/2006/relationships/image" Target="../media/image7.png"/><Relationship Id="rId16" Type="http://schemas.openxmlformats.org/officeDocument/2006/relationships/image" Target="../media/image6.png"/><Relationship Id="rId15" Type="http://schemas.openxmlformats.org/officeDocument/2006/relationships/image" Target="../media/image2.png"/><Relationship Id="rId14" Type="http://schemas.openxmlformats.org/officeDocument/2006/relationships/image" Target="../media/image5.png"/><Relationship Id="rId13" Type="http://schemas.openxmlformats.org/officeDocument/2006/relationships/image" Target="../media/image4.jpeg"/><Relationship Id="rId12" Type="http://schemas.openxmlformats.org/officeDocument/2006/relationships/image" Target="../media/image1.tiff"/><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7" Type="http://schemas.openxmlformats.org/officeDocument/2006/relationships/theme" Target="../theme/theme4.xml"/><Relationship Id="rId16" Type="http://schemas.openxmlformats.org/officeDocument/2006/relationships/image" Target="../media/image9.png"/><Relationship Id="rId15" Type="http://schemas.openxmlformats.org/officeDocument/2006/relationships/image" Target="../media/image8.png"/><Relationship Id="rId14" Type="http://schemas.openxmlformats.org/officeDocument/2006/relationships/image" Target="../media/image6.png"/><Relationship Id="rId13" Type="http://schemas.openxmlformats.org/officeDocument/2006/relationships/image" Target="../media/image2.png"/><Relationship Id="rId12" Type="http://schemas.openxmlformats.org/officeDocument/2006/relationships/image" Target="../media/image1.tiff"/><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3" Type="http://schemas.openxmlformats.org/officeDocument/2006/relationships/theme" Target="../theme/theme5.xml"/><Relationship Id="rId12" Type="http://schemas.openxmlformats.org/officeDocument/2006/relationships/image" Target="../media/image1.tiff"/><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8" Type="http://schemas.openxmlformats.org/officeDocument/2006/relationships/theme" Target="../theme/theme6.xml"/><Relationship Id="rId17" Type="http://schemas.openxmlformats.org/officeDocument/2006/relationships/image" Target="../media/image13.png"/><Relationship Id="rId16" Type="http://schemas.openxmlformats.org/officeDocument/2006/relationships/image" Target="../media/image12.png"/><Relationship Id="rId15" Type="http://schemas.openxmlformats.org/officeDocument/2006/relationships/image" Target="../media/image6.png"/><Relationship Id="rId14" Type="http://schemas.openxmlformats.org/officeDocument/2006/relationships/image" Target="../media/image11.jpeg"/><Relationship Id="rId13" Type="http://schemas.openxmlformats.org/officeDocument/2006/relationships/image" Target="../media/image10.jpeg"/><Relationship Id="rId12" Type="http://schemas.openxmlformats.org/officeDocument/2006/relationships/image" Target="../media/image1.tiff"/><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8" Type="http://schemas.openxmlformats.org/officeDocument/2006/relationships/theme" Target="../theme/theme7.xml"/><Relationship Id="rId17" Type="http://schemas.openxmlformats.org/officeDocument/2006/relationships/image" Target="../media/image13.png"/><Relationship Id="rId16" Type="http://schemas.openxmlformats.org/officeDocument/2006/relationships/image" Target="../media/image12.png"/><Relationship Id="rId15" Type="http://schemas.openxmlformats.org/officeDocument/2006/relationships/image" Target="../media/image6.png"/><Relationship Id="rId14" Type="http://schemas.openxmlformats.org/officeDocument/2006/relationships/image" Target="../media/image11.jpeg"/><Relationship Id="rId13" Type="http://schemas.openxmlformats.org/officeDocument/2006/relationships/image" Target="../media/image10.jpeg"/><Relationship Id="rId12" Type="http://schemas.openxmlformats.org/officeDocument/2006/relationships/image" Target="../media/image1.tiff"/><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8" Type="http://schemas.openxmlformats.org/officeDocument/2006/relationships/slideLayout" Target="../slideLayouts/slideLayout85.xml"/><Relationship Id="rId7" Type="http://schemas.openxmlformats.org/officeDocument/2006/relationships/slideLayout" Target="../slideLayouts/slideLayout84.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3" Type="http://schemas.openxmlformats.org/officeDocument/2006/relationships/slideLayout" Target="../slideLayouts/slideLayout80.xml"/><Relationship Id="rId2" Type="http://schemas.openxmlformats.org/officeDocument/2006/relationships/slideLayout" Target="../slideLayouts/slideLayout79.xml"/><Relationship Id="rId18" Type="http://schemas.openxmlformats.org/officeDocument/2006/relationships/theme" Target="../theme/theme8.xml"/><Relationship Id="rId17" Type="http://schemas.openxmlformats.org/officeDocument/2006/relationships/image" Target="../media/image12.png"/><Relationship Id="rId16" Type="http://schemas.openxmlformats.org/officeDocument/2006/relationships/image" Target="../media/image6.png"/><Relationship Id="rId15" Type="http://schemas.openxmlformats.org/officeDocument/2006/relationships/image" Target="../media/image16.jpeg"/><Relationship Id="rId14" Type="http://schemas.openxmlformats.org/officeDocument/2006/relationships/image" Target="../media/image15.png"/><Relationship Id="rId13" Type="http://schemas.openxmlformats.org/officeDocument/2006/relationships/image" Target="../media/image14.jpeg"/><Relationship Id="rId12" Type="http://schemas.openxmlformats.org/officeDocument/2006/relationships/image" Target="../media/image1.tiff"/><Relationship Id="rId11" Type="http://schemas.openxmlformats.org/officeDocument/2006/relationships/slideLayout" Target="../slideLayouts/slideLayout88.xml"/><Relationship Id="rId10" Type="http://schemas.openxmlformats.org/officeDocument/2006/relationships/slideLayout" Target="../slideLayouts/slideLayout87.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7.xml"/><Relationship Id="rId8" Type="http://schemas.openxmlformats.org/officeDocument/2006/relationships/slideLayout" Target="../slideLayouts/slideLayout96.xml"/><Relationship Id="rId7" Type="http://schemas.openxmlformats.org/officeDocument/2006/relationships/slideLayout" Target="../slideLayouts/slideLayout95.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3" Type="http://schemas.openxmlformats.org/officeDocument/2006/relationships/slideLayout" Target="../slideLayouts/slideLayout91.xml"/><Relationship Id="rId2" Type="http://schemas.openxmlformats.org/officeDocument/2006/relationships/slideLayout" Target="../slideLayouts/slideLayout90.xml"/><Relationship Id="rId18" Type="http://schemas.openxmlformats.org/officeDocument/2006/relationships/theme" Target="../theme/theme9.xml"/><Relationship Id="rId17" Type="http://schemas.openxmlformats.org/officeDocument/2006/relationships/image" Target="../media/image12.png"/><Relationship Id="rId16" Type="http://schemas.openxmlformats.org/officeDocument/2006/relationships/image" Target="../media/image6.png"/><Relationship Id="rId15" Type="http://schemas.openxmlformats.org/officeDocument/2006/relationships/image" Target="../media/image16.jpeg"/><Relationship Id="rId14" Type="http://schemas.openxmlformats.org/officeDocument/2006/relationships/image" Target="../media/image15.png"/><Relationship Id="rId13" Type="http://schemas.openxmlformats.org/officeDocument/2006/relationships/image" Target="../media/image14.jpeg"/><Relationship Id="rId12" Type="http://schemas.openxmlformats.org/officeDocument/2006/relationships/image" Target="../media/image1.tiff"/><Relationship Id="rId11" Type="http://schemas.openxmlformats.org/officeDocument/2006/relationships/slideLayout" Target="../slideLayouts/slideLayout99.xml"/><Relationship Id="rId10" Type="http://schemas.openxmlformats.org/officeDocument/2006/relationships/slideLayout" Target="../slideLayouts/slideLayout98.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9218"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9219"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860390D1-8E75-4A40-A31B-B7D179AF4EC0}"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471E027E-78D7-4F28-9F28-01142928A2F9}" type="slidenum">
              <a:rPr lang="zh-CN" altLang="en-US"/>
            </a:fld>
            <a:endParaRPr lang="en-US" altLang="zh-CN"/>
          </a:p>
        </p:txBody>
      </p:sp>
      <p:pic>
        <p:nvPicPr>
          <p:cNvPr id="9223" name="图片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35488" y="5524500"/>
            <a:ext cx="4608512"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图片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95250"/>
            <a:ext cx="1143000"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143000" y="1418167"/>
            <a:ext cx="7632700" cy="10584"/>
          </a:xfrm>
          <a:prstGeom prst="rect">
            <a:avLst/>
          </a:prstGeom>
          <a:solidFill>
            <a:srgbClr val="C0030C"/>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pic>
        <p:nvPicPr>
          <p:cNvPr id="9226" name="图片 9"/>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524500"/>
            <a:ext cx="4572000" cy="130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57189" y="6112934"/>
            <a:ext cx="1773237" cy="55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图片 11"/>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643814" y="5518152"/>
            <a:ext cx="1273175" cy="13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7170"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7171"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FDD2AEE6-DB7F-4518-BB70-004EDF7EF14F}"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B472C614-2C0A-4D80-B1F5-DCE881856D50}" type="slidenum">
              <a:rPr lang="zh-CN" altLang="en-US"/>
            </a:fld>
            <a:endParaRPr lang="en-US" altLang="zh-CN"/>
          </a:p>
        </p:txBody>
      </p:sp>
      <p:pic>
        <p:nvPicPr>
          <p:cNvPr id="7175" name="图片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35488" y="5524500"/>
            <a:ext cx="4608512"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图片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95250"/>
            <a:ext cx="1143000"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143000" y="1333500"/>
            <a:ext cx="7632700" cy="10584"/>
          </a:xfrm>
          <a:prstGeom prst="rect">
            <a:avLst/>
          </a:prstGeom>
          <a:solidFill>
            <a:srgbClr val="C0030C"/>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pic>
        <p:nvPicPr>
          <p:cNvPr id="7178" name="图片 9"/>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524500"/>
            <a:ext cx="4572000" cy="130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85751" y="6191251"/>
            <a:ext cx="164306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图片 11"/>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643814" y="5518152"/>
            <a:ext cx="1273175" cy="13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1FACB47F-AD5F-4712-8DF5-E6A5CB1C77A4}"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892FFF34-B719-4856-A9E4-DCEBA74EA9DE}" type="slidenum">
              <a:rPr lang="zh-CN" altLang="en-US"/>
            </a:fld>
            <a:endParaRPr lang="en-US" altLang="zh-CN"/>
          </a:p>
        </p:txBody>
      </p:sp>
      <p:pic>
        <p:nvPicPr>
          <p:cNvPr id="1031" name="图片 6" descr="未标题-2"/>
          <p:cNvPicPr>
            <a:picLocks noChangeAspect="1"/>
          </p:cNvPicPr>
          <p:nvPr userDrawn="1"/>
        </p:nvPicPr>
        <p:blipFill>
          <a:blip r:embed="rId13" cstate="print">
            <a:extLst>
              <a:ext uri="{28A0092B-C50C-407E-A947-70E740481C1C}">
                <a14:useLocalDpi xmlns:a14="http://schemas.microsoft.com/office/drawing/2010/main" val="0"/>
              </a:ext>
            </a:extLst>
          </a:blip>
          <a:srcRect l="11331"/>
          <a:stretch>
            <a:fillRect/>
          </a:stretch>
        </p:blipFill>
        <p:spPr bwMode="auto">
          <a:xfrm>
            <a:off x="0" y="1"/>
            <a:ext cx="9144000" cy="687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7"/>
          <p:cNvPicPr>
            <a:picLocks noChangeAspect="1"/>
          </p:cNvPicPr>
          <p:nvPr userDrawn="1"/>
        </p:nvPicPr>
        <p:blipFill>
          <a:blip r:embed="rId14" cstate="print">
            <a:extLst>
              <a:ext uri="{28A0092B-C50C-407E-A947-70E740481C1C}">
                <a14:useLocalDpi xmlns:a14="http://schemas.microsoft.com/office/drawing/2010/main" val="0"/>
              </a:ext>
            </a:extLst>
          </a:blip>
          <a:srcRect t="71249"/>
          <a:stretch>
            <a:fillRect/>
          </a:stretch>
        </p:blipFill>
        <p:spPr bwMode="auto">
          <a:xfrm>
            <a:off x="0" y="4667251"/>
            <a:ext cx="9144000" cy="219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5122"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5123"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4FED0EB7-42D9-46EE-BF4C-5FB33FAFB2AB}"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3E168941-65F0-4F0F-A1CA-DBF192986CBC}" type="slidenum">
              <a:rPr lang="zh-CN" altLang="en-US"/>
            </a:fld>
            <a:endParaRPr lang="en-US" altLang="zh-CN"/>
          </a:p>
        </p:txBody>
      </p:sp>
      <p:pic>
        <p:nvPicPr>
          <p:cNvPr id="5127" name="图片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1"/>
            <a:ext cx="9144000" cy="182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组合 7"/>
          <p:cNvGrpSpPr/>
          <p:nvPr userDrawn="1"/>
        </p:nvGrpSpPr>
        <p:grpSpPr bwMode="auto">
          <a:xfrm>
            <a:off x="0" y="5429251"/>
            <a:ext cx="9144000" cy="1428749"/>
            <a:chOff x="0" y="4100752"/>
            <a:chExt cx="9144032" cy="1042766"/>
          </a:xfrm>
        </p:grpSpPr>
        <p:pic>
          <p:nvPicPr>
            <p:cNvPr id="5133" name="图片 8"/>
            <p:cNvPicPr>
              <a:picLocks noChangeAspect="1"/>
            </p:cNvPicPr>
            <p:nvPr/>
          </p:nvPicPr>
          <p:blipFill>
            <a:blip r:embed="rId14" cstate="print">
              <a:extLst>
                <a:ext uri="{28A0092B-C50C-407E-A947-70E740481C1C}">
                  <a14:useLocalDpi xmlns:a14="http://schemas.microsoft.com/office/drawing/2010/main" val="0"/>
                </a:ext>
              </a:extLst>
            </a:blip>
            <a:srcRect t="71249"/>
            <a:stretch>
              <a:fillRect/>
            </a:stretch>
          </p:blipFill>
          <p:spPr bwMode="auto">
            <a:xfrm>
              <a:off x="0" y="4100752"/>
              <a:ext cx="4572000" cy="104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图片 9"/>
            <p:cNvPicPr>
              <a:picLocks noChangeAspect="1"/>
            </p:cNvPicPr>
            <p:nvPr/>
          </p:nvPicPr>
          <p:blipFill>
            <a:blip r:embed="rId14" cstate="print">
              <a:extLst>
                <a:ext uri="{28A0092B-C50C-407E-A947-70E740481C1C}">
                  <a14:useLocalDpi xmlns:a14="http://schemas.microsoft.com/office/drawing/2010/main" val="0"/>
                </a:ext>
              </a:extLst>
            </a:blip>
            <a:srcRect t="71249"/>
            <a:stretch>
              <a:fillRect/>
            </a:stretch>
          </p:blipFill>
          <p:spPr bwMode="auto">
            <a:xfrm flipH="1">
              <a:off x="4572000" y="4100770"/>
              <a:ext cx="4572032" cy="104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9" name="图片 10" descr="未标题-2"/>
          <p:cNvPicPr>
            <a:picLocks noChangeAspect="1"/>
          </p:cNvPicPr>
          <p:nvPr userDrawn="1"/>
        </p:nvPicPr>
        <p:blipFill>
          <a:blip r:embed="rId15" cstate="print">
            <a:extLst>
              <a:ext uri="{28A0092B-C50C-407E-A947-70E740481C1C}">
                <a14:useLocalDpi xmlns:a14="http://schemas.microsoft.com/office/drawing/2010/main" val="0"/>
              </a:ext>
            </a:extLst>
          </a:blip>
          <a:srcRect l="11331"/>
          <a:stretch>
            <a:fillRect/>
          </a:stretch>
        </p:blipFill>
        <p:spPr bwMode="auto">
          <a:xfrm>
            <a:off x="0" y="-14817"/>
            <a:ext cx="9144000" cy="687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929439" y="6000752"/>
            <a:ext cx="1844675" cy="57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接连接符 12"/>
          <p:cNvCxnSpPr/>
          <p:nvPr userDrawn="1"/>
        </p:nvCxnSpPr>
        <p:spPr>
          <a:xfrm>
            <a:off x="1949450" y="4667251"/>
            <a:ext cx="5411788" cy="0"/>
          </a:xfrm>
          <a:prstGeom prst="line">
            <a:avLst/>
          </a:prstGeom>
          <a:ln w="9525">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132" name="图片 26"/>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4991101"/>
            <a:ext cx="17732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3075"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1EF8827-C54D-47F5-9CC7-3DEE53E13C5E}"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E3545360-0988-4B3F-959E-95E98C4542DE}" type="slidenum">
              <a:rPr lang="zh-CN" altLang="en-US"/>
            </a:fld>
            <a:endParaRPr lang="en-US" altLang="zh-CN"/>
          </a:p>
        </p:txBody>
      </p:sp>
      <p:pic>
        <p:nvPicPr>
          <p:cNvPr id="3079" name="图片 6" descr="未标题-2"/>
          <p:cNvPicPr>
            <a:picLocks noChangeAspect="1"/>
          </p:cNvPicPr>
          <p:nvPr userDrawn="1"/>
        </p:nvPicPr>
        <p:blipFill>
          <a:blip r:embed="rId13" cstate="print">
            <a:extLst>
              <a:ext uri="{28A0092B-C50C-407E-A947-70E740481C1C}">
                <a14:useLocalDpi xmlns:a14="http://schemas.microsoft.com/office/drawing/2010/main" val="0"/>
              </a:ext>
            </a:extLst>
          </a:blip>
          <a:srcRect l="11331"/>
          <a:stretch>
            <a:fillRect/>
          </a:stretch>
        </p:blipFill>
        <p:spPr bwMode="auto">
          <a:xfrm>
            <a:off x="0" y="1"/>
            <a:ext cx="9144000" cy="687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28626" y="5905501"/>
            <a:ext cx="2130425"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60"/>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858126" y="5503333"/>
            <a:ext cx="1285875" cy="135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71"/>
          <p:cNvPicPr>
            <a:picLocks noChangeAspect="1"/>
          </p:cNvPicPr>
          <p:nvPr userDrawn="1"/>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51460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8194"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8195"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604674A5-9F3D-4697-A34A-F1D85130433D}"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AB0B5708-77AC-4B80-90D1-1585451D0750}" type="slidenum">
              <a:rPr lang="zh-CN" altLang="en-US"/>
            </a:fld>
            <a:endParaRPr lang="en-US" altLang="zh-CN"/>
          </a:p>
        </p:txBody>
      </p:sp>
      <p:sp>
        <p:nvSpPr>
          <p:cNvPr id="9" name="矩形 8"/>
          <p:cNvSpPr/>
          <p:nvPr userDrawn="1"/>
        </p:nvSpPr>
        <p:spPr>
          <a:xfrm>
            <a:off x="1143000" y="1703918"/>
            <a:ext cx="7632700" cy="10583"/>
          </a:xfrm>
          <a:prstGeom prst="rect">
            <a:avLst/>
          </a:prstGeom>
          <a:solidFill>
            <a:srgbClr val="C0030C"/>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10242"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43"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DECF3CC-F4E9-4B70-B0FE-B44B3BD79516}"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E661D75F-4393-49F1-9613-9C1B03D23B7B}" type="slidenum">
              <a:rPr lang="zh-CN" altLang="en-US"/>
            </a:fld>
            <a:endParaRPr lang="en-US" altLang="zh-CN"/>
          </a:p>
        </p:txBody>
      </p:sp>
      <p:pic>
        <p:nvPicPr>
          <p:cNvPr id="10247" name="图片 6"/>
          <p:cNvPicPr>
            <a:picLocks noChangeAspect="1"/>
          </p:cNvPicPr>
          <p:nvPr userDrawn="1"/>
        </p:nvPicPr>
        <p:blipFill>
          <a:blip r:embed="rId13" cstate="print">
            <a:extLst>
              <a:ext uri="{28A0092B-C50C-407E-A947-70E740481C1C}">
                <a14:useLocalDpi xmlns:a14="http://schemas.microsoft.com/office/drawing/2010/main" val="0"/>
              </a:ext>
            </a:extLst>
          </a:blip>
          <a:srcRect t="40279" b="20831"/>
          <a:stretch>
            <a:fillRect/>
          </a:stretch>
        </p:blipFill>
        <p:spPr bwMode="auto">
          <a:xfrm>
            <a:off x="4572000" y="5585884"/>
            <a:ext cx="4572000" cy="129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7"/>
          <p:cNvPicPr>
            <a:picLocks noChangeAspect="1"/>
          </p:cNvPicPr>
          <p:nvPr userDrawn="1"/>
        </p:nvPicPr>
        <p:blipFill>
          <a:blip r:embed="rId14" cstate="print">
            <a:extLst>
              <a:ext uri="{28A0092B-C50C-407E-A947-70E740481C1C}">
                <a14:useLocalDpi xmlns:a14="http://schemas.microsoft.com/office/drawing/2010/main" val="0"/>
              </a:ext>
            </a:extLst>
          </a:blip>
          <a:srcRect t="40279" b="20831"/>
          <a:stretch>
            <a:fillRect/>
          </a:stretch>
        </p:blipFill>
        <p:spPr bwMode="auto">
          <a:xfrm>
            <a:off x="0" y="5585884"/>
            <a:ext cx="4572000" cy="129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85751" y="6191251"/>
            <a:ext cx="1692275" cy="5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图片 9"/>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643814" y="5518152"/>
            <a:ext cx="1273175" cy="13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图片 10"/>
          <p:cNvPicPr>
            <a:picLocks noChangeAspect="1"/>
          </p:cNvPicPr>
          <p:nvPr userDrawn="1"/>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128838"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10242"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43"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0DBFC6-D5BD-49C4-8FC1-21C8742598DE}"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CB68DBDF-240B-4B06-8421-49766FC13F43}" type="slidenum">
              <a:rPr lang="zh-CN" altLang="en-US"/>
            </a:fld>
            <a:endParaRPr lang="en-US" altLang="zh-CN"/>
          </a:p>
        </p:txBody>
      </p:sp>
      <p:pic>
        <p:nvPicPr>
          <p:cNvPr id="10247" name="图片 6"/>
          <p:cNvPicPr>
            <a:picLocks noChangeAspect="1"/>
          </p:cNvPicPr>
          <p:nvPr userDrawn="1"/>
        </p:nvPicPr>
        <p:blipFill>
          <a:blip r:embed="rId13" cstate="print">
            <a:extLst>
              <a:ext uri="{28A0092B-C50C-407E-A947-70E740481C1C}">
                <a14:useLocalDpi xmlns:a14="http://schemas.microsoft.com/office/drawing/2010/main" val="0"/>
              </a:ext>
            </a:extLst>
          </a:blip>
          <a:srcRect t="40279" b="20831"/>
          <a:stretch>
            <a:fillRect/>
          </a:stretch>
        </p:blipFill>
        <p:spPr bwMode="auto">
          <a:xfrm>
            <a:off x="4572000" y="5585884"/>
            <a:ext cx="4572000" cy="129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图片 7"/>
          <p:cNvPicPr>
            <a:picLocks noChangeAspect="1"/>
          </p:cNvPicPr>
          <p:nvPr userDrawn="1"/>
        </p:nvPicPr>
        <p:blipFill>
          <a:blip r:embed="rId14" cstate="print">
            <a:extLst>
              <a:ext uri="{28A0092B-C50C-407E-A947-70E740481C1C}">
                <a14:useLocalDpi xmlns:a14="http://schemas.microsoft.com/office/drawing/2010/main" val="0"/>
              </a:ext>
            </a:extLst>
          </a:blip>
          <a:srcRect t="40279" b="20831"/>
          <a:stretch>
            <a:fillRect/>
          </a:stretch>
        </p:blipFill>
        <p:spPr bwMode="auto">
          <a:xfrm>
            <a:off x="0" y="5585884"/>
            <a:ext cx="4572000" cy="129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85751" y="6191251"/>
            <a:ext cx="1692275" cy="5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图片 9"/>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643814" y="5518152"/>
            <a:ext cx="1273175" cy="13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图片 10"/>
          <p:cNvPicPr>
            <a:picLocks noChangeAspect="1"/>
          </p:cNvPicPr>
          <p:nvPr userDrawn="1"/>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2128838"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8194"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8195"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6710516F-E54F-42A3-8C47-A4F8A5CE2D49}"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AB35F6E3-57DA-491E-97FE-04C1BD20CCF4}" type="slidenum">
              <a:rPr lang="zh-CN" altLang="en-US"/>
            </a:fld>
            <a:endParaRPr lang="en-US" altLang="zh-CN"/>
          </a:p>
        </p:txBody>
      </p:sp>
      <p:pic>
        <p:nvPicPr>
          <p:cNvPr id="8199" name="图片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35488" y="5524500"/>
            <a:ext cx="4608512"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图片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95250"/>
            <a:ext cx="1143000"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143000" y="1703918"/>
            <a:ext cx="7632700" cy="10583"/>
          </a:xfrm>
          <a:prstGeom prst="rect">
            <a:avLst/>
          </a:prstGeom>
          <a:solidFill>
            <a:srgbClr val="C0030C"/>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pic>
        <p:nvPicPr>
          <p:cNvPr id="8202" name="图片 9"/>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524500"/>
            <a:ext cx="4572000" cy="130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85751" y="6191251"/>
            <a:ext cx="164306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图片 11"/>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643814" y="5518152"/>
            <a:ext cx="1273175" cy="13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8194" name="标题占位符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8195" name="文本占位符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5840B7BD-51DC-4399-8ECA-D1FFA39C40AD}"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2A945FD3-B566-46C3-9B39-97EB9AD9CEDF}" type="slidenum">
              <a:rPr lang="zh-CN" altLang="en-US"/>
            </a:fld>
            <a:endParaRPr lang="en-US" altLang="zh-CN"/>
          </a:p>
        </p:txBody>
      </p:sp>
      <p:pic>
        <p:nvPicPr>
          <p:cNvPr id="8199" name="图片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35488" y="5524500"/>
            <a:ext cx="4608512" cy="131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图片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95250"/>
            <a:ext cx="1143000"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userDrawn="1"/>
        </p:nvSpPr>
        <p:spPr>
          <a:xfrm>
            <a:off x="1143000" y="1703918"/>
            <a:ext cx="7632700" cy="10583"/>
          </a:xfrm>
          <a:prstGeom prst="rect">
            <a:avLst/>
          </a:prstGeom>
          <a:solidFill>
            <a:srgbClr val="C0030C"/>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pic>
        <p:nvPicPr>
          <p:cNvPr id="8202" name="图片 9"/>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5524500"/>
            <a:ext cx="4572000" cy="130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85751" y="6191251"/>
            <a:ext cx="164306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图片 11"/>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643814" y="5518152"/>
            <a:ext cx="1273175" cy="13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microsoft.com/office/2007/relationships/media" Target="../media/media1.mp3"/><Relationship Id="rId1" Type="http://schemas.openxmlformats.org/officeDocument/2006/relationships/audio" Target="../media/media1.mp3"/></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media/media2.mp3"/></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jpeg"/><Relationship Id="rId1"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21.jpeg"/><Relationship Id="rId1"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srcRect/>
          <a:stretch>
            <a:fillRect/>
          </a:stretch>
        </a:blipFill>
        <a:effectLst/>
      </p:bgPr>
    </p:bg>
    <p:spTree>
      <p:nvGrpSpPr>
        <p:cNvPr id="1" name=""/>
        <p:cNvGrpSpPr/>
        <p:nvPr/>
      </p:nvGrpSpPr>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7"/>
          <p:cNvGrpSpPr/>
          <p:nvPr/>
        </p:nvGrpSpPr>
        <p:grpSpPr bwMode="auto">
          <a:xfrm>
            <a:off x="593527" y="2040523"/>
            <a:ext cx="7776864" cy="2880320"/>
            <a:chOff x="3525037" y="1927221"/>
            <a:chExt cx="4945111" cy="2430479"/>
          </a:xfrm>
        </p:grpSpPr>
        <p:sp>
          <p:nvSpPr>
            <p:cNvPr id="12" name="矩形 11"/>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13" name="直接连接符 12"/>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0899" name="Rectangle 4"/>
          <p:cNvSpPr>
            <a:spLocks noChangeArrowheads="1"/>
          </p:cNvSpPr>
          <p:nvPr/>
        </p:nvSpPr>
        <p:spPr bwMode="auto">
          <a:xfrm>
            <a:off x="1094105" y="2228850"/>
            <a:ext cx="6956425" cy="2399665"/>
          </a:xfrm>
          <a:prstGeom prst="rect">
            <a:avLst/>
          </a:prstGeom>
          <a:noFill/>
          <a:ln w="9525">
            <a:noFill/>
            <a:miter lim="800000"/>
          </a:ln>
        </p:spPr>
        <p:txBody>
          <a:bodyPr wrap="square">
            <a:spAutoFit/>
          </a:bodyPr>
          <a:lstStyle/>
          <a:p>
            <a:pPr indent="539750">
              <a:lnSpc>
                <a:spcPct val="150000"/>
              </a:lnSpc>
            </a:pPr>
            <a:r>
              <a:rPr lang="zh-CN" altLang="en-US" sz="2000" dirty="0" smtClean="0">
                <a:latin typeface="微软雅黑" panose="020B0503020204020204" pitchFamily="34" charset="-122"/>
                <a:ea typeface="微软雅黑" panose="020B0503020204020204" pitchFamily="34" charset="-122"/>
              </a:rPr>
              <a:t>中国革命历史承载着中国人民饱受帝国主义侵略的屈辱与苦难，承载着中国人民对自由和平的向往与追求，记录着中国共产党领导中国人民不断推进马克思主义中国化、时代化与大众化的进程，凝聚着党在长期的革命斗争中形成的优良传统，</a:t>
            </a:r>
            <a:r>
              <a:rPr lang="zh-CN" altLang="en-US" sz="2000" dirty="0" smtClean="0">
                <a:solidFill>
                  <a:srgbClr val="FF3333"/>
                </a:solidFill>
                <a:latin typeface="微软雅黑" panose="020B0503020204020204" pitchFamily="34" charset="-122"/>
                <a:ea typeface="微软雅黑" panose="020B0503020204020204" pitchFamily="34" charset="-122"/>
              </a:rPr>
              <a:t>是一部具有深厚历史意识、文化意识的教科书</a:t>
            </a:r>
            <a:r>
              <a:rPr lang="zh-CN" altLang="en-US" sz="2000" dirty="0" smtClean="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80901" name="Rectangle 6"/>
          <p:cNvSpPr>
            <a:spLocks noChangeArrowheads="1"/>
          </p:cNvSpPr>
          <p:nvPr/>
        </p:nvSpPr>
        <p:spPr bwMode="auto">
          <a:xfrm>
            <a:off x="1150541" y="1252627"/>
            <a:ext cx="6205220" cy="460375"/>
          </a:xfrm>
          <a:prstGeom prst="rect">
            <a:avLst/>
          </a:prstGeom>
          <a:noFill/>
          <a:ln w="9525">
            <a:noFill/>
            <a:miter lim="800000"/>
          </a:ln>
        </p:spPr>
        <p:txBody>
          <a:bodyPr wrap="none">
            <a:spAutoFit/>
          </a:bodyPr>
          <a:lstStyle/>
          <a:p>
            <a:r>
              <a:rPr lang="en-US" altLang="zh-CN" sz="2400" dirty="0" smtClean="0">
                <a:solidFill>
                  <a:schemeClr val="tx1">
                    <a:lumMod val="95000"/>
                    <a:lumOff val="5000"/>
                  </a:schemeClr>
                </a:solidFill>
                <a:ea typeface="微软雅黑" panose="020B0503020204020204" pitchFamily="34" charset="-122"/>
              </a:rPr>
              <a:t>2.</a:t>
            </a:r>
            <a:r>
              <a:rPr lang="zh-CN" altLang="en-US" sz="2400" dirty="0" smtClean="0">
                <a:solidFill>
                  <a:schemeClr val="tx1">
                    <a:lumMod val="95000"/>
                    <a:lumOff val="5000"/>
                  </a:schemeClr>
                </a:solidFill>
                <a:ea typeface="微软雅黑" panose="020B0503020204020204" pitchFamily="34" charset="-122"/>
              </a:rPr>
              <a:t>中国革命历史是最好的</a:t>
            </a:r>
            <a:r>
              <a:rPr lang="zh-CN" altLang="en-US" sz="2400" dirty="0" smtClean="0">
                <a:solidFill>
                  <a:srgbClr val="FF3333"/>
                </a:solidFill>
                <a:ea typeface="微软雅黑" panose="020B0503020204020204" pitchFamily="34" charset="-122"/>
              </a:rPr>
              <a:t>老师</a:t>
            </a:r>
            <a:r>
              <a:rPr lang="zh-CN" altLang="en-US" sz="2400" dirty="0" smtClean="0">
                <a:solidFill>
                  <a:schemeClr val="tx1">
                    <a:lumMod val="95000"/>
                    <a:lumOff val="5000"/>
                  </a:schemeClr>
                </a:solidFill>
                <a:ea typeface="微软雅黑" panose="020B0503020204020204" pitchFamily="34" charset="-122"/>
              </a:rPr>
              <a:t>、最好的</a:t>
            </a:r>
            <a:r>
              <a:rPr lang="zh-CN" altLang="en-US" sz="2400" dirty="0" smtClean="0">
                <a:solidFill>
                  <a:srgbClr val="FF3333"/>
                </a:solidFill>
                <a:ea typeface="微软雅黑" panose="020B0503020204020204" pitchFamily="34" charset="-122"/>
              </a:rPr>
              <a:t>教科书</a:t>
            </a:r>
            <a:endParaRPr lang="zh-CN" altLang="en-US" sz="2400" dirty="0">
              <a:solidFill>
                <a:srgbClr val="FF3333"/>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矩形 25"/>
          <p:cNvSpPr/>
          <p:nvPr/>
        </p:nvSpPr>
        <p:spPr>
          <a:xfrm>
            <a:off x="1475656" y="980728"/>
            <a:ext cx="5843761" cy="534035"/>
          </a:xfrm>
          <a:prstGeom prst="rect">
            <a:avLst/>
          </a:prstGeom>
        </p:spPr>
        <p:txBody>
          <a:bodyPr wrap="square">
            <a:spAutoFit/>
          </a:bodyPr>
          <a:lstStyle/>
          <a:p>
            <a:pPr lvl="0">
              <a:lnSpc>
                <a:spcPct val="120000"/>
              </a:lnSpc>
              <a:defRPr/>
            </a:pPr>
            <a:r>
              <a:rPr lang="zh-CN" altLang="en-US" sz="2400" b="1" spc="300" dirty="0" smtClean="0">
                <a:solidFill>
                  <a:srgbClr val="C00000"/>
                </a:solidFill>
                <a:latin typeface="微软雅黑" panose="020B0503020204020204" pitchFamily="34" charset="-122"/>
                <a:ea typeface="微软雅黑" panose="020B0503020204020204" pitchFamily="34" charset="-122"/>
              </a:rPr>
              <a:t>（二）中国</a:t>
            </a:r>
            <a:r>
              <a:rPr lang="zh-CN" altLang="en-US" sz="2400" b="1" spc="300" dirty="0">
                <a:solidFill>
                  <a:srgbClr val="C00000"/>
                </a:solidFill>
                <a:latin typeface="微软雅黑" panose="020B0503020204020204" pitchFamily="34" charset="-122"/>
                <a:ea typeface="微软雅黑" panose="020B0503020204020204" pitchFamily="34" charset="-122"/>
              </a:rPr>
              <a:t>革命历史有何</a:t>
            </a:r>
            <a:r>
              <a:rPr lang="zh-CN" altLang="en-US" sz="2400" b="1" spc="300" dirty="0" smtClean="0">
                <a:solidFill>
                  <a:srgbClr val="C00000"/>
                </a:solidFill>
                <a:latin typeface="微软雅黑" panose="020B0503020204020204" pitchFamily="34" charset="-122"/>
                <a:ea typeface="微软雅黑" panose="020B0503020204020204" pitchFamily="34" charset="-122"/>
              </a:rPr>
              <a:t>作用</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4427984" y="2420888"/>
            <a:ext cx="3384375" cy="1706880"/>
          </a:xfrm>
          <a:prstGeom prst="rect">
            <a:avLst/>
          </a:prstGeom>
        </p:spPr>
        <p:txBody>
          <a:bodyPr wrap="square">
            <a:spAutoFit/>
          </a:bodyPr>
          <a:lstStyle/>
          <a:p>
            <a:pPr algn="just">
              <a:lnSpc>
                <a:spcPct val="125000"/>
              </a:lnSpc>
              <a:spcAft>
                <a:spcPts val="0"/>
              </a:spcAft>
            </a:pPr>
            <a:r>
              <a:rPr lang="en-US" altLang="zh-CN" sz="2400" kern="100" dirty="0" smtClean="0">
                <a:latin typeface="微软雅黑" panose="020B0503020204020204" pitchFamily="34" charset="-122"/>
                <a:ea typeface="微软雅黑" panose="020B0503020204020204" pitchFamily="34" charset="-122"/>
              </a:rPr>
              <a:t>      </a:t>
            </a:r>
            <a:r>
              <a:rPr lang="en-US" altLang="zh-CN" sz="2000" kern="100" dirty="0" smtClean="0">
                <a:latin typeface="微软雅黑" panose="020B0503020204020204" pitchFamily="34" charset="-122"/>
                <a:ea typeface="微软雅黑" panose="020B0503020204020204" pitchFamily="34" charset="-122"/>
              </a:rPr>
              <a:t> </a:t>
            </a:r>
            <a:r>
              <a:rPr lang="zh-CN" altLang="zh-CN" sz="2000" kern="100" dirty="0" smtClean="0">
                <a:latin typeface="微软雅黑" panose="020B0503020204020204" pitchFamily="34" charset="-122"/>
                <a:ea typeface="微软雅黑" panose="020B0503020204020204" pitchFamily="34" charset="-122"/>
              </a:rPr>
              <a:t>中国</a:t>
            </a:r>
            <a:r>
              <a:rPr lang="zh-CN" altLang="zh-CN" sz="2000" kern="100" dirty="0">
                <a:latin typeface="微软雅黑" panose="020B0503020204020204" pitchFamily="34" charset="-122"/>
                <a:ea typeface="微软雅黑" panose="020B0503020204020204" pitchFamily="34" charset="-122"/>
              </a:rPr>
              <a:t>革命将给亚洲带来解放、使欧洲资产阶级的统治遭到破坏的世界意义。</a:t>
            </a:r>
            <a:endParaRPr lang="en-US" altLang="zh-CN" sz="2000" kern="100" dirty="0">
              <a:latin typeface="微软雅黑" panose="020B0503020204020204" pitchFamily="34" charset="-122"/>
              <a:ea typeface="微软雅黑" panose="020B0503020204020204" pitchFamily="34" charset="-122"/>
            </a:endParaRPr>
          </a:p>
          <a:p>
            <a:pPr algn="r">
              <a:lnSpc>
                <a:spcPct val="125000"/>
              </a:lnSpc>
              <a:spcAft>
                <a:spcPts val="0"/>
              </a:spcAft>
            </a:pPr>
            <a:r>
              <a:rPr lang="zh-CN" altLang="zh-CN" sz="2000" kern="100" dirty="0">
                <a:latin typeface="微软雅黑" panose="020B0503020204020204" pitchFamily="34" charset="-122"/>
                <a:ea typeface="微软雅黑" panose="020B0503020204020204" pitchFamily="34" charset="-122"/>
              </a:rPr>
              <a:t>——列宁</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pic>
        <p:nvPicPr>
          <p:cNvPr id="2" name="图片 1" descr="1"/>
          <p:cNvPicPr>
            <a:picLocks noChangeAspect="1"/>
          </p:cNvPicPr>
          <p:nvPr/>
        </p:nvPicPr>
        <p:blipFill>
          <a:blip r:embed="rId1"/>
          <a:stretch>
            <a:fillRect/>
          </a:stretch>
        </p:blipFill>
        <p:spPr>
          <a:xfrm>
            <a:off x="1475740" y="1949450"/>
            <a:ext cx="2367915" cy="3198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AutoShape 34"/>
          <p:cNvSpPr>
            <a:spLocks noChangeArrowheads="1"/>
          </p:cNvSpPr>
          <p:nvPr/>
        </p:nvSpPr>
        <p:spPr bwMode="gray">
          <a:xfrm rot="10800000">
            <a:off x="3929060" y="4581128"/>
            <a:ext cx="428628" cy="500066"/>
          </a:xfrm>
          <a:prstGeom prst="leftArrow">
            <a:avLst/>
          </a:prstGeom>
          <a:gradFill flip="none" rotWithShape="1">
            <a:gsLst>
              <a:gs pos="0">
                <a:srgbClr val="C00000"/>
              </a:gs>
              <a:gs pos="50000">
                <a:schemeClr val="accent2">
                  <a:tint val="44500"/>
                  <a:satMod val="160000"/>
                </a:schemeClr>
              </a:gs>
              <a:gs pos="100000">
                <a:schemeClr val="accent2">
                  <a:tint val="23500"/>
                  <a:satMod val="160000"/>
                </a:schemeClr>
              </a:gs>
            </a:gsLst>
            <a:path path="circle">
              <a:fillToRect t="100000" r="100000"/>
            </a:path>
            <a:tileRect l="-100000" b="-100000"/>
          </a:gradFill>
          <a:ln w="9525" algn="ctr">
            <a:noFill/>
            <a:round/>
          </a:ln>
          <a:effectLst/>
        </p:spPr>
        <p:txBody>
          <a:bodyPr vert="vert270" wrap="none" anchor="ctr"/>
          <a:lstStyle/>
          <a:p>
            <a:pPr>
              <a:defRPr/>
            </a:pPr>
            <a:endParaRPr lang="zh-CN" altLang="en-US" kern="0" dirty="0">
              <a:solidFill>
                <a:sysClr val="windowText" lastClr="000000"/>
              </a:solidFill>
              <a:latin typeface="Arial" panose="020B0604020202020204" pitchFamily="34" charset="0"/>
              <a:ea typeface="宋体" panose="02010600030101010101" pitchFamily="2" charset="-122"/>
            </a:endParaRPr>
          </a:p>
        </p:txBody>
      </p:sp>
      <p:grpSp>
        <p:nvGrpSpPr>
          <p:cNvPr id="8" name="组合 37"/>
          <p:cNvGrpSpPr/>
          <p:nvPr/>
        </p:nvGrpSpPr>
        <p:grpSpPr bwMode="auto">
          <a:xfrm>
            <a:off x="2411730" y="2668905"/>
            <a:ext cx="6408420" cy="2904490"/>
            <a:chOff x="3602810" y="1928808"/>
            <a:chExt cx="4867338" cy="2428892"/>
          </a:xfrm>
        </p:grpSpPr>
        <p:sp>
          <p:nvSpPr>
            <p:cNvPr id="11" name="矩形 10"/>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2" name="直接连接符 11"/>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 name="组合 37"/>
          <p:cNvGrpSpPr/>
          <p:nvPr/>
        </p:nvGrpSpPr>
        <p:grpSpPr bwMode="auto">
          <a:xfrm>
            <a:off x="252155" y="1016418"/>
            <a:ext cx="3071812" cy="2160240"/>
            <a:chOff x="3525037" y="1927221"/>
            <a:chExt cx="4945111" cy="2430479"/>
          </a:xfrm>
        </p:grpSpPr>
        <p:sp>
          <p:nvSpPr>
            <p:cNvPr id="17" name="矩形 16"/>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18" name="直接连接符 17"/>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2" name="图片 21" descr="timg (15).jpg"/>
          <p:cNvPicPr>
            <a:picLocks noChangeAspect="1"/>
          </p:cNvPicPr>
          <p:nvPr/>
        </p:nvPicPr>
        <p:blipFill>
          <a:blip r:embed="rId1" cstate="print">
            <a:extLst>
              <a:ext uri="{28A0092B-C50C-407E-A947-70E740481C1C}">
                <a14:useLocalDpi xmlns:a14="http://schemas.microsoft.com/office/drawing/2010/main" val="0"/>
              </a:ext>
            </a:extLst>
          </a:blip>
          <a:srcRect l="3453" t="1795" r="-3453" b="-1795"/>
          <a:stretch>
            <a:fillRect/>
          </a:stretch>
        </p:blipFill>
        <p:spPr bwMode="auto">
          <a:xfrm>
            <a:off x="399728" y="1089695"/>
            <a:ext cx="2923939"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p:cNvSpPr/>
          <p:nvPr/>
        </p:nvSpPr>
        <p:spPr>
          <a:xfrm>
            <a:off x="2663597" y="3176652"/>
            <a:ext cx="5904656" cy="2399665"/>
          </a:xfrm>
          <a:prstGeom prst="rect">
            <a:avLst/>
          </a:prstGeom>
        </p:spPr>
        <p:txBody>
          <a:bodyPr wrap="square">
            <a:spAutoFit/>
          </a:bodyPr>
          <a:lstStyle/>
          <a:p>
            <a:pPr algn="just" fontAlgn="base">
              <a:lnSpc>
                <a:spcPct val="125000"/>
              </a:lnSpc>
              <a:spcBef>
                <a:spcPct val="0"/>
              </a:spcBef>
            </a:pPr>
            <a:r>
              <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通过学习历史不断深化对人类社会发展规律、社会主义建设规律和共产党执政规律的认识，不断丰富自己的历史知识，历史知识丰富了，眼界和胸襟就可以大为开阔，精神境界就可以大为提高，思维层次和领导水平就可以提升到一个新高度。</a:t>
            </a:r>
            <a:endParaRPr lang="en-US" altLang="zh-CN" sz="2000" kern="100" dirty="0" smtClean="0">
              <a:solidFill>
                <a:prstClr val="black"/>
              </a:solidFill>
              <a:latin typeface="微软雅黑" panose="020B0503020204020204" pitchFamily="34" charset="-122"/>
              <a:ea typeface="微软雅黑" panose="020B0503020204020204" pitchFamily="34" charset="-122"/>
            </a:endParaRPr>
          </a:p>
          <a:p>
            <a:pPr algn="just" fontAlgn="base">
              <a:lnSpc>
                <a:spcPct val="125000"/>
              </a:lnSpc>
              <a:spcBef>
                <a:spcPct val="0"/>
              </a:spcBef>
            </a:pPr>
            <a:r>
              <a:rPr lang="en-US" altLang="zh-CN" sz="20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0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习近平</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AutoShape 34"/>
          <p:cNvSpPr>
            <a:spLocks noChangeArrowheads="1"/>
          </p:cNvSpPr>
          <p:nvPr/>
        </p:nvSpPr>
        <p:spPr bwMode="gray">
          <a:xfrm rot="10800000">
            <a:off x="6084168" y="3068960"/>
            <a:ext cx="500868" cy="716004"/>
          </a:xfrm>
          <a:prstGeom prst="leftArrow">
            <a:avLst/>
          </a:prstGeom>
          <a:gradFill flip="none" rotWithShape="1">
            <a:gsLst>
              <a:gs pos="0">
                <a:srgbClr val="C00000"/>
              </a:gs>
              <a:gs pos="50000">
                <a:schemeClr val="accent2">
                  <a:tint val="44500"/>
                  <a:satMod val="160000"/>
                </a:schemeClr>
              </a:gs>
              <a:gs pos="100000">
                <a:schemeClr val="accent2">
                  <a:tint val="23500"/>
                  <a:satMod val="160000"/>
                </a:schemeClr>
              </a:gs>
            </a:gsLst>
            <a:path path="circle">
              <a:fillToRect t="100000" r="100000"/>
            </a:path>
            <a:tileRect l="-100000" b="-100000"/>
          </a:gradFill>
          <a:ln w="9525" algn="ctr">
            <a:noFill/>
            <a:round/>
          </a:ln>
          <a:effectLst/>
        </p:spPr>
        <p:txBody>
          <a:bodyPr vert="vert270" wrap="none" anchor="ctr"/>
          <a:lstStyle/>
          <a:p>
            <a:pPr>
              <a:defRPr/>
            </a:pPr>
            <a:endParaRPr lang="zh-CN" altLang="en-US" kern="0" dirty="0">
              <a:solidFill>
                <a:sysClr val="windowText" lastClr="000000"/>
              </a:solidFill>
              <a:latin typeface="Arial" panose="020B0604020202020204" pitchFamily="34" charset="0"/>
              <a:ea typeface="宋体" panose="02010600030101010101" pitchFamily="2" charset="-122"/>
            </a:endParaRPr>
          </a:p>
        </p:txBody>
      </p:sp>
      <p:grpSp>
        <p:nvGrpSpPr>
          <p:cNvPr id="9" name="组合 37"/>
          <p:cNvGrpSpPr/>
          <p:nvPr/>
        </p:nvGrpSpPr>
        <p:grpSpPr bwMode="auto">
          <a:xfrm>
            <a:off x="1116965" y="1776730"/>
            <a:ext cx="6358890" cy="3168650"/>
            <a:chOff x="3602810" y="1928808"/>
            <a:chExt cx="4867338" cy="2428892"/>
          </a:xfrm>
        </p:grpSpPr>
        <p:sp>
          <p:nvSpPr>
            <p:cNvPr id="10" name="矩形 9"/>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2" name="直接连接符 11"/>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3" name="矩形 22"/>
          <p:cNvSpPr/>
          <p:nvPr/>
        </p:nvSpPr>
        <p:spPr>
          <a:xfrm>
            <a:off x="1691679" y="2160662"/>
            <a:ext cx="5207973" cy="2400657"/>
          </a:xfrm>
          <a:prstGeom prst="rect">
            <a:avLst/>
          </a:prstGeom>
        </p:spPr>
        <p:txBody>
          <a:bodyPr wrap="square">
            <a:spAutoFit/>
          </a:bodyPr>
          <a:lstStyle/>
          <a:p>
            <a:pPr algn="just" fontAlgn="base">
              <a:lnSpc>
                <a:spcPct val="125000"/>
              </a:lnSpc>
              <a:spcBef>
                <a:spcPct val="0"/>
              </a:spcBef>
            </a:pPr>
            <a:r>
              <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中国革命历史能给人带来智慧。中国革命历史，凝聚着无数仁人志士的才智总结，蕴含着伟大的</a:t>
            </a:r>
            <a:r>
              <a:rPr lang="zh-CN" altLang="en-US" sz="2000" kern="100" dirty="0" smtClean="0">
                <a:solidFill>
                  <a:srgbClr val="FF3333"/>
                </a:solidFill>
                <a:latin typeface="微软雅黑" panose="020B0503020204020204" pitchFamily="34" charset="-122"/>
                <a:ea typeface="微软雅黑" panose="020B0503020204020204" pitchFamily="34" charset="-122"/>
                <a:cs typeface="Times New Roman" panose="02020603050405020304" pitchFamily="18" charset="0"/>
              </a:rPr>
              <a:t>民族精神</a:t>
            </a:r>
            <a:r>
              <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、高尚的</a:t>
            </a:r>
            <a:r>
              <a:rPr lang="zh-CN" altLang="en-US" sz="2000" kern="100" dirty="0" smtClean="0">
                <a:solidFill>
                  <a:srgbClr val="FF3333"/>
                </a:solidFill>
                <a:latin typeface="微软雅黑" panose="020B0503020204020204" pitchFamily="34" charset="-122"/>
                <a:ea typeface="微软雅黑" panose="020B0503020204020204" pitchFamily="34" charset="-122"/>
                <a:cs typeface="Times New Roman" panose="02020603050405020304" pitchFamily="18" charset="0"/>
              </a:rPr>
              <a:t>社会风尚</a:t>
            </a:r>
            <a:r>
              <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和丰富的</a:t>
            </a:r>
            <a:r>
              <a:rPr lang="zh-CN" altLang="en-US" sz="2000" kern="100" dirty="0" smtClean="0">
                <a:solidFill>
                  <a:srgbClr val="FF3333"/>
                </a:solidFill>
                <a:latin typeface="微软雅黑" panose="020B0503020204020204" pitchFamily="34" charset="-122"/>
                <a:ea typeface="微软雅黑" panose="020B0503020204020204" pitchFamily="34" charset="-122"/>
                <a:cs typeface="Times New Roman" panose="02020603050405020304" pitchFamily="18" charset="0"/>
              </a:rPr>
              <a:t>治国理政精华</a:t>
            </a:r>
            <a:r>
              <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，读之可以充实知识、提升境界、增加智慧。要增加智慧，“</a:t>
            </a:r>
            <a:r>
              <a:rPr lang="zh-CN" altLang="en-US" sz="2000" kern="100" dirty="0" smtClean="0">
                <a:solidFill>
                  <a:srgbClr val="FF3333"/>
                </a:solidFill>
                <a:latin typeface="微软雅黑" panose="020B0503020204020204" pitchFamily="34" charset="-122"/>
                <a:ea typeface="微软雅黑" panose="020B0503020204020204" pitchFamily="34" charset="-122"/>
                <a:cs typeface="Times New Roman" panose="02020603050405020304" pitchFamily="18" charset="0"/>
              </a:rPr>
              <a:t>史书是不可不读的</a:t>
            </a:r>
            <a:r>
              <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https://ss2.baidu.com/6ONYsjip0QIZ8tyhnq/it/u=454220273,3632385013&amp;fm=173&amp;s=A52BF21580943BC846B21DD4030000AC&amp;w=640&amp;h=410&amp;img.JPEG"/>
          <p:cNvPicPr>
            <a:picLocks noChangeAspect="1" noChangeArrowheads="1"/>
          </p:cNvPicPr>
          <p:nvPr/>
        </p:nvPicPr>
        <p:blipFill>
          <a:blip r:embed="rId1" cstate="print"/>
          <a:srcRect/>
          <a:stretch>
            <a:fillRect/>
          </a:stretch>
        </p:blipFill>
        <p:spPr bwMode="auto">
          <a:xfrm>
            <a:off x="251520" y="1916833"/>
            <a:ext cx="4032448" cy="3315518"/>
          </a:xfrm>
          <a:prstGeom prst="rect">
            <a:avLst/>
          </a:prstGeom>
          <a:noFill/>
        </p:spPr>
      </p:pic>
      <p:sp>
        <p:nvSpPr>
          <p:cNvPr id="3" name="TextBox 2"/>
          <p:cNvSpPr txBox="1"/>
          <p:nvPr/>
        </p:nvSpPr>
        <p:spPr>
          <a:xfrm>
            <a:off x="755576" y="5373216"/>
            <a:ext cx="2952328" cy="398780"/>
          </a:xfrm>
          <a:prstGeom prst="rect">
            <a:avLst/>
          </a:prstGeom>
          <a:noFill/>
        </p:spPr>
        <p:txBody>
          <a:bodyPr wrap="square" rtlCol="0">
            <a:spAutoFit/>
          </a:bodyPr>
          <a:lstStyle/>
          <a:p>
            <a:r>
              <a:rPr lang="zh-CN" altLang="en-US" sz="2000" dirty="0" smtClean="0">
                <a:latin typeface="微软雅黑" panose="020B0503020204020204" pitchFamily="34" charset="-122"/>
                <a:ea typeface="微软雅黑" panose="020B0503020204020204" pitchFamily="34" charset="-122"/>
              </a:rPr>
              <a:t>中国革命历史博物馆</a:t>
            </a:r>
            <a:endParaRPr lang="zh-CN" altLang="en-US" sz="2000" dirty="0">
              <a:latin typeface="微软雅黑" panose="020B0503020204020204" pitchFamily="34" charset="-122"/>
              <a:ea typeface="微软雅黑" panose="020B0503020204020204" pitchFamily="34" charset="-122"/>
            </a:endParaRPr>
          </a:p>
        </p:txBody>
      </p:sp>
      <p:sp>
        <p:nvSpPr>
          <p:cNvPr id="4" name="矩形 3"/>
          <p:cNvSpPr/>
          <p:nvPr/>
        </p:nvSpPr>
        <p:spPr>
          <a:xfrm>
            <a:off x="4499992" y="1844824"/>
            <a:ext cx="4644008" cy="3630930"/>
          </a:xfrm>
          <a:prstGeom prst="rect">
            <a:avLst/>
          </a:prstGeom>
        </p:spPr>
        <p:txBody>
          <a:bodyPr wrap="square">
            <a:spAutoFit/>
          </a:bodyPr>
          <a:lstStyle/>
          <a:p>
            <a:pPr>
              <a:lnSpc>
                <a:spcPct val="125000"/>
              </a:lnSpc>
              <a:buFont typeface="Wingdings" panose="05000000000000000000" pitchFamily="2" charset="2"/>
              <a:buChar char="l"/>
            </a:pPr>
            <a:r>
              <a:rPr lang="en-US" altLang="zh-CN" sz="24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学习中国革命历史能</a:t>
            </a:r>
            <a:r>
              <a:rPr lang="zh-CN" altLang="en-US" sz="2000" dirty="0" smtClean="0">
                <a:solidFill>
                  <a:srgbClr val="FF3333"/>
                </a:solidFill>
                <a:latin typeface="微软雅黑" panose="020B0503020204020204" pitchFamily="34" charset="-122"/>
                <a:ea typeface="微软雅黑" panose="020B0503020204020204" pitchFamily="34" charset="-122"/>
              </a:rPr>
              <a:t>以史为鉴、更好前进</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只有源于历史经验又超越历史局限，才能在中华民族伟大复兴的征程上更好前行。</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唯有积极重视对中国革命历史的学习、总结和借鉴，才可以在正确认识和把握历史规律中找到前进的正确方向和正确道路。</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1835696" y="1412776"/>
            <a:ext cx="5502814" cy="534035"/>
          </a:xfrm>
          <a:prstGeom prst="rect">
            <a:avLst/>
          </a:prstGeom>
        </p:spPr>
        <p:txBody>
          <a:bodyPr wrap="square">
            <a:spAutoFit/>
          </a:bodyPr>
          <a:lstStyle/>
          <a:p>
            <a:pPr>
              <a:lnSpc>
                <a:spcPct val="120000"/>
              </a:lnSpc>
              <a:defRPr/>
            </a:pPr>
            <a:r>
              <a:rPr lang="zh-CN" altLang="en-US" sz="2400" b="1" spc="300" dirty="0" smtClean="0">
                <a:solidFill>
                  <a:srgbClr val="C00000"/>
                </a:solidFill>
                <a:latin typeface="微软雅黑" panose="020B0503020204020204" pitchFamily="34" charset="-122"/>
                <a:ea typeface="微软雅黑" panose="020B0503020204020204" pitchFamily="34" charset="-122"/>
              </a:rPr>
              <a:t>（三）学习</a:t>
            </a:r>
            <a:r>
              <a:rPr lang="zh-CN" altLang="en-US" sz="2400" b="1" spc="300" dirty="0">
                <a:solidFill>
                  <a:srgbClr val="C00000"/>
                </a:solidFill>
                <a:latin typeface="微软雅黑" panose="020B0503020204020204" pitchFamily="34" charset="-122"/>
                <a:ea typeface="微软雅黑" panose="020B0503020204020204" pitchFamily="34" charset="-122"/>
              </a:rPr>
              <a:t>哪些中国革命</a:t>
            </a:r>
            <a:r>
              <a:rPr lang="zh-CN" altLang="en-US" sz="2400" b="1" spc="300" dirty="0" smtClean="0">
                <a:solidFill>
                  <a:srgbClr val="C00000"/>
                </a:solidFill>
                <a:latin typeface="微软雅黑" panose="020B0503020204020204" pitchFamily="34" charset="-122"/>
                <a:ea typeface="微软雅黑" panose="020B0503020204020204" pitchFamily="34" charset="-122"/>
              </a:rPr>
              <a:t>历史</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4881622" y="2573288"/>
            <a:ext cx="4032448" cy="2491740"/>
          </a:xfrm>
          <a:prstGeom prst="rect">
            <a:avLst/>
          </a:prstGeom>
        </p:spPr>
        <p:txBody>
          <a:bodyPr wrap="square">
            <a:spAutoFit/>
          </a:bodyPr>
          <a:lstStyle/>
          <a:p>
            <a:pPr indent="457200" algn="just">
              <a:lnSpc>
                <a:spcPct val="150000"/>
              </a:lnSpc>
              <a:spcAft>
                <a:spcPts val="0"/>
              </a:spcAft>
            </a:pPr>
            <a:r>
              <a:rPr lang="en-US" altLang="zh-CN" sz="2400" kern="100" dirty="0" smtClean="0">
                <a:latin typeface="微软雅黑" panose="020B0503020204020204" pitchFamily="34" charset="-122"/>
                <a:ea typeface="微软雅黑" panose="020B0503020204020204" pitchFamily="34" charset="-122"/>
              </a:rPr>
              <a:t> </a:t>
            </a:r>
            <a:r>
              <a:rPr lang="zh-CN" altLang="zh-CN" sz="2000" kern="100" dirty="0" smtClean="0">
                <a:latin typeface="微软雅黑" panose="020B0503020204020204" pitchFamily="34" charset="-122"/>
                <a:ea typeface="微软雅黑" panose="020B0503020204020204" pitchFamily="34" charset="-122"/>
              </a:rPr>
              <a:t>要</a:t>
            </a:r>
            <a:r>
              <a:rPr lang="zh-CN" altLang="zh-CN" sz="2000" kern="100" dirty="0">
                <a:latin typeface="微软雅黑" panose="020B0503020204020204" pitchFamily="34" charset="-122"/>
                <a:ea typeface="微软雅黑" panose="020B0503020204020204" pitchFamily="34" charset="-122"/>
              </a:rPr>
              <a:t>注重学习鸦片战争以来我国近现代历史和中共党史，加深对近现代中国国情和中国社会发展规律的认识</a:t>
            </a:r>
            <a:r>
              <a:rPr lang="zh-CN" altLang="zh-CN" sz="2000" kern="100" dirty="0" smtClean="0">
                <a:latin typeface="微软雅黑" panose="020B0503020204020204" pitchFamily="34" charset="-122"/>
                <a:ea typeface="微软雅黑" panose="020B0503020204020204" pitchFamily="34" charset="-122"/>
              </a:rPr>
              <a:t>。</a:t>
            </a:r>
            <a:r>
              <a:rPr lang="en-US" altLang="zh-CN" sz="2000" kern="100" dirty="0" smtClean="0">
                <a:latin typeface="微软雅黑" panose="020B0503020204020204" pitchFamily="34" charset="-122"/>
                <a:ea typeface="微软雅黑" panose="020B0503020204020204" pitchFamily="34" charset="-122"/>
              </a:rPr>
              <a:t>         </a:t>
            </a:r>
            <a:endParaRPr lang="en-US" altLang="zh-CN" sz="2000" kern="100" dirty="0" smtClean="0">
              <a:latin typeface="微软雅黑" panose="020B0503020204020204" pitchFamily="34" charset="-122"/>
              <a:ea typeface="微软雅黑" panose="020B0503020204020204" pitchFamily="34" charset="-122"/>
            </a:endParaRPr>
          </a:p>
          <a:p>
            <a:pPr indent="457200" algn="just">
              <a:lnSpc>
                <a:spcPct val="150000"/>
              </a:lnSpc>
              <a:spcAft>
                <a:spcPts val="0"/>
              </a:spcAft>
            </a:pPr>
            <a:r>
              <a:rPr lang="en-US" altLang="zh-CN" sz="2000" kern="100" dirty="0" smtClean="0">
                <a:latin typeface="微软雅黑" panose="020B0503020204020204" pitchFamily="34" charset="-122"/>
                <a:ea typeface="微软雅黑" panose="020B0503020204020204" pitchFamily="34" charset="-122"/>
              </a:rPr>
              <a:t>                           </a:t>
            </a:r>
            <a:r>
              <a:rPr lang="zh-CN" altLang="zh-CN" sz="2000" kern="100" dirty="0" smtClean="0">
                <a:latin typeface="微软雅黑" panose="020B0503020204020204" pitchFamily="34" charset="-122"/>
                <a:ea typeface="微软雅黑" panose="020B0503020204020204" pitchFamily="34" charset="-122"/>
              </a:rPr>
              <a:t>——</a:t>
            </a:r>
            <a:r>
              <a:rPr lang="zh-CN" altLang="zh-CN" sz="2000" kern="100" dirty="0">
                <a:latin typeface="微软雅黑" panose="020B0503020204020204" pitchFamily="34" charset="-122"/>
                <a:ea typeface="微软雅黑" panose="020B0503020204020204" pitchFamily="34" charset="-122"/>
              </a:rPr>
              <a:t>习近平</a:t>
            </a:r>
            <a:endParaRPr lang="zh-CN" altLang="zh-CN" sz="2000" kern="100" dirty="0">
              <a:latin typeface="微软雅黑" panose="020B0503020204020204" pitchFamily="34" charset="-122"/>
              <a:ea typeface="微软雅黑" panose="020B0503020204020204" pitchFamily="34" charset="-122"/>
            </a:endParaRPr>
          </a:p>
        </p:txBody>
      </p:sp>
      <p:pic>
        <p:nvPicPr>
          <p:cNvPr id="41985" name="Picture 1"/>
          <p:cNvPicPr>
            <a:picLocks noChangeAspect="1" noChangeArrowheads="1"/>
          </p:cNvPicPr>
          <p:nvPr/>
        </p:nvPicPr>
        <p:blipFill>
          <a:blip r:embed="rId1" cstate="print"/>
          <a:srcRect/>
          <a:stretch>
            <a:fillRect/>
          </a:stretch>
        </p:blipFill>
        <p:spPr bwMode="auto">
          <a:xfrm>
            <a:off x="323528" y="2348880"/>
            <a:ext cx="4392488" cy="313842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2123728" y="1196752"/>
            <a:ext cx="4944385" cy="534035"/>
          </a:xfrm>
          <a:prstGeom prst="rect">
            <a:avLst/>
          </a:prstGeom>
        </p:spPr>
        <p:txBody>
          <a:bodyPr wrap="square">
            <a:spAutoFit/>
          </a:bodyPr>
          <a:lstStyle/>
          <a:p>
            <a:pPr lvl="0" algn="ctr">
              <a:lnSpc>
                <a:spcPct val="120000"/>
              </a:lnSpc>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1. </a:t>
            </a:r>
            <a:r>
              <a:rPr lang="zh-CN"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学习</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中国近现代史</a:t>
            </a:r>
            <a:endParaRPr lang="zh-CN" altLang="en-US" sz="2400" spc="300" dirty="0">
              <a:solidFill>
                <a:schemeClr val="tx1">
                  <a:lumMod val="95000"/>
                  <a:lumOff val="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40962" name="Picture 2" descr="https://timgsa.baidu.com/timg?image&amp;quality=80&amp;size=b9999_10000&amp;sec=1550748267603&amp;di=84bb45b58f2b3e3d48629bd66f90b784&amp;imgtype=0&amp;src=http%3A%2F%2Ffile.attop.com%2Fimg%2Fwk%2F15093008464023088614.png"/>
          <p:cNvPicPr>
            <a:picLocks noChangeAspect="1" noChangeArrowheads="1"/>
          </p:cNvPicPr>
          <p:nvPr/>
        </p:nvPicPr>
        <p:blipFill>
          <a:blip r:embed="rId1" cstate="print"/>
          <a:srcRect/>
          <a:stretch>
            <a:fillRect/>
          </a:stretch>
        </p:blipFill>
        <p:spPr bwMode="auto">
          <a:xfrm>
            <a:off x="467544" y="2348880"/>
            <a:ext cx="4240421" cy="3240360"/>
          </a:xfrm>
          <a:prstGeom prst="rect">
            <a:avLst/>
          </a:prstGeom>
          <a:noFill/>
        </p:spPr>
      </p:pic>
      <p:sp>
        <p:nvSpPr>
          <p:cNvPr id="11" name="矩形 10"/>
          <p:cNvSpPr/>
          <p:nvPr/>
        </p:nvSpPr>
        <p:spPr>
          <a:xfrm>
            <a:off x="4860032" y="2276872"/>
            <a:ext cx="4032448" cy="3554819"/>
          </a:xfrm>
          <a:prstGeom prst="rect">
            <a:avLst/>
          </a:prstGeom>
        </p:spPr>
        <p:txBody>
          <a:bodyPr wrap="square">
            <a:spAutoFit/>
          </a:bodyPr>
          <a:lstStyle/>
          <a:p>
            <a:pPr>
              <a:lnSpc>
                <a:spcPct val="125000"/>
              </a:lnSpc>
            </a:pPr>
            <a:r>
              <a:rPr lang="zh-CN" altLang="en-US" sz="2000" dirty="0" smtClean="0">
                <a:latin typeface="微软雅黑" panose="020B0503020204020204" pitchFamily="34" charset="-122"/>
                <a:ea typeface="微软雅黑" panose="020B0503020204020204" pitchFamily="34" charset="-122"/>
              </a:rPr>
              <a:t>       中国近现代历史的进程告诉我们，这种历史必然性就是：因为改良主义、资本主义等道路未能也不可能发展中国，其他各种政治力量都无力领导中国人民实现救亡图存和民族独立、解放与复兴，只有</a:t>
            </a:r>
            <a:r>
              <a:rPr lang="zh-CN" altLang="en-US" sz="2000" dirty="0" smtClean="0">
                <a:solidFill>
                  <a:srgbClr val="FF3333"/>
                </a:solidFill>
                <a:latin typeface="微软雅黑" panose="020B0503020204020204" pitchFamily="34" charset="-122"/>
                <a:ea typeface="微软雅黑" panose="020B0503020204020204" pitchFamily="34" charset="-122"/>
              </a:rPr>
              <a:t>中国共产党</a:t>
            </a:r>
            <a:r>
              <a:rPr lang="zh-CN" altLang="en-US" sz="2000" dirty="0" smtClean="0">
                <a:latin typeface="微软雅黑" panose="020B0503020204020204" pitchFamily="34" charset="-122"/>
                <a:ea typeface="微软雅黑" panose="020B0503020204020204" pitchFamily="34" charset="-122"/>
              </a:rPr>
              <a:t>才能肩负起这一历史使命，“才使受尽屈辱、濒临危亡边缘的中国进入了历史的新纪元”。</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矩形 10"/>
          <p:cNvSpPr/>
          <p:nvPr/>
        </p:nvSpPr>
        <p:spPr>
          <a:xfrm>
            <a:off x="2051720" y="1196752"/>
            <a:ext cx="4944385" cy="534035"/>
          </a:xfrm>
          <a:prstGeom prst="rect">
            <a:avLst/>
          </a:prstGeom>
        </p:spPr>
        <p:txBody>
          <a:bodyPr wrap="square">
            <a:spAutoFit/>
          </a:bodyPr>
          <a:lstStyle/>
          <a:p>
            <a:pPr lvl="0" algn="ctr">
              <a:lnSpc>
                <a:spcPct val="120000"/>
              </a:lnSpc>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2.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学习中国共产党历史</a:t>
            </a:r>
            <a:endParaRPr lang="zh-CN" altLang="en-US" sz="2400" spc="300" dirty="0">
              <a:solidFill>
                <a:schemeClr val="tx1">
                  <a:lumMod val="95000"/>
                  <a:lumOff val="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 name="矩形 11"/>
          <p:cNvSpPr/>
          <p:nvPr/>
        </p:nvSpPr>
        <p:spPr>
          <a:xfrm>
            <a:off x="4679504" y="2060848"/>
            <a:ext cx="4464496" cy="3974293"/>
          </a:xfrm>
          <a:prstGeom prst="rect">
            <a:avLst/>
          </a:prstGeom>
        </p:spPr>
        <p:txBody>
          <a:bodyPr wrap="square">
            <a:spAutoFit/>
          </a:bodyPr>
          <a:lstStyle/>
          <a:p>
            <a:pPr>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我们从党的光辉历程和伟大业绩中能够获得继往开来的强大动力，始终坚定中国特色社会主义信念和共产主义远大理想。</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学习党的历史，不仅要充分认识党带领人民取得光荣伟大的业绩，而且要充分认识党带领人民在应对各种困难和风险的考验中披荆斩棘、不断开辟胜利道路所展示出来的</a:t>
            </a:r>
            <a:r>
              <a:rPr lang="zh-CN" altLang="en-US" sz="2000" dirty="0" smtClean="0">
                <a:solidFill>
                  <a:srgbClr val="FF3333"/>
                </a:solidFill>
                <a:latin typeface="微软雅黑" panose="020B0503020204020204" pitchFamily="34" charset="-122"/>
                <a:ea typeface="微软雅黑" panose="020B0503020204020204" pitchFamily="34" charset="-122"/>
              </a:rPr>
              <a:t>巨大勇气、智慧和力量</a:t>
            </a:r>
            <a:r>
              <a:rPr lang="zh-CN" altLang="en-US" sz="20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sp>
        <p:nvSpPr>
          <p:cNvPr id="41986" name="AutoShape 2"/>
          <p:cNvSpPr>
            <a:spLocks noChangeAspect="1" noChangeArrowheads="1"/>
          </p:cNvSpPr>
          <p:nvPr/>
        </p:nvSpPr>
        <p:spPr bwMode="auto">
          <a:xfrm>
            <a:off x="44450" y="-1760538"/>
            <a:ext cx="3676650" cy="3676651"/>
          </a:xfrm>
          <a:prstGeom prst="rect">
            <a:avLst/>
          </a:prstGeom>
          <a:noFill/>
        </p:spPr>
        <p:txBody>
          <a:bodyPr vert="horz" wrap="square" lIns="91440" tIns="45720" rIns="91440" bIns="45720" numCol="1" anchor="t" anchorCtr="0" compatLnSpc="1"/>
          <a:lstStyle/>
          <a:p>
            <a:endParaRPr lang="zh-CN" altLang="en-US"/>
          </a:p>
        </p:txBody>
      </p:sp>
      <p:sp>
        <p:nvSpPr>
          <p:cNvPr id="41988" name="AutoShape 4"/>
          <p:cNvSpPr>
            <a:spLocks noChangeAspect="1" noChangeArrowheads="1"/>
          </p:cNvSpPr>
          <p:nvPr/>
        </p:nvSpPr>
        <p:spPr bwMode="auto">
          <a:xfrm>
            <a:off x="44450" y="-1760538"/>
            <a:ext cx="3676650" cy="3676651"/>
          </a:xfrm>
          <a:prstGeom prst="rect">
            <a:avLst/>
          </a:prstGeom>
          <a:noFill/>
        </p:spPr>
        <p:txBody>
          <a:bodyPr vert="horz" wrap="square" lIns="91440" tIns="45720" rIns="91440" bIns="45720" numCol="1" anchor="t" anchorCtr="0" compatLnSpc="1"/>
          <a:lstStyle/>
          <a:p>
            <a:endParaRPr lang="zh-CN" altLang="en-US"/>
          </a:p>
        </p:txBody>
      </p:sp>
      <p:pic>
        <p:nvPicPr>
          <p:cNvPr id="8" name="图片 7" descr="中国共产党党史.jpg"/>
          <p:cNvPicPr>
            <a:picLocks noChangeAspect="1"/>
          </p:cNvPicPr>
          <p:nvPr/>
        </p:nvPicPr>
        <p:blipFill>
          <a:blip r:embed="rId1" cstate="print"/>
          <a:stretch>
            <a:fillRect/>
          </a:stretch>
        </p:blipFill>
        <p:spPr>
          <a:xfrm>
            <a:off x="755576" y="2060848"/>
            <a:ext cx="3456384" cy="3456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2051720" y="908720"/>
            <a:ext cx="4944385" cy="534035"/>
          </a:xfrm>
          <a:prstGeom prst="rect">
            <a:avLst/>
          </a:prstGeom>
        </p:spPr>
        <p:txBody>
          <a:bodyPr wrap="square">
            <a:spAutoFit/>
          </a:bodyPr>
          <a:lstStyle/>
          <a:p>
            <a:pPr lvl="0" algn="ctr">
              <a:lnSpc>
                <a:spcPct val="120000"/>
              </a:lnSpc>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3.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学习中华人民共和国国史</a:t>
            </a:r>
            <a:endParaRPr lang="zh-CN" altLang="en-US" sz="2400" spc="300" dirty="0">
              <a:solidFill>
                <a:schemeClr val="tx1">
                  <a:lumMod val="95000"/>
                  <a:lumOff val="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1202611" y="1746905"/>
            <a:ext cx="7272808" cy="3169285"/>
          </a:xfrm>
          <a:prstGeom prst="rect">
            <a:avLst/>
          </a:prstGeom>
        </p:spPr>
        <p:txBody>
          <a:bodyPr wrap="square">
            <a:spAutoFit/>
          </a:bodyPr>
          <a:lstStyle/>
          <a:p>
            <a:pPr>
              <a:lnSpc>
                <a:spcPct val="125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学习国史，</a:t>
            </a:r>
            <a:r>
              <a:rPr lang="zh-CN" altLang="zh-CN" sz="2000" dirty="0" smtClean="0">
                <a:solidFill>
                  <a:schemeClr val="tx1">
                    <a:lumMod val="95000"/>
                    <a:lumOff val="5000"/>
                  </a:schemeClr>
                </a:solidFill>
                <a:latin typeface="微软雅黑" panose="020B0503020204020204" pitchFamily="34" charset="-122"/>
                <a:ea typeface="微软雅黑" panose="020B0503020204020204" pitchFamily="34" charset="-122"/>
              </a:rPr>
              <a:t>要把握好</a:t>
            </a:r>
            <a:r>
              <a:rPr lang="zh-CN" altLang="zh-CN" sz="2000" dirty="0" smtClean="0">
                <a:latin typeface="微软雅黑" panose="020B0503020204020204" pitchFamily="34" charset="-122"/>
                <a:ea typeface="微软雅黑" panose="020B0503020204020204" pitchFamily="34" charset="-122"/>
              </a:rPr>
              <a:t>中国走上社会主义道路的历史必然性、实行改革开放和社会主义现代化建设的历史必然性、实现中华民族伟大复兴中国梦的历史必然性</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 要认识到社会主义建设中所取得的一系列伟大胜利和辉煌成就，认识到社会主义制度的优越性和科学性，认识到中国共产党的领导是历史和人民的选择</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 要分清国史的主流和支流，坚持真理，修正错误，发扬经验，吸取教训，把党和人民的事业继续推向前进</a:t>
            </a:r>
            <a:r>
              <a:rPr lang="zh-CN" altLang="en-US" sz="2000" dirty="0" smtClean="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481959" y="2147079"/>
            <a:ext cx="4354213" cy="3554819"/>
          </a:xfrm>
          <a:prstGeom prst="rect">
            <a:avLst/>
          </a:prstGeom>
        </p:spPr>
        <p:txBody>
          <a:bodyPr wrap="square">
            <a:spAutoFit/>
          </a:bodyPr>
          <a:lstStyle/>
          <a:p>
            <a:pPr>
              <a:lnSpc>
                <a:spcPct val="125000"/>
              </a:lnSpc>
            </a:pP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       在学习历史知识的时候，要坚持马克思主义的历史观和方法论，不能读死书，要同工作实际结合起来，取其精华、去其糟粕，做到“</a:t>
            </a:r>
            <a:r>
              <a:rPr lang="zh-CN" altLang="en-US" sz="2000" dirty="0" smtClean="0">
                <a:solidFill>
                  <a:srgbClr val="FF3333"/>
                </a:solidFill>
                <a:latin typeface="微软雅黑" panose="020B0503020204020204" pitchFamily="34" charset="-122"/>
                <a:ea typeface="微软雅黑" panose="020B0503020204020204" pitchFamily="34" charset="-122"/>
              </a:rPr>
              <a:t>博学之，审问之，慎思之，明辨之，笃行之</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000" dirty="0" smtClean="0">
                <a:solidFill>
                  <a:srgbClr val="FF3333"/>
                </a:solidFill>
                <a:latin typeface="微软雅黑" panose="020B0503020204020204" pitchFamily="34" charset="-122"/>
                <a:ea typeface="微软雅黑" panose="020B0503020204020204" pitchFamily="34" charset="-122"/>
              </a:rPr>
              <a:t>知古鉴今、古为今用</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，这样才能在我们认识和处理现实问题中发挥历史知识应有的积极作用。</a:t>
            </a:r>
            <a:endPar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5000"/>
              </a:lnSpc>
            </a:pPr>
            <a:r>
              <a:rPr lang="en-US" altLang="zh-CN" sz="2000" dirty="0" smtClean="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习近平</a:t>
            </a:r>
            <a:endPar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2134870" y="1238885"/>
            <a:ext cx="4818380" cy="534035"/>
          </a:xfrm>
          <a:prstGeom prst="rect">
            <a:avLst/>
          </a:prstGeom>
        </p:spPr>
        <p:txBody>
          <a:bodyPr wrap="square">
            <a:spAutoFit/>
          </a:bodyPr>
          <a:lstStyle/>
          <a:p>
            <a:pPr lvl="0">
              <a:lnSpc>
                <a:spcPct val="120000"/>
              </a:lnSpc>
              <a:defRPr/>
            </a:pPr>
            <a:r>
              <a:rPr lang="zh-CN" altLang="en-US" sz="2400" b="1" spc="300" dirty="0" smtClean="0">
                <a:solidFill>
                  <a:srgbClr val="C00000"/>
                </a:solidFill>
                <a:latin typeface="微软雅黑" panose="020B0503020204020204" pitchFamily="34" charset="-122"/>
                <a:ea typeface="微软雅黑" panose="020B0503020204020204" pitchFamily="34" charset="-122"/>
              </a:rPr>
              <a:t>（四）怎样</a:t>
            </a:r>
            <a:r>
              <a:rPr lang="zh-CN" altLang="en-US" sz="2400" b="1" spc="300" dirty="0">
                <a:solidFill>
                  <a:srgbClr val="C00000"/>
                </a:solidFill>
                <a:latin typeface="微软雅黑" panose="020B0503020204020204" pitchFamily="34" charset="-122"/>
                <a:ea typeface="微软雅黑" panose="020B0503020204020204" pitchFamily="34" charset="-122"/>
              </a:rPr>
              <a:t>学习中国革命</a:t>
            </a:r>
            <a:r>
              <a:rPr lang="zh-CN" altLang="en-US" sz="2400" b="1" spc="300" dirty="0" smtClean="0">
                <a:solidFill>
                  <a:srgbClr val="C00000"/>
                </a:solidFill>
                <a:latin typeface="微软雅黑" panose="020B0503020204020204" pitchFamily="34" charset="-122"/>
                <a:ea typeface="微软雅黑" panose="020B0503020204020204" pitchFamily="34" charset="-122"/>
              </a:rPr>
              <a:t>历史</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pic>
        <p:nvPicPr>
          <p:cNvPr id="8" name="图片 7" descr="timg (15).jp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51520" y="2276872"/>
            <a:ext cx="4072629"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77884" y="746302"/>
            <a:ext cx="1902227" cy="707886"/>
          </a:xfrm>
          <a:prstGeom prst="rect">
            <a:avLst/>
          </a:prstGeom>
          <a:noFill/>
        </p:spPr>
        <p:txBody>
          <a:bodyPr wrap="square" rtlCol="0">
            <a:spAutoFit/>
          </a:bodyPr>
          <a:lstStyle/>
          <a:p>
            <a:r>
              <a:rPr lang="zh-CN" altLang="en-US" sz="4000" b="1" smtClean="0">
                <a:solidFill>
                  <a:srgbClr val="C00000"/>
                </a:solidFill>
                <a:latin typeface="微软雅黑" panose="020B0503020204020204" pitchFamily="34" charset="-122"/>
                <a:ea typeface="微软雅黑" panose="020B0503020204020204" pitchFamily="34" charset="-122"/>
              </a:rPr>
              <a:t>第二讲</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1070905" y="1714171"/>
            <a:ext cx="7500990" cy="1445260"/>
          </a:xfrm>
          <a:prstGeom prst="rect">
            <a:avLst/>
          </a:prstGeom>
        </p:spPr>
        <p:txBody>
          <a:bodyPr wrap="square">
            <a:spAutoFit/>
          </a:bodyPr>
          <a:lstStyle/>
          <a:p>
            <a:r>
              <a:rPr lang="en-US" altLang="zh-CN" sz="3200" b="1" kern="10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b="1" kern="10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以史为鉴</a:t>
            </a:r>
            <a:r>
              <a:rPr lang="en-US" altLang="zh-CN" sz="3200" b="1" kern="10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b="1" kern="10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更好前进</a:t>
            </a:r>
            <a:endParaRPr lang="en-US" altLang="zh-CN" sz="3200" b="1" smtClean="0">
              <a:solidFill>
                <a:srgbClr val="C00000"/>
              </a:solidFill>
              <a:latin typeface="微软雅黑" panose="020B0503020204020204" pitchFamily="34" charset="-122"/>
              <a:ea typeface="微软雅黑" panose="020B0503020204020204" pitchFamily="34" charset="-122"/>
            </a:endParaRPr>
          </a:p>
          <a:p>
            <a:r>
              <a:rPr lang="en-US" altLang="zh-CN" sz="2800" b="1" smtClean="0">
                <a:solidFill>
                  <a:srgbClr val="C00000"/>
                </a:solidFill>
                <a:latin typeface="微软雅黑" panose="020B0503020204020204" pitchFamily="34" charset="-122"/>
                <a:ea typeface="微软雅黑" panose="020B0503020204020204" pitchFamily="34" charset="-122"/>
              </a:rPr>
              <a:t>——</a:t>
            </a:r>
            <a:r>
              <a:rPr lang="zh-CN" altLang="en-US" sz="2800" b="1" smtClean="0">
                <a:solidFill>
                  <a:srgbClr val="C00000"/>
                </a:solidFill>
                <a:latin typeface="微软雅黑" panose="020B0503020204020204" pitchFamily="34" charset="-122"/>
                <a:ea typeface="微软雅黑" panose="020B0503020204020204" pitchFamily="34" charset="-122"/>
              </a:rPr>
              <a:t>为什么</a:t>
            </a:r>
            <a:r>
              <a:rPr lang="zh-CN" altLang="zh-CN" sz="2800" b="1" smtClean="0">
                <a:solidFill>
                  <a:srgbClr val="C00000"/>
                </a:solidFill>
                <a:latin typeface="微软雅黑" panose="020B0503020204020204" pitchFamily="34" charset="-122"/>
                <a:ea typeface="微软雅黑" panose="020B0503020204020204" pitchFamily="34" charset="-122"/>
              </a:rPr>
              <a:t>中国革命历史是最好的“营养剂”</a:t>
            </a:r>
            <a:endParaRPr lang="zh-CN" altLang="en-US" sz="2800" b="1" smtClean="0">
              <a:solidFill>
                <a:srgbClr val="C00000"/>
              </a:solidFill>
              <a:latin typeface="微软雅黑" panose="020B0503020204020204" pitchFamily="34" charset="-122"/>
              <a:ea typeface="微软雅黑" panose="020B0503020204020204" pitchFamily="34" charset="-122"/>
            </a:endParaRPr>
          </a:p>
          <a:p>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圆角矩形 5"/>
          <p:cNvSpPr/>
          <p:nvPr/>
        </p:nvSpPr>
        <p:spPr>
          <a:xfrm>
            <a:off x="1114857" y="3141229"/>
            <a:ext cx="7056784" cy="480803"/>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 name="矩形 6"/>
          <p:cNvSpPr/>
          <p:nvPr/>
        </p:nvSpPr>
        <p:spPr>
          <a:xfrm>
            <a:off x="1258620" y="3183714"/>
            <a:ext cx="7100862" cy="400110"/>
          </a:xfrm>
          <a:prstGeom prst="rect">
            <a:avLst/>
          </a:prstGeom>
        </p:spPr>
        <p:txBody>
          <a:bodyPr wrap="square">
            <a:spAutoFit/>
          </a:bodyPr>
          <a:lstStyle/>
          <a:p>
            <a:r>
              <a:rPr lang="zh-CN" altLang="en-US" sz="2000" b="1" spc="-100">
                <a:solidFill>
                  <a:schemeClr val="bg1"/>
                </a:solidFill>
                <a:latin typeface="微软雅黑" panose="020B0503020204020204" pitchFamily="34" charset="-122"/>
                <a:ea typeface="微软雅黑" panose="020B0503020204020204" pitchFamily="34" charset="-122"/>
              </a:rPr>
              <a:t>一</a:t>
            </a:r>
            <a:r>
              <a:rPr lang="zh-CN" altLang="en-US" sz="2000" b="1" spc="-100" smtClean="0">
                <a:solidFill>
                  <a:schemeClr val="bg1"/>
                </a:solidFill>
                <a:latin typeface="微软雅黑" panose="020B0503020204020204" pitchFamily="34" charset="-122"/>
                <a:ea typeface="微软雅黑" panose="020B0503020204020204" pitchFamily="34" charset="-122"/>
              </a:rPr>
              <a:t>、</a:t>
            </a:r>
            <a:r>
              <a:rPr lang="zh-CN" altLang="en-US" b="1" spc="-100" smtClean="0">
                <a:solidFill>
                  <a:schemeClr val="bg1"/>
                </a:solidFill>
                <a:latin typeface="微软雅黑" panose="020B0503020204020204" pitchFamily="34" charset="-122"/>
                <a:ea typeface="微软雅黑" panose="020B0503020204020204" pitchFamily="34" charset="-122"/>
              </a:rPr>
              <a:t>让历史说话，用史实发言：马克思主义经典作家论中国革命历史</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1114857" y="4078928"/>
            <a:ext cx="7056784" cy="480803"/>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9" name="矩形 8"/>
          <p:cNvSpPr/>
          <p:nvPr/>
        </p:nvSpPr>
        <p:spPr>
          <a:xfrm>
            <a:off x="1258619" y="4121413"/>
            <a:ext cx="6984777" cy="400110"/>
          </a:xfrm>
          <a:prstGeom prst="rect">
            <a:avLst/>
          </a:prstGeom>
        </p:spPr>
        <p:txBody>
          <a:bodyPr wrap="square">
            <a:spAutoFit/>
          </a:bodyPr>
          <a:lstStyle/>
          <a:p>
            <a:r>
              <a:rPr lang="zh-CN" altLang="en-US" sz="2000" b="1" spc="-100">
                <a:solidFill>
                  <a:schemeClr val="bg1"/>
                </a:solidFill>
                <a:latin typeface="微软雅黑" panose="020B0503020204020204" pitchFamily="34" charset="-122"/>
                <a:ea typeface="微软雅黑" panose="020B0503020204020204" pitchFamily="34" charset="-122"/>
              </a:rPr>
              <a:t>二</a:t>
            </a:r>
            <a:r>
              <a:rPr lang="zh-CN" altLang="en-US" sz="2000" b="1" spc="-100" smtClean="0">
                <a:solidFill>
                  <a:schemeClr val="bg1"/>
                </a:solidFill>
                <a:latin typeface="微软雅黑" panose="020B0503020204020204" pitchFamily="34" charset="-122"/>
                <a:ea typeface="微软雅黑" panose="020B0503020204020204" pitchFamily="34" charset="-122"/>
              </a:rPr>
              <a:t>、</a:t>
            </a:r>
            <a:r>
              <a:rPr lang="zh-CN" altLang="en-US" b="1" spc="-100" smtClean="0">
                <a:solidFill>
                  <a:schemeClr val="bg1"/>
                </a:solidFill>
                <a:latin typeface="微软雅黑" panose="020B0503020204020204" pitchFamily="34" charset="-122"/>
                <a:ea typeface="微软雅黑" panose="020B0503020204020204" pitchFamily="34" charset="-122"/>
              </a:rPr>
              <a:t>以史鉴今，启迪后人：中国革命历史丰富的“营养剂”</a:t>
            </a:r>
            <a:endParaRPr lang="zh-CN" altLang="en-US" b="1" spc="-100" dirty="0" smtClean="0">
              <a:solidFill>
                <a:schemeClr val="bg1"/>
              </a:solidFill>
              <a:latin typeface="微软雅黑" panose="020B0503020204020204" pitchFamily="34" charset="-122"/>
              <a:ea typeface="微软雅黑" panose="020B0503020204020204" pitchFamily="34" charset="-122"/>
            </a:endParaRPr>
          </a:p>
        </p:txBody>
      </p:sp>
      <p:sp>
        <p:nvSpPr>
          <p:cNvPr id="10" name="圆角矩形 7"/>
          <p:cNvSpPr/>
          <p:nvPr/>
        </p:nvSpPr>
        <p:spPr>
          <a:xfrm>
            <a:off x="1114857" y="5036429"/>
            <a:ext cx="7056784" cy="480803"/>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1" name="矩形 10"/>
          <p:cNvSpPr/>
          <p:nvPr/>
        </p:nvSpPr>
        <p:spPr>
          <a:xfrm>
            <a:off x="1258619" y="5078914"/>
            <a:ext cx="6984777" cy="400110"/>
          </a:xfrm>
          <a:prstGeom prst="rect">
            <a:avLst/>
          </a:prstGeom>
        </p:spPr>
        <p:txBody>
          <a:bodyPr wrap="square">
            <a:spAutoFit/>
          </a:bodyPr>
          <a:lstStyle/>
          <a:p>
            <a:r>
              <a:rPr lang="zh-CN" altLang="en-US" sz="2000" b="1" spc="-100">
                <a:solidFill>
                  <a:schemeClr val="bg1"/>
                </a:solidFill>
                <a:latin typeface="微软雅黑" panose="020B0503020204020204" pitchFamily="34" charset="-122"/>
                <a:ea typeface="微软雅黑" panose="020B0503020204020204" pitchFamily="34" charset="-122"/>
              </a:rPr>
              <a:t>三</a:t>
            </a:r>
            <a:r>
              <a:rPr lang="zh-CN" altLang="en-US" sz="2000" b="1" spc="-100" smtClean="0">
                <a:solidFill>
                  <a:schemeClr val="bg1"/>
                </a:solidFill>
                <a:latin typeface="微软雅黑" panose="020B0503020204020204" pitchFamily="34" charset="-122"/>
                <a:ea typeface="微软雅黑" panose="020B0503020204020204" pitchFamily="34" charset="-122"/>
              </a:rPr>
              <a:t>、</a:t>
            </a:r>
            <a:r>
              <a:rPr lang="zh-CN" altLang="en-US" b="1" spc="-100" smtClean="0">
                <a:solidFill>
                  <a:schemeClr val="bg1"/>
                </a:solidFill>
                <a:latin typeface="微软雅黑" panose="020B0503020204020204" pitchFamily="34" charset="-122"/>
                <a:ea typeface="微软雅黑" panose="020B0503020204020204" pitchFamily="34" charset="-122"/>
              </a:rPr>
              <a:t>心有所依，情有所归：以正确的中国革命历史观反对历史虚无主义</a:t>
            </a:r>
            <a:endParaRPr lang="zh-CN" altLang="en-US" b="1" spc="-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7"/>
          <p:cNvGrpSpPr/>
          <p:nvPr/>
        </p:nvGrpSpPr>
        <p:grpSpPr bwMode="auto">
          <a:xfrm>
            <a:off x="603250" y="2013585"/>
            <a:ext cx="7937500" cy="2830195"/>
            <a:chOff x="3525037" y="1927221"/>
            <a:chExt cx="4945111" cy="2430479"/>
          </a:xfrm>
        </p:grpSpPr>
        <p:sp>
          <p:nvSpPr>
            <p:cNvPr id="5" name="矩形 4"/>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6" name="直接连接符 5"/>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692150" y="1093470"/>
            <a:ext cx="7877810" cy="534035"/>
          </a:xfrm>
          <a:prstGeom prst="rect">
            <a:avLst/>
          </a:prstGeom>
        </p:spPr>
        <p:txBody>
          <a:bodyPr wrap="square">
            <a:spAutoFit/>
          </a:bodyPr>
          <a:lstStyle/>
          <a:p>
            <a:pPr lvl="0" algn="l">
              <a:lnSpc>
                <a:spcPct val="120000"/>
              </a:lnSpc>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1.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树立和坚持正确的</a:t>
            </a:r>
            <a:r>
              <a:rPr lang="zh-CN" altLang="en-US" sz="2400" kern="0" dirty="0" smtClean="0">
                <a:solidFill>
                  <a:srgbClr val="FF0000"/>
                </a:solidFill>
                <a:latin typeface="微软雅黑" panose="020B0503020204020204" pitchFamily="34" charset="-122"/>
                <a:ea typeface="微软雅黑" panose="020B0503020204020204" pitchFamily="34" charset="-122"/>
              </a:rPr>
              <a:t>历史观</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400" kern="0" dirty="0" smtClean="0">
                <a:solidFill>
                  <a:srgbClr val="FF0000"/>
                </a:solidFill>
                <a:latin typeface="微软雅黑" panose="020B0503020204020204" pitchFamily="34" charset="-122"/>
                <a:ea typeface="微软雅黑" panose="020B0503020204020204" pitchFamily="34" charset="-122"/>
              </a:rPr>
              <a:t>民族观</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400" kern="0" dirty="0" smtClean="0">
                <a:solidFill>
                  <a:srgbClr val="FF0000"/>
                </a:solidFill>
                <a:latin typeface="微软雅黑" panose="020B0503020204020204" pitchFamily="34" charset="-122"/>
                <a:ea typeface="微软雅黑" panose="020B0503020204020204" pitchFamily="34" charset="-122"/>
              </a:rPr>
              <a:t>国家观</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和</a:t>
            </a:r>
            <a:r>
              <a:rPr lang="zh-CN" altLang="en-US" sz="2400" kern="0" dirty="0" smtClean="0">
                <a:solidFill>
                  <a:srgbClr val="FF0000"/>
                </a:solidFill>
                <a:latin typeface="微软雅黑" panose="020B0503020204020204" pitchFamily="34" charset="-122"/>
                <a:ea typeface="微软雅黑" panose="020B0503020204020204" pitchFamily="34" charset="-122"/>
              </a:rPr>
              <a:t>文化观</a:t>
            </a:r>
            <a:endParaRPr lang="zh-CN" altLang="en-US" sz="2400" kern="0" spc="300" dirty="0" smtClean="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1132840" y="2204720"/>
            <a:ext cx="6997065" cy="2399665"/>
          </a:xfrm>
          <a:prstGeom prst="rect">
            <a:avLst/>
          </a:prstGeom>
        </p:spPr>
        <p:txBody>
          <a:bodyPr wrap="square">
            <a:spAutoFit/>
          </a:bodyPr>
          <a:lstStyle/>
          <a:p>
            <a:pPr algn="just">
              <a:lnSpc>
                <a:spcPct val="125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正视和重视人民群众在中国革命历史中的重要作用。</a:t>
            </a:r>
            <a:endParaRPr lang="en-US" altLang="zh-CN" sz="2000" dirty="0" smtClean="0">
              <a:latin typeface="微软雅黑" panose="020B0503020204020204" pitchFamily="34" charset="-122"/>
              <a:ea typeface="微软雅黑" panose="020B0503020204020204" pitchFamily="34" charset="-122"/>
            </a:endParaRPr>
          </a:p>
          <a:p>
            <a:pPr algn="just">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“坚持正确历史观、加强规划和力量整合、加强史料收集和整理、加强舆论宣传工作，</a:t>
            </a:r>
            <a:r>
              <a:rPr lang="zh-CN" altLang="en-US" sz="2000" dirty="0" smtClean="0">
                <a:solidFill>
                  <a:srgbClr val="FF3333"/>
                </a:solidFill>
                <a:latin typeface="微软雅黑" panose="020B0503020204020204" pitchFamily="34" charset="-122"/>
                <a:ea typeface="微软雅黑" panose="020B0503020204020204" pitchFamily="34" charset="-122"/>
              </a:rPr>
              <a:t>让历史说话，用史实发言</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gn="just">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要实事求是地对待历史，分清中国革命历史的主流和支流，既</a:t>
            </a:r>
            <a:r>
              <a:rPr lang="zh-CN" altLang="en-US" sz="2000" dirty="0" smtClean="0">
                <a:solidFill>
                  <a:srgbClr val="FF3333"/>
                </a:solidFill>
                <a:latin typeface="微软雅黑" panose="020B0503020204020204" pitchFamily="34" charset="-122"/>
                <a:ea typeface="微软雅黑" panose="020B0503020204020204" pitchFamily="34" charset="-122"/>
              </a:rPr>
              <a:t>坚持真理</a:t>
            </a:r>
            <a:r>
              <a:rPr lang="zh-CN" altLang="en-US" sz="2000" dirty="0" smtClean="0">
                <a:latin typeface="微软雅黑" panose="020B0503020204020204" pitchFamily="34" charset="-122"/>
                <a:ea typeface="微软雅黑" panose="020B0503020204020204" pitchFamily="34" charset="-122"/>
              </a:rPr>
              <a:t>又</a:t>
            </a:r>
            <a:r>
              <a:rPr lang="zh-CN" altLang="en-US" sz="2000" dirty="0" smtClean="0">
                <a:solidFill>
                  <a:srgbClr val="FF3333"/>
                </a:solidFill>
                <a:latin typeface="微软雅黑" panose="020B0503020204020204" pitchFamily="34" charset="-122"/>
                <a:ea typeface="微软雅黑" panose="020B0503020204020204" pitchFamily="34" charset="-122"/>
              </a:rPr>
              <a:t>修正错误</a:t>
            </a:r>
            <a:r>
              <a:rPr lang="zh-CN" altLang="en-US" sz="2000" dirty="0" smtClean="0">
                <a:latin typeface="微软雅黑" panose="020B0503020204020204" pitchFamily="34" charset="-122"/>
                <a:ea typeface="微软雅黑" panose="020B0503020204020204" pitchFamily="34" charset="-122"/>
              </a:rPr>
              <a:t>，既</a:t>
            </a:r>
            <a:r>
              <a:rPr lang="zh-CN" altLang="en-US" sz="2000" dirty="0" smtClean="0">
                <a:solidFill>
                  <a:srgbClr val="FF3333"/>
                </a:solidFill>
                <a:latin typeface="微软雅黑" panose="020B0503020204020204" pitchFamily="34" charset="-122"/>
                <a:ea typeface="微软雅黑" panose="020B0503020204020204" pitchFamily="34" charset="-122"/>
              </a:rPr>
              <a:t>汲取经验</a:t>
            </a:r>
            <a:r>
              <a:rPr lang="zh-CN" altLang="en-US" sz="2000" dirty="0" smtClean="0">
                <a:latin typeface="微软雅黑" panose="020B0503020204020204" pitchFamily="34" charset="-122"/>
                <a:ea typeface="微软雅黑" panose="020B0503020204020204" pitchFamily="34" charset="-122"/>
              </a:rPr>
              <a:t>又</a:t>
            </a:r>
            <a:r>
              <a:rPr lang="zh-CN" altLang="en-US" sz="2000" dirty="0" smtClean="0">
                <a:solidFill>
                  <a:srgbClr val="FF3333"/>
                </a:solidFill>
                <a:latin typeface="微软雅黑" panose="020B0503020204020204" pitchFamily="34" charset="-122"/>
                <a:ea typeface="微软雅黑" panose="020B0503020204020204" pitchFamily="34" charset="-122"/>
              </a:rPr>
              <a:t>吸取教训</a:t>
            </a:r>
            <a:r>
              <a:rPr lang="zh-CN" altLang="en-US" sz="2000" dirty="0" smtClean="0">
                <a:latin typeface="微软雅黑" panose="020B0503020204020204" pitchFamily="34" charset="-122"/>
                <a:ea typeface="微软雅黑" panose="020B0503020204020204" pitchFamily="34" charset="-122"/>
              </a:rPr>
              <a:t>，树立起</a:t>
            </a:r>
            <a:r>
              <a:rPr lang="zh-CN" altLang="en-US" sz="2000" dirty="0" smtClean="0">
                <a:solidFill>
                  <a:srgbClr val="FF3333"/>
                </a:solidFill>
                <a:latin typeface="微软雅黑" panose="020B0503020204020204" pitchFamily="34" charset="-122"/>
                <a:ea typeface="微软雅黑" panose="020B0503020204020204" pitchFamily="34" charset="-122"/>
              </a:rPr>
              <a:t>科学的历史观</a:t>
            </a:r>
            <a:r>
              <a:rPr lang="zh-CN" altLang="en-US" sz="2000" dirty="0" smtClean="0">
                <a:latin typeface="微软雅黑" panose="020B0503020204020204" pitchFamily="34" charset="-122"/>
                <a:ea typeface="微软雅黑" panose="020B0503020204020204" pitchFamily="34" charset="-122"/>
              </a:rPr>
              <a:t>，推动中国特色社会主义现代化建设向前发展。</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7"/>
          <p:cNvGrpSpPr/>
          <p:nvPr/>
        </p:nvGrpSpPr>
        <p:grpSpPr bwMode="auto">
          <a:xfrm>
            <a:off x="660400" y="1965960"/>
            <a:ext cx="7705090" cy="2115185"/>
            <a:chOff x="3525037" y="1927221"/>
            <a:chExt cx="4945111" cy="2430479"/>
          </a:xfrm>
        </p:grpSpPr>
        <p:sp>
          <p:nvSpPr>
            <p:cNvPr id="5" name="矩形 4"/>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6" name="直接连接符 5"/>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1162685" y="1128395"/>
            <a:ext cx="6501765" cy="534035"/>
          </a:xfrm>
          <a:prstGeom prst="rect">
            <a:avLst/>
          </a:prstGeom>
        </p:spPr>
        <p:txBody>
          <a:bodyPr wrap="square">
            <a:spAutoFit/>
          </a:bodyPr>
          <a:lstStyle/>
          <a:p>
            <a:pPr indent="-457200" algn="ctr">
              <a:lnSpc>
                <a:spcPct val="120000"/>
              </a:lnSpc>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2.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坚持和弘扬历史唯物主义的马克思主义学风</a:t>
            </a:r>
            <a:endPar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1295192" y="2209180"/>
            <a:ext cx="6552728" cy="1630045"/>
          </a:xfrm>
          <a:prstGeom prst="rect">
            <a:avLst/>
          </a:prstGeom>
        </p:spPr>
        <p:txBody>
          <a:bodyPr wrap="square">
            <a:spAutoFit/>
          </a:bodyPr>
          <a:lstStyle/>
          <a:p>
            <a:pPr>
              <a:lnSpc>
                <a:spcPct val="125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在学习中国革命历史的过程中，不仅要坚持历史唯物主义的</a:t>
            </a:r>
            <a:r>
              <a:rPr lang="zh-CN" altLang="en-US" sz="2000" dirty="0" smtClean="0">
                <a:solidFill>
                  <a:srgbClr val="FF3333"/>
                </a:solidFill>
                <a:latin typeface="微软雅黑" panose="020B0503020204020204" pitchFamily="34" charset="-122"/>
                <a:ea typeface="微软雅黑" panose="020B0503020204020204" pitchFamily="34" charset="-122"/>
              </a:rPr>
              <a:t>历史观</a:t>
            </a:r>
            <a:r>
              <a:rPr lang="zh-CN" altLang="en-US" sz="2000" dirty="0" smtClean="0">
                <a:latin typeface="微软雅黑" panose="020B0503020204020204" pitchFamily="34" charset="-122"/>
                <a:ea typeface="微软雅黑" panose="020B0503020204020204" pitchFamily="34" charset="-122"/>
              </a:rPr>
              <a:t>，还要坚持理论联系实际的</a:t>
            </a:r>
            <a:r>
              <a:rPr lang="zh-CN" altLang="en-US" sz="2000" dirty="0" smtClean="0">
                <a:solidFill>
                  <a:srgbClr val="FF3333"/>
                </a:solidFill>
                <a:latin typeface="微软雅黑" panose="020B0503020204020204" pitchFamily="34" charset="-122"/>
                <a:ea typeface="微软雅黑" panose="020B0503020204020204" pitchFamily="34" charset="-122"/>
              </a:rPr>
              <a:t>方法论</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坚持</a:t>
            </a:r>
            <a:r>
              <a:rPr lang="zh-CN" altLang="en-US" sz="2000" dirty="0" smtClean="0">
                <a:solidFill>
                  <a:srgbClr val="FF3333"/>
                </a:solidFill>
                <a:latin typeface="微软雅黑" panose="020B0503020204020204" pitchFamily="34" charset="-122"/>
                <a:ea typeface="微软雅黑" panose="020B0503020204020204" pitchFamily="34" charset="-122"/>
              </a:rPr>
              <a:t>历史唯物主义的马克思主义学风</a:t>
            </a:r>
            <a:r>
              <a:rPr lang="zh-CN" altLang="en-US" sz="2000" dirty="0" smtClean="0">
                <a:latin typeface="微软雅黑" panose="020B0503020204020204" pitchFamily="34" charset="-122"/>
                <a:ea typeface="微软雅黑" panose="020B0503020204020204" pitchFamily="34" charset="-122"/>
              </a:rPr>
              <a:t>，是学习中国革命历史、树立科学的中国革命历史观的最重要的态度。</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7"/>
          <p:cNvGrpSpPr/>
          <p:nvPr/>
        </p:nvGrpSpPr>
        <p:grpSpPr bwMode="auto">
          <a:xfrm>
            <a:off x="758190" y="1856105"/>
            <a:ext cx="7512050" cy="3700780"/>
            <a:chOff x="3525037" y="1927221"/>
            <a:chExt cx="4945111" cy="2430479"/>
          </a:xfrm>
        </p:grpSpPr>
        <p:sp>
          <p:nvSpPr>
            <p:cNvPr id="5" name="矩形 4"/>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6" name="直接连接符 5"/>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1187624" y="1124744"/>
            <a:ext cx="6336704" cy="534035"/>
          </a:xfrm>
          <a:prstGeom prst="rect">
            <a:avLst/>
          </a:prstGeom>
        </p:spPr>
        <p:txBody>
          <a:bodyPr wrap="square">
            <a:spAutoFit/>
          </a:bodyPr>
          <a:lstStyle/>
          <a:p>
            <a:pPr indent="-457200" algn="ctr">
              <a:lnSpc>
                <a:spcPct val="120000"/>
              </a:lnSpc>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3.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学习与思考、学习与运用有机结合</a:t>
            </a:r>
            <a:endPar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1328420" y="2122805"/>
            <a:ext cx="6336030" cy="3169285"/>
          </a:xfrm>
          <a:prstGeom prst="rect">
            <a:avLst/>
          </a:prstGeom>
        </p:spPr>
        <p:txBody>
          <a:bodyPr wrap="square">
            <a:spAutoFit/>
          </a:bodyPr>
          <a:lstStyle/>
          <a:p>
            <a:pPr algn="just">
              <a:lnSpc>
                <a:spcPct val="125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运用马克思主义历史思维是学习中国革命史的重要方法。</a:t>
            </a:r>
            <a:endParaRPr lang="zh-CN" altLang="en-US" sz="2000" dirty="0" smtClean="0">
              <a:latin typeface="微软雅黑" panose="020B0503020204020204" pitchFamily="34" charset="-122"/>
              <a:ea typeface="微软雅黑" panose="020B0503020204020204" pitchFamily="34" charset="-122"/>
            </a:endParaRPr>
          </a:p>
          <a:p>
            <a:pPr algn="just">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学习中国革命历史，必须将</a:t>
            </a:r>
            <a:r>
              <a:rPr lang="zh-CN" altLang="en-US" sz="2000" dirty="0" smtClean="0">
                <a:solidFill>
                  <a:srgbClr val="FF3333"/>
                </a:solidFill>
                <a:latin typeface="微软雅黑" panose="020B0503020204020204" pitchFamily="34" charset="-122"/>
                <a:ea typeface="微软雅黑" panose="020B0503020204020204" pitchFamily="34" charset="-122"/>
              </a:rPr>
              <a:t>学习与思考相结合，边学边思、学思相促</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gn="just">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 要将学习与运用结合起来学习历史，</a:t>
            </a:r>
            <a:r>
              <a:rPr lang="zh-CN" altLang="en-US" sz="2000" dirty="0" smtClean="0">
                <a:latin typeface="微软雅黑" panose="020B0503020204020204" pitchFamily="34" charset="-122"/>
                <a:ea typeface="微软雅黑" panose="020B0503020204020204" pitchFamily="34" charset="-122"/>
              </a:rPr>
              <a:t>既要着眼于解决各种实际问题，用历史知识指导和改进实际工作；又要吸取历史的教训，减少工作的盲目性，按照客观规律办事，少走弯路，不断开创中华民族伟大复兴的光明前景。</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 y="1268760"/>
            <a:ext cx="9144000" cy="11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lnSpc>
                <a:spcPct val="125000"/>
              </a:lnSpc>
              <a:spcBef>
                <a:spcPct val="0"/>
              </a:spcBef>
              <a:spcAft>
                <a:spcPct val="0"/>
              </a:spcAft>
            </a:pPr>
            <a:r>
              <a:rPr lang="zh-CN" altLang="en-US" sz="2800" b="1" spc="300" dirty="0" smtClean="0">
                <a:solidFill>
                  <a:srgbClr val="C00000"/>
                </a:solidFill>
                <a:latin typeface="微软雅黑" panose="020B0503020204020204" pitchFamily="34" charset="-122"/>
                <a:ea typeface="微软雅黑" panose="020B0503020204020204" pitchFamily="34" charset="-122"/>
              </a:rPr>
              <a:t>二、以</a:t>
            </a:r>
            <a:r>
              <a:rPr lang="zh-CN" altLang="en-US" sz="2800" b="1" spc="300" dirty="0">
                <a:solidFill>
                  <a:srgbClr val="C00000"/>
                </a:solidFill>
                <a:latin typeface="微软雅黑" panose="020B0503020204020204" pitchFamily="34" charset="-122"/>
                <a:ea typeface="微软雅黑" panose="020B0503020204020204" pitchFamily="34" charset="-122"/>
              </a:rPr>
              <a:t>史鉴今，启迪后人</a:t>
            </a:r>
            <a:r>
              <a:rPr lang="zh-CN" altLang="en-US" sz="2800" b="1" spc="300" dirty="0" smtClean="0">
                <a:solidFill>
                  <a:srgbClr val="C00000"/>
                </a:solidFill>
                <a:latin typeface="微软雅黑" panose="020B0503020204020204" pitchFamily="34" charset="-122"/>
                <a:ea typeface="微软雅黑" panose="020B0503020204020204" pitchFamily="34" charset="-122"/>
              </a:rPr>
              <a:t>：</a:t>
            </a:r>
            <a:endParaRPr lang="en-US" altLang="zh-CN" sz="2800" b="1" spc="300" dirty="0" smtClean="0">
              <a:solidFill>
                <a:srgbClr val="C00000"/>
              </a:solidFill>
              <a:latin typeface="微软雅黑" panose="020B0503020204020204" pitchFamily="34" charset="-122"/>
              <a:ea typeface="微软雅黑" panose="020B0503020204020204" pitchFamily="34" charset="-122"/>
            </a:endParaRPr>
          </a:p>
          <a:p>
            <a:pPr algn="ctr" fontAlgn="base">
              <a:lnSpc>
                <a:spcPct val="125000"/>
              </a:lnSpc>
              <a:spcBef>
                <a:spcPct val="0"/>
              </a:spcBef>
              <a:spcAft>
                <a:spcPct val="0"/>
              </a:spcAft>
            </a:pPr>
            <a:r>
              <a:rPr lang="zh-CN" altLang="en-US" sz="2800" b="1" spc="300" dirty="0" smtClean="0">
                <a:solidFill>
                  <a:srgbClr val="C00000"/>
                </a:solidFill>
                <a:latin typeface="微软雅黑" panose="020B0503020204020204" pitchFamily="34" charset="-122"/>
                <a:ea typeface="微软雅黑" panose="020B0503020204020204" pitchFamily="34" charset="-122"/>
              </a:rPr>
              <a:t>中国</a:t>
            </a:r>
            <a:r>
              <a:rPr lang="zh-CN" altLang="en-US" sz="2800" b="1" spc="300" dirty="0">
                <a:solidFill>
                  <a:srgbClr val="C00000"/>
                </a:solidFill>
                <a:latin typeface="微软雅黑" panose="020B0503020204020204" pitchFamily="34" charset="-122"/>
                <a:ea typeface="微软雅黑" panose="020B0503020204020204" pitchFamily="34" charset="-122"/>
              </a:rPr>
              <a:t>革命历史丰富的“营养剂”</a:t>
            </a:r>
            <a:endParaRPr lang="zh-CN" altLang="en-US" sz="2800" b="1" spc="300" dirty="0">
              <a:solidFill>
                <a:srgbClr val="C00000"/>
              </a:solidFill>
              <a:latin typeface="微软雅黑" panose="020B0503020204020204" pitchFamily="34" charset="-122"/>
              <a:ea typeface="微软雅黑" panose="020B0503020204020204" pitchFamily="34" charset="-122"/>
            </a:endParaRPr>
          </a:p>
        </p:txBody>
      </p:sp>
      <p:pic>
        <p:nvPicPr>
          <p:cNvPr id="38914" name="Picture 2" descr="http://pinglun.eastday.com/images/thumbnailimg/month_1707/20170707085012369.jpg"/>
          <p:cNvPicPr>
            <a:picLocks noChangeAspect="1" noChangeArrowheads="1"/>
          </p:cNvPicPr>
          <p:nvPr/>
        </p:nvPicPr>
        <p:blipFill>
          <a:blip r:embed="rId1" cstate="print"/>
          <a:srcRect/>
          <a:stretch>
            <a:fillRect/>
          </a:stretch>
        </p:blipFill>
        <p:spPr bwMode="auto">
          <a:xfrm>
            <a:off x="2123728" y="2636912"/>
            <a:ext cx="4536504" cy="29523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1000" tmFilter="0, 0; .2, .5; .8, .5; 1, 0"/>
                                        <p:tgtEl>
                                          <p:spTgt spid="2"/>
                                        </p:tgtEl>
                                      </p:cBhvr>
                                    </p:animEffect>
                                    <p:animScale>
                                      <p:cBhvr>
                                        <p:cTn id="13" dur="500" autoRev="1" fill="hold"/>
                                        <p:tgtEl>
                                          <p:spTgt spid="2"/>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38914"/>
                                        </p:tgtEl>
                                        <p:attrNameLst>
                                          <p:attrName>style.visibility</p:attrName>
                                        </p:attrNameLst>
                                      </p:cBhvr>
                                      <p:to>
                                        <p:strVal val="visible"/>
                                      </p:to>
                                    </p:set>
                                    <p:anim calcmode="lin" valueType="num">
                                      <p:cBhvr>
                                        <p:cTn id="18" dur="1000" fill="hold"/>
                                        <p:tgtEl>
                                          <p:spTgt spid="38914"/>
                                        </p:tgtEl>
                                        <p:attrNameLst>
                                          <p:attrName>ppt_w</p:attrName>
                                        </p:attrNameLst>
                                      </p:cBhvr>
                                      <p:tavLst>
                                        <p:tav tm="0">
                                          <p:val>
                                            <p:strVal val="#ppt_w*0.70"/>
                                          </p:val>
                                        </p:tav>
                                        <p:tav tm="100000">
                                          <p:val>
                                            <p:strVal val="#ppt_w"/>
                                          </p:val>
                                        </p:tav>
                                      </p:tavLst>
                                    </p:anim>
                                    <p:anim calcmode="lin" valueType="num">
                                      <p:cBhvr>
                                        <p:cTn id="19" dur="1000" fill="hold"/>
                                        <p:tgtEl>
                                          <p:spTgt spid="38914"/>
                                        </p:tgtEl>
                                        <p:attrNameLst>
                                          <p:attrName>ppt_h</p:attrName>
                                        </p:attrNameLst>
                                      </p:cBhvr>
                                      <p:tavLst>
                                        <p:tav tm="0">
                                          <p:val>
                                            <p:strVal val="#ppt_h"/>
                                          </p:val>
                                        </p:tav>
                                        <p:tav tm="100000">
                                          <p:val>
                                            <p:strVal val="#ppt_h"/>
                                          </p:val>
                                        </p:tav>
                                      </p:tavLst>
                                    </p:anim>
                                    <p:animEffect transition="in" filter="fade">
                                      <p:cBhvr>
                                        <p:cTn id="20" dur="1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755576" y="1340768"/>
            <a:ext cx="7632848" cy="4246245"/>
          </a:xfrm>
          <a:prstGeom prst="rect">
            <a:avLst/>
          </a:prstGeom>
        </p:spPr>
        <p:txBody>
          <a:bodyPr wrap="square">
            <a:spAutoFit/>
          </a:bodyPr>
          <a:lstStyle/>
          <a:p>
            <a:pPr>
              <a:lnSpc>
                <a:spcPct val="150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中国革命历史沉淀着中国人民</a:t>
            </a:r>
            <a:r>
              <a:rPr lang="zh-CN" altLang="en-US" sz="2000" dirty="0" smtClean="0">
                <a:solidFill>
                  <a:srgbClr val="FF3333"/>
                </a:solidFill>
                <a:latin typeface="微软雅黑" panose="020B0503020204020204" pitchFamily="34" charset="-122"/>
                <a:ea typeface="微软雅黑" panose="020B0503020204020204" pitchFamily="34" charset="-122"/>
              </a:rPr>
              <a:t>奋力抗争、不屈不挠、顽强拼搏</a:t>
            </a:r>
            <a:r>
              <a:rPr lang="zh-CN" altLang="en-US" sz="2000" dirty="0" smtClean="0">
                <a:latin typeface="微软雅黑" panose="020B0503020204020204" pitchFamily="34" charset="-122"/>
                <a:ea typeface="微软雅黑" panose="020B0503020204020204" pitchFamily="34" charset="-122"/>
              </a:rPr>
              <a:t>的精神财富，凝聚着中国共产党领导人民革命、建设、改革取得胜利的经验智慧，蕴含着丰富的“</a:t>
            </a:r>
            <a:r>
              <a:rPr lang="zh-CN" altLang="en-US" sz="2000" dirty="0" smtClean="0">
                <a:solidFill>
                  <a:srgbClr val="FF0000"/>
                </a:solidFill>
                <a:latin typeface="微软雅黑" panose="020B0503020204020204" pitchFamily="34" charset="-122"/>
                <a:ea typeface="微软雅黑" panose="020B0503020204020204" pitchFamily="34" charset="-122"/>
              </a:rPr>
              <a:t>营养剂</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红色江西犹如一个没有围墙的革命历史博物馆，一个个红色地标、红色音符、红色印记浓缩着江西在中国革命历史中的无私奉献，抒写着江西在中国革命历史中的</a:t>
            </a:r>
            <a:r>
              <a:rPr lang="zh-CN" altLang="en-US" sz="2000" dirty="0" smtClean="0">
                <a:solidFill>
                  <a:srgbClr val="FF0000"/>
                </a:solidFill>
                <a:latin typeface="微软雅黑" panose="020B0503020204020204" pitchFamily="34" charset="-122"/>
                <a:ea typeface="微软雅黑" panose="020B0503020204020204" pitchFamily="34" charset="-122"/>
              </a:rPr>
              <a:t>独特地位</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从中汲取治国理政、干事创业的智慧和营养，进一步</a:t>
            </a:r>
            <a:r>
              <a:rPr lang="zh-CN" altLang="en-US" sz="2000" dirty="0" smtClean="0">
                <a:solidFill>
                  <a:schemeClr val="tx1"/>
                </a:solidFill>
                <a:latin typeface="微软雅黑" panose="020B0503020204020204" pitchFamily="34" charset="-122"/>
                <a:ea typeface="微软雅黑" panose="020B0503020204020204" pitchFamily="34" charset="-122"/>
              </a:rPr>
              <a:t>认清历史脉络，把握历史规律，树立革命文化自信，激发圆梦的正能量</a:t>
            </a:r>
            <a:r>
              <a:rPr lang="zh-CN" altLang="en-US" sz="2000" dirty="0" smtClean="0">
                <a:latin typeface="微软雅黑" panose="020B0503020204020204" pitchFamily="34" charset="-122"/>
                <a:ea typeface="微软雅黑" panose="020B0503020204020204" pitchFamily="34" charset="-122"/>
              </a:rPr>
              <a:t>，是时代赋予我们的任务，也是新时代大学生应有的</a:t>
            </a:r>
            <a:r>
              <a:rPr lang="zh-CN" altLang="en-US" sz="2000" dirty="0" smtClean="0">
                <a:solidFill>
                  <a:srgbClr val="FF0000"/>
                </a:solidFill>
                <a:latin typeface="微软雅黑" panose="020B0503020204020204" pitchFamily="34" charset="-122"/>
                <a:ea typeface="微软雅黑" panose="020B0503020204020204" pitchFamily="34" charset="-122"/>
              </a:rPr>
              <a:t>责任</a:t>
            </a:r>
            <a:r>
              <a:rPr lang="zh-CN" altLang="en-US" sz="2000" dirty="0" smtClean="0">
                <a:latin typeface="微软雅黑" panose="020B0503020204020204" pitchFamily="34" charset="-122"/>
                <a:ea typeface="微软雅黑" panose="020B0503020204020204" pitchFamily="34" charset="-122"/>
              </a:rPr>
              <a:t>和</a:t>
            </a:r>
            <a:r>
              <a:rPr lang="zh-CN" altLang="en-US" sz="2000" dirty="0" smtClean="0">
                <a:solidFill>
                  <a:srgbClr val="FF0000"/>
                </a:solidFill>
                <a:latin typeface="微软雅黑" panose="020B0503020204020204" pitchFamily="34" charset="-122"/>
                <a:ea typeface="微软雅黑" panose="020B0503020204020204" pitchFamily="34" charset="-122"/>
              </a:rPr>
              <a:t>担当</a:t>
            </a:r>
            <a:r>
              <a:rPr lang="zh-CN" altLang="en-US" sz="2000" dirty="0" smtClean="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4" name="矩形 3"/>
          <p:cNvSpPr/>
          <p:nvPr/>
        </p:nvSpPr>
        <p:spPr>
          <a:xfrm>
            <a:off x="611560" y="1196752"/>
            <a:ext cx="7704856" cy="4392488"/>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0946" name="Picture 2" descr="https://timgsa.baidu.com/timg?image&amp;quality=80&amp;size=b9999_10000&amp;sec=1550752791262&amp;di=ed908fc32c9004af21dbf2cb1ac7ff9a&amp;imgtype=0&amp;src=http%3A%2F%2Fs3.sinaimg.cn%2Fmw690%2F006oX7mxty72AaVZadcc2"/>
          <p:cNvPicPr>
            <a:picLocks noChangeAspect="1" noChangeArrowheads="1"/>
          </p:cNvPicPr>
          <p:nvPr/>
        </p:nvPicPr>
        <p:blipFill>
          <a:blip r:embed="rId1" cstate="print"/>
          <a:srcRect/>
          <a:stretch>
            <a:fillRect/>
          </a:stretch>
        </p:blipFill>
        <p:spPr bwMode="auto">
          <a:xfrm>
            <a:off x="3226435" y="2565400"/>
            <a:ext cx="2910205" cy="1915795"/>
          </a:xfrm>
          <a:prstGeom prst="rect">
            <a:avLst/>
          </a:prstGeom>
          <a:noFill/>
        </p:spPr>
      </p:pic>
      <p:sp>
        <p:nvSpPr>
          <p:cNvPr id="4" name="矩形 3"/>
          <p:cNvSpPr/>
          <p:nvPr/>
        </p:nvSpPr>
        <p:spPr>
          <a:xfrm>
            <a:off x="1259632" y="1556792"/>
            <a:ext cx="6372200" cy="521970"/>
          </a:xfrm>
          <a:prstGeom prst="rect">
            <a:avLst/>
          </a:prstGeom>
        </p:spPr>
        <p:txBody>
          <a:bodyPr wrap="square">
            <a:spAutoFit/>
          </a:bodyPr>
          <a:lstStyle/>
          <a:p>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400" b="1" spc="300" dirty="0" smtClean="0">
                <a:solidFill>
                  <a:srgbClr val="C00000"/>
                </a:solidFill>
                <a:latin typeface="微软雅黑" panose="020B0503020204020204" pitchFamily="34" charset="-122"/>
                <a:ea typeface="微软雅黑" panose="020B0503020204020204" pitchFamily="34" charset="-122"/>
              </a:rPr>
              <a:t>（一）中国革命历史丰富的“营养剂”</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pic>
        <p:nvPicPr>
          <p:cNvPr id="2" name="Picture 2" descr="http://photo.sohu.com/20041123/Img223129735.jpg"/>
          <p:cNvPicPr>
            <a:picLocks noChangeAspect="1" noChangeArrowheads="1"/>
          </p:cNvPicPr>
          <p:nvPr/>
        </p:nvPicPr>
        <p:blipFill>
          <a:blip r:embed="rId2" cstate="print"/>
          <a:srcRect/>
          <a:stretch>
            <a:fillRect/>
          </a:stretch>
        </p:blipFill>
        <p:spPr bwMode="auto">
          <a:xfrm>
            <a:off x="293370" y="2564765"/>
            <a:ext cx="2836545" cy="1916430"/>
          </a:xfrm>
          <a:prstGeom prst="rect">
            <a:avLst/>
          </a:prstGeom>
          <a:noFill/>
        </p:spPr>
      </p:pic>
      <p:sp>
        <p:nvSpPr>
          <p:cNvPr id="7" name="矩形 6"/>
          <p:cNvSpPr/>
          <p:nvPr/>
        </p:nvSpPr>
        <p:spPr>
          <a:xfrm>
            <a:off x="216327" y="4662021"/>
            <a:ext cx="2989305" cy="521970"/>
          </a:xfrm>
          <a:prstGeom prst="rect">
            <a:avLst/>
          </a:prstGeom>
        </p:spPr>
        <p:txBody>
          <a:bodyPr wrap="square">
            <a:spAutoFit/>
          </a:bodyPr>
          <a:lstStyle/>
          <a:p>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800" dirty="0" smtClean="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嘉兴南湖红</a:t>
            </a:r>
            <a:r>
              <a:rPr lang="zh-CN" altLang="en-US" sz="2000" b="1" dirty="0" smtClean="0"/>
              <a:t>船</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5364088" y="5013176"/>
            <a:ext cx="2055147" cy="460375"/>
          </a:xfrm>
          <a:prstGeom prst="rect">
            <a:avLst/>
          </a:prstGeom>
        </p:spPr>
        <p:txBody>
          <a:bodyPr wrap="square">
            <a:spAutoFit/>
          </a:bodyPr>
          <a:lstStyle/>
          <a:p>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  </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037840" y="4785360"/>
            <a:ext cx="3288030" cy="398780"/>
          </a:xfrm>
          <a:prstGeom prst="rect">
            <a:avLst/>
          </a:prstGeom>
          <a:noFill/>
        </p:spPr>
        <p:txBody>
          <a:bodyPr wrap="square" rtlCol="0" anchor="t">
            <a:spAutoFit/>
          </a:bodyPr>
          <a:p>
            <a:pPr algn="l"/>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中央红军长征出发地纪念园</a:t>
            </a:r>
            <a:endPar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6233160" y="2564765"/>
            <a:ext cx="2581275" cy="1915795"/>
          </a:xfrm>
          <a:prstGeom prst="rect">
            <a:avLst/>
          </a:prstGeom>
        </p:spPr>
      </p:pic>
      <p:sp>
        <p:nvSpPr>
          <p:cNvPr id="6" name="文本框 5"/>
          <p:cNvSpPr txBox="1"/>
          <p:nvPr/>
        </p:nvSpPr>
        <p:spPr>
          <a:xfrm>
            <a:off x="6710680" y="4785360"/>
            <a:ext cx="2016125" cy="398780"/>
          </a:xfrm>
          <a:prstGeom prst="rect">
            <a:avLst/>
          </a:prstGeom>
          <a:noFill/>
        </p:spPr>
        <p:txBody>
          <a:bodyPr wrap="square" rtlCol="0">
            <a:spAutoFit/>
          </a:bodyPr>
          <a:p>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开国大典现场</a:t>
            </a:r>
            <a:endPar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49640" y="980728"/>
            <a:ext cx="8532440" cy="1014730"/>
          </a:xfrm>
          <a:prstGeom prst="rect">
            <a:avLst/>
          </a:prstGeom>
        </p:spPr>
        <p:txBody>
          <a:bodyPr wrap="square">
            <a:spAutoFit/>
          </a:bodyPr>
          <a:lstStyle/>
          <a:p>
            <a:pPr>
              <a:lnSpc>
                <a:spcPct val="125000"/>
              </a:lnSpc>
            </a:pP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000" dirty="0" smtClean="0">
                <a:solidFill>
                  <a:schemeClr val="tx1">
                    <a:lumMod val="95000"/>
                    <a:lumOff val="5000"/>
                  </a:schemeClr>
                </a:solidFill>
                <a:latin typeface="微软雅黑" panose="020B0503020204020204" pitchFamily="34" charset="-122"/>
                <a:ea typeface="微软雅黑" panose="020B0503020204020204" pitchFamily="34" charset="-122"/>
              </a:rPr>
              <a:t>1.</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中国革命历史是揭开中华民族伟大复兴新篇章的历史，蕴含着“</a:t>
            </a:r>
            <a:r>
              <a:rPr lang="zh-CN" altLang="en-US" sz="2000" dirty="0">
                <a:solidFill>
                  <a:srgbClr val="FF3333"/>
                </a:solidFill>
                <a:latin typeface="微软雅黑" panose="020B0503020204020204" pitchFamily="34" charset="-122"/>
                <a:ea typeface="微软雅黑" panose="020B0503020204020204" pitchFamily="34" charset="-122"/>
              </a:rPr>
              <a:t>开辟未来</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”的丰富营养。</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755576" y="2204864"/>
            <a:ext cx="7920880" cy="3456384"/>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5" name="矩形 4"/>
          <p:cNvSpPr/>
          <p:nvPr/>
        </p:nvSpPr>
        <p:spPr>
          <a:xfrm>
            <a:off x="899592" y="2348880"/>
            <a:ext cx="7776864" cy="3291840"/>
          </a:xfrm>
          <a:prstGeom prst="rect">
            <a:avLst/>
          </a:prstGeom>
        </p:spPr>
        <p:txBody>
          <a:bodyPr wrap="square">
            <a:spAutoFit/>
          </a:bodyPr>
          <a:lstStyle/>
          <a:p>
            <a:pPr>
              <a:lnSpc>
                <a:spcPct val="130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鸦片战争→太平天国运动→戊戌变法→辛亥革命</a:t>
            </a:r>
            <a:endParaRPr lang="zh-CN" altLang="zh-CN" sz="2000" dirty="0" smtClean="0">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1921</a:t>
            </a:r>
            <a:r>
              <a:rPr lang="zh-CN" altLang="zh-CN" sz="2000" dirty="0" smtClean="0">
                <a:latin typeface="微软雅黑" panose="020B0503020204020204" pitchFamily="34" charset="-122"/>
                <a:ea typeface="微软雅黑" panose="020B0503020204020204" pitchFamily="34" charset="-122"/>
              </a:rPr>
              <a:t>年，中国共产党走上历史舞台→中国革命有了正确的前进方向，中华民族揭开了伟大复兴的历史新篇章。</a:t>
            </a:r>
            <a:endParaRPr lang="zh-CN" altLang="zh-CN" sz="2000" dirty="0" smtClean="0">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党领导人民经过</a:t>
            </a:r>
            <a:r>
              <a:rPr lang="en-US" altLang="zh-CN" sz="2000" dirty="0" smtClean="0">
                <a:latin typeface="微软雅黑" panose="020B0503020204020204" pitchFamily="34" charset="-122"/>
                <a:ea typeface="微软雅黑" panose="020B0503020204020204" pitchFamily="34" charset="-122"/>
              </a:rPr>
              <a:t>28</a:t>
            </a:r>
            <a:r>
              <a:rPr lang="zh-CN" altLang="en-US" sz="2000" dirty="0" smtClean="0">
                <a:latin typeface="微软雅黑" panose="020B0503020204020204" pitchFamily="34" charset="-122"/>
                <a:ea typeface="微软雅黑" panose="020B0503020204020204" pitchFamily="34" charset="-122"/>
              </a:rPr>
              <a:t>年的浴血奋战，建立</a:t>
            </a:r>
            <a:r>
              <a:rPr lang="zh-CN" altLang="en-US" sz="2000" dirty="0" smtClean="0">
                <a:solidFill>
                  <a:srgbClr val="FF0000"/>
                </a:solidFill>
                <a:latin typeface="微软雅黑" panose="020B0503020204020204" pitchFamily="34" charset="-122"/>
                <a:ea typeface="微软雅黑" panose="020B0503020204020204" pitchFamily="34" charset="-122"/>
              </a:rPr>
              <a:t>人民当家做主</a:t>
            </a:r>
            <a:r>
              <a:rPr lang="zh-CN" altLang="en-US" sz="2000" dirty="0" smtClean="0">
                <a:latin typeface="微软雅黑" panose="020B0503020204020204" pitchFamily="34" charset="-122"/>
                <a:ea typeface="微软雅黑" panose="020B0503020204020204" pitchFamily="34" charset="-122"/>
              </a:rPr>
              <a:t>的新中国</a:t>
            </a:r>
            <a:r>
              <a:rPr lang="zh-CN" altLang="zh-CN" sz="2000" dirty="0" smtClean="0">
                <a:latin typeface="微软雅黑" panose="020B0503020204020204" pitchFamily="34" charset="-122"/>
                <a:ea typeface="微软雅黑" panose="020B0503020204020204" pitchFamily="34" charset="-122"/>
              </a:rPr>
              <a:t>。</a:t>
            </a:r>
            <a:endParaRPr lang="zh-CN" altLang="zh-CN" sz="2000" dirty="0" smtClean="0">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中华人民共和国成立以来，党领导人民建立了具有强大生命力的</a:t>
            </a:r>
            <a:r>
              <a:rPr lang="zh-CN" altLang="zh-CN" sz="2000" dirty="0" smtClean="0">
                <a:solidFill>
                  <a:srgbClr val="FF0000"/>
                </a:solidFill>
                <a:latin typeface="微软雅黑" panose="020B0503020204020204" pitchFamily="34" charset="-122"/>
                <a:ea typeface="微软雅黑" panose="020B0503020204020204" pitchFamily="34" charset="-122"/>
              </a:rPr>
              <a:t>社会主义制度</a:t>
            </a:r>
            <a:r>
              <a:rPr lang="zh-CN" altLang="zh-CN" sz="2000" dirty="0" smtClean="0">
                <a:latin typeface="微软雅黑" panose="020B0503020204020204" pitchFamily="34" charset="-122"/>
                <a:ea typeface="微软雅黑" panose="020B0503020204020204" pitchFamily="34" charset="-122"/>
              </a:rPr>
              <a:t>，实行了富国强国的</a:t>
            </a:r>
            <a:r>
              <a:rPr lang="zh-CN" altLang="zh-CN" sz="2000" dirty="0" smtClean="0">
                <a:solidFill>
                  <a:srgbClr val="FF0000"/>
                </a:solidFill>
                <a:latin typeface="微软雅黑" panose="020B0503020204020204" pitchFamily="34" charset="-122"/>
                <a:ea typeface="微软雅黑" panose="020B0503020204020204" pitchFamily="34" charset="-122"/>
              </a:rPr>
              <a:t>改革开放</a:t>
            </a:r>
            <a:r>
              <a:rPr lang="zh-CN" altLang="zh-CN" sz="2000" dirty="0" smtClean="0">
                <a:latin typeface="微软雅黑" panose="020B0503020204020204" pitchFamily="34" charset="-122"/>
                <a:ea typeface="微软雅黑" panose="020B0503020204020204" pitchFamily="34" charset="-122"/>
              </a:rPr>
              <a:t>，这些都从根本上改变了中国社会的发展方向，开辟了中国历史的新纪元，为中华民族的</a:t>
            </a:r>
            <a:r>
              <a:rPr lang="zh-CN" altLang="zh-CN" sz="2000" dirty="0" smtClean="0">
                <a:solidFill>
                  <a:srgbClr val="FF0000"/>
                </a:solidFill>
                <a:latin typeface="微软雅黑" panose="020B0503020204020204" pitchFamily="34" charset="-122"/>
                <a:ea typeface="微软雅黑" panose="020B0503020204020204" pitchFamily="34" charset="-122"/>
              </a:rPr>
              <a:t>伟大复兴</a:t>
            </a:r>
            <a:r>
              <a:rPr lang="zh-CN" altLang="zh-CN" sz="2000" dirty="0" smtClean="0">
                <a:latin typeface="微软雅黑" panose="020B0503020204020204" pitchFamily="34" charset="-122"/>
                <a:ea typeface="微软雅黑" panose="020B0503020204020204" pitchFamily="34" charset="-122"/>
              </a:rPr>
              <a:t>奠定了坚实基础。</a:t>
            </a:r>
            <a:endParaRPr lang="zh-CN" altLang="zh-CN"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611560" y="1196752"/>
            <a:ext cx="8532440" cy="629920"/>
          </a:xfrm>
          <a:prstGeom prst="rect">
            <a:avLst/>
          </a:prstGeom>
        </p:spPr>
        <p:txBody>
          <a:bodyPr wrap="square">
            <a:spAutoFit/>
          </a:bodyPr>
          <a:lstStyle/>
          <a:p>
            <a:pPr>
              <a:lnSpc>
                <a:spcPct val="125000"/>
              </a:lnSpc>
            </a:pPr>
            <a:r>
              <a:rPr lang="zh-CN" altLang="en-US" sz="2800" b="1" dirty="0">
                <a:solidFill>
                  <a:srgbClr val="C00000"/>
                </a:solidFill>
                <a:latin typeface="微软雅黑" panose="020B0503020204020204" pitchFamily="34" charset="-122"/>
                <a:ea typeface="微软雅黑" panose="020B0503020204020204" pitchFamily="34" charset="-122"/>
              </a:rPr>
              <a:t>       </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1824990" y="1468120"/>
            <a:ext cx="5351780" cy="4685030"/>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100" name="文本框 99"/>
          <p:cNvSpPr txBox="1"/>
          <p:nvPr/>
        </p:nvSpPr>
        <p:spPr>
          <a:xfrm>
            <a:off x="2096770" y="1353185"/>
            <a:ext cx="5080000" cy="4915535"/>
          </a:xfrm>
          <a:prstGeom prst="rect">
            <a:avLst/>
          </a:prstGeom>
          <a:noFill/>
          <a:ln w="9525">
            <a:noFill/>
          </a:ln>
        </p:spPr>
        <p:txBody>
          <a:bodyPr wrap="square">
            <a:spAutoFit/>
          </a:bodyPr>
          <a:p>
            <a:pPr algn="l"/>
            <a:endParaRPr lang="zh-CN" sz="1350" b="0">
              <a:solidFill>
                <a:srgbClr val="3B3B3B"/>
              </a:solidFill>
              <a:ea typeface="宋体" panose="02010600030101010101" pitchFamily="2" charset="-122"/>
            </a:endParaRPr>
          </a:p>
          <a:p>
            <a:pPr algn="l"/>
            <a:r>
              <a:rPr lang="zh-CN" sz="2000" b="1">
                <a:solidFill>
                  <a:srgbClr val="333333"/>
                </a:solidFill>
                <a:ea typeface="宋体" panose="02010600030101010101" pitchFamily="2" charset="-122"/>
              </a:rPr>
              <a:t>滚滚长江流淌，我们美好的向往，巍巍泰山挺立，我们不屈的脊梁，洒满阳光的大地，是母亲温暖的胸膛，在你宽阔的怀抱里，我们幸福荣光。中国道路，无比宽广，万众一心，奔向前方，中华儿女，百炼成钢，创造奇迹，初心不忘，这就是复兴的力量。茫茫太空闪烁，我们智慧的光芒，大海深处涌动，我们蓝色的梦想，充满生机的大地，新时代歌声在唱响，在你奔腾的血脉里，我们信仰如钢，中国道路，无比宽广，万众一心，奔向前方，中华儿女，百炼成钢，创造奇迹，初心不忘，这就是复兴的力量，这就是复兴的力量。</a:t>
            </a:r>
            <a:endParaRPr lang="zh-CN" sz="2000" b="1">
              <a:solidFill>
                <a:srgbClr val="333333"/>
              </a:solidFill>
              <a:ea typeface="宋体" panose="02010600030101010101" pitchFamily="2" charset="-122"/>
            </a:endParaRPr>
          </a:p>
        </p:txBody>
      </p:sp>
      <p:sp>
        <p:nvSpPr>
          <p:cNvPr id="8" name="文本框 7"/>
          <p:cNvSpPr txBox="1"/>
          <p:nvPr/>
        </p:nvSpPr>
        <p:spPr>
          <a:xfrm>
            <a:off x="3326765" y="892175"/>
            <a:ext cx="3102610" cy="460375"/>
          </a:xfrm>
          <a:prstGeom prst="rect">
            <a:avLst/>
          </a:prstGeom>
          <a:noFill/>
        </p:spPr>
        <p:txBody>
          <a:bodyPr wrap="square" rtlCol="0">
            <a:spAutoFit/>
          </a:bodyPr>
          <a:p>
            <a:r>
              <a:rPr lang="zh-CN" altLang="en-US" sz="2400" dirty="0" smtClean="0">
                <a:latin typeface="微软雅黑" panose="020B0503020204020204" pitchFamily="34" charset="-122"/>
                <a:ea typeface="微软雅黑" panose="020B0503020204020204" pitchFamily="34" charset="-122"/>
                <a:sym typeface="+mn-ea"/>
              </a:rPr>
              <a:t>《复兴的力量》</a:t>
            </a:r>
            <a:endParaRPr lang="zh-CN" altLang="en-US" sz="2400" dirty="0" smtClean="0">
              <a:latin typeface="微软雅黑" panose="020B0503020204020204" pitchFamily="34" charset="-122"/>
              <a:ea typeface="微软雅黑" panose="020B0503020204020204" pitchFamily="34" charset="-122"/>
            </a:endParaRPr>
          </a:p>
        </p:txBody>
      </p:sp>
      <p:pic>
        <p:nvPicPr>
          <p:cNvPr id="3" name="2. 殷秀梅 - 复兴的力量 (Live)">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783840" y="8128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00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467544" y="1196752"/>
            <a:ext cx="8424936" cy="1130300"/>
          </a:xfrm>
          <a:prstGeom prst="rect">
            <a:avLst/>
          </a:prstGeom>
        </p:spPr>
        <p:txBody>
          <a:bodyPr wrap="square">
            <a:spAutoFit/>
          </a:bodyPr>
          <a:lstStyle/>
          <a:p>
            <a:pPr>
              <a:lnSpc>
                <a:spcPct val="130000"/>
              </a:lnSpc>
            </a:pP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rPr>
              <a:t>2. </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中</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国革命历史是党与人民群众始终保持血肉联系的历史，蕴含着“</a:t>
            </a:r>
            <a:r>
              <a:rPr lang="zh-CN" altLang="en-US" sz="2400" dirty="0">
                <a:solidFill>
                  <a:srgbClr val="FF3333"/>
                </a:solidFill>
                <a:latin typeface="微软雅黑" panose="020B0503020204020204" pitchFamily="34" charset="-122"/>
                <a:ea typeface="微软雅黑" panose="020B0503020204020204" pitchFamily="34" charset="-122"/>
              </a:rPr>
              <a:t>创造历史</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”的丰富营养。</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4572000" y="2564904"/>
            <a:ext cx="3957590" cy="2584450"/>
          </a:xfrm>
          <a:prstGeom prst="rect">
            <a:avLst/>
          </a:prstGeom>
        </p:spPr>
        <p:txBody>
          <a:bodyPr wrap="square">
            <a:spAutoFit/>
          </a:bodyPr>
          <a:lstStyle/>
          <a:p>
            <a:pPr>
              <a:lnSpc>
                <a:spcPct val="150000"/>
              </a:lnSpc>
            </a:pPr>
            <a:r>
              <a:rPr lang="zh-CN" altLang="en-US" sz="2800" dirty="0"/>
              <a:t>     </a:t>
            </a:r>
            <a:r>
              <a:rPr lang="zh-CN" altLang="en-US" sz="2800" dirty="0">
                <a:solidFill>
                  <a:srgbClr val="FF0000"/>
                </a:solidFill>
              </a:rPr>
              <a:t> </a:t>
            </a:r>
            <a:r>
              <a:rPr lang="zh-CN" altLang="zh-CN" sz="2000" dirty="0" smtClean="0">
                <a:solidFill>
                  <a:srgbClr val="FF0000"/>
                </a:solidFill>
                <a:latin typeface="微软雅黑" panose="020B0503020204020204" pitchFamily="34" charset="-122"/>
                <a:ea typeface="微软雅黑" panose="020B0503020204020204" pitchFamily="34" charset="-122"/>
              </a:rPr>
              <a:t>人民是历史的创造者，是推动社会进步的决定力量</a:t>
            </a:r>
            <a:r>
              <a:rPr lang="zh-CN" altLang="zh-CN" sz="2000" dirty="0" smtClean="0">
                <a:latin typeface="微软雅黑" panose="020B0503020204020204" pitchFamily="34" charset="-122"/>
                <a:ea typeface="微软雅黑" panose="020B0503020204020204" pitchFamily="34" charset="-122"/>
              </a:rPr>
              <a:t>，这条唯物史观的基本原理深深植根于党的思想之中，时刻体现在党的行动之中。</a:t>
            </a:r>
            <a:endParaRPr lang="zh-CN" altLang="en-US" sz="2400" dirty="0">
              <a:latin typeface="微软雅黑" panose="020B0503020204020204" pitchFamily="34" charset="-122"/>
              <a:ea typeface="微软雅黑" panose="020B0503020204020204" pitchFamily="34" charset="-122"/>
            </a:endParaRPr>
          </a:p>
        </p:txBody>
      </p:sp>
      <p:pic>
        <p:nvPicPr>
          <p:cNvPr id="32770" name="Picture 2" descr="https://timgsa.baidu.com/timg?image&amp;quality=80&amp;size=b9999_10000&amp;sec=1550808805383&amp;di=570f7638c7b0370bb3a75f14be91b8c0&amp;imgtype=0&amp;src=http%3A%2F%2Fwww.qstheory.cn%2Fzhuanqu%2Fbkjx%2F2018-06%2F15%2F1122991474_15290456619981n.jpg"/>
          <p:cNvPicPr>
            <a:picLocks noChangeAspect="1" noChangeArrowheads="1"/>
          </p:cNvPicPr>
          <p:nvPr/>
        </p:nvPicPr>
        <p:blipFill>
          <a:blip r:embed="rId1" cstate="print"/>
          <a:srcRect/>
          <a:stretch>
            <a:fillRect/>
          </a:stretch>
        </p:blipFill>
        <p:spPr bwMode="auto">
          <a:xfrm>
            <a:off x="611560" y="2708920"/>
            <a:ext cx="3816424" cy="273630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bwMode="auto">
          <a:xfrm>
            <a:off x="2267744" y="2636913"/>
            <a:ext cx="6408712" cy="3312368"/>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3" name="矩形 2"/>
          <p:cNvSpPr/>
          <p:nvPr/>
        </p:nvSpPr>
        <p:spPr>
          <a:xfrm>
            <a:off x="2555776" y="2996953"/>
            <a:ext cx="5832648" cy="2785378"/>
          </a:xfrm>
          <a:prstGeom prst="rect">
            <a:avLst/>
          </a:prstGeom>
        </p:spPr>
        <p:txBody>
          <a:bodyPr wrap="square">
            <a:spAutoFit/>
          </a:bodyPr>
          <a:lstStyle/>
          <a:p>
            <a:pPr>
              <a:lnSpc>
                <a:spcPct val="125000"/>
              </a:lnSpc>
            </a:pP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       党的全部历史铸就一个铁律：</a:t>
            </a:r>
            <a:r>
              <a:rPr lang="zh-CN" altLang="en-US" sz="2000" dirty="0" smtClean="0">
                <a:solidFill>
                  <a:srgbClr val="FF0000"/>
                </a:solidFill>
                <a:latin typeface="微软雅黑" panose="020B0503020204020204" pitchFamily="34" charset="-122"/>
                <a:ea typeface="微软雅黑" panose="020B0503020204020204" pitchFamily="34" charset="-122"/>
              </a:rPr>
              <a:t>密切联系群众</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是党的最大优势，任何时候都不能削弱和丢掉这个优势。正如习近平指出：“历史和现实都告诉我们，密切联系群众，是党的性质和宗旨的体现，是中国共产党区别于其他政党的显著标志，也是党发展壮大的重要原因；能否保持党同人民群众的血肉联系，决定着党的事业的成败。”</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5" name="组合 37"/>
          <p:cNvGrpSpPr/>
          <p:nvPr/>
        </p:nvGrpSpPr>
        <p:grpSpPr bwMode="auto">
          <a:xfrm>
            <a:off x="251520" y="764705"/>
            <a:ext cx="3071812" cy="2160240"/>
            <a:chOff x="3525037" y="1927221"/>
            <a:chExt cx="4945111" cy="2430479"/>
          </a:xfrm>
        </p:grpSpPr>
        <p:sp>
          <p:nvSpPr>
            <p:cNvPr id="6" name="矩形 5"/>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7" name="直接连接符 6"/>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图片 10" descr="timg (15).jp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3528" y="836712"/>
            <a:ext cx="2923939"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descr="信纸.png"/>
          <p:cNvPicPr>
            <a:picLocks noChangeAspect="1"/>
          </p:cNvPicPr>
          <p:nvPr/>
        </p:nvPicPr>
        <p:blipFill>
          <a:blip r:embed="rId1" cstate="print"/>
          <a:stretch>
            <a:fillRect/>
          </a:stretch>
        </p:blipFill>
        <p:spPr>
          <a:xfrm>
            <a:off x="377" y="283"/>
            <a:ext cx="9143245" cy="6857434"/>
          </a:xfrm>
          <a:prstGeom prst="rect">
            <a:avLst/>
          </a:prstGeom>
        </p:spPr>
      </p:pic>
      <p:sp>
        <p:nvSpPr>
          <p:cNvPr id="4" name="矩形 3"/>
          <p:cNvSpPr/>
          <p:nvPr/>
        </p:nvSpPr>
        <p:spPr>
          <a:xfrm>
            <a:off x="928662" y="2500306"/>
            <a:ext cx="7704856" cy="3415030"/>
          </a:xfrm>
          <a:prstGeom prst="rect">
            <a:avLst/>
          </a:prstGeom>
        </p:spPr>
        <p:txBody>
          <a:bodyPr wrap="square">
            <a:spAutoFit/>
          </a:bodyPr>
          <a:lstStyle/>
          <a:p>
            <a:r>
              <a:rPr lang="zh-CN" altLang="en-US" u="sng" spc="300" dirty="0" smtClean="0">
                <a:latin typeface="隶书" panose="02010509060101010101" pitchFamily="49" charset="-122"/>
                <a:ea typeface="隶书" panose="02010509060101010101" pitchFamily="49" charset="-122"/>
              </a:rPr>
              <a:t>   你用慈母的心抚育了我的童年，你用优秀古典诗词开拓了我的心田。</a:t>
            </a:r>
            <a:endParaRPr lang="zh-CN" altLang="en-US" u="sng" spc="300" dirty="0" smtClean="0">
              <a:latin typeface="隶书" panose="02010509060101010101" pitchFamily="49" charset="-122"/>
              <a:ea typeface="隶书" panose="02010509060101010101" pitchFamily="49" charset="-122"/>
            </a:endParaRPr>
          </a:p>
          <a:p>
            <a:pPr>
              <a:lnSpc>
                <a:spcPct val="125000"/>
              </a:lnSpc>
            </a:pPr>
            <a:r>
              <a:rPr lang="zh-CN" altLang="en-US" u="sng" spc="300" dirty="0" smtClean="0">
                <a:latin typeface="隶书" panose="02010509060101010101" pitchFamily="49" charset="-122"/>
                <a:ea typeface="隶书" panose="02010509060101010101" pitchFamily="49" charset="-122"/>
              </a:rPr>
              <a:t>   爷爷骂我、关我，反动派又将我百般熬煎。亲爱的妈妈，你和他们从来是格格不入的。你只教儿为民除害、为国锄奸。在我和弟弟妹妹投身革命的关键时刻，你给了我们精神上的关心、物质上的支持。</a:t>
            </a:r>
            <a:endParaRPr lang="zh-CN" altLang="en-US" u="sng" spc="300" dirty="0" smtClean="0">
              <a:latin typeface="隶书" panose="02010509060101010101" pitchFamily="49" charset="-122"/>
              <a:ea typeface="隶书" panose="02010509060101010101" pitchFamily="49" charset="-122"/>
            </a:endParaRPr>
          </a:p>
          <a:p>
            <a:pPr>
              <a:lnSpc>
                <a:spcPct val="125000"/>
              </a:lnSpc>
            </a:pPr>
            <a:r>
              <a:rPr lang="zh-CN" altLang="en-US" u="sng" spc="300" dirty="0" smtClean="0">
                <a:latin typeface="隶书" panose="02010509060101010101" pitchFamily="49" charset="-122"/>
                <a:ea typeface="隶书" panose="02010509060101010101" pitchFamily="49" charset="-122"/>
              </a:rPr>
              <a:t>   亲爱的妈妈，别难过，别呜咽，别让子规啼血蒙了眼，别用泪水送儿别人间。儿女不见妈妈两鬓白，但相信你会看到我们举过的红旗飘扬在祖国的蓝天！</a:t>
            </a:r>
            <a:endParaRPr lang="en-US" altLang="zh-CN" u="sng" spc="300" dirty="0" smtClean="0">
              <a:latin typeface="隶书" panose="02010509060101010101" pitchFamily="49" charset="-122"/>
              <a:ea typeface="隶书" panose="02010509060101010101" pitchFamily="49" charset="-122"/>
            </a:endParaRPr>
          </a:p>
          <a:p>
            <a:pPr>
              <a:lnSpc>
                <a:spcPct val="125000"/>
              </a:lnSpc>
            </a:pPr>
            <a:r>
              <a:rPr lang="en-US" altLang="zh-CN" spc="300" dirty="0" smtClean="0">
                <a:latin typeface="微软雅黑" panose="020B0503020204020204" pitchFamily="34" charset="-122"/>
                <a:ea typeface="微软雅黑" panose="020B0503020204020204" pitchFamily="34" charset="-122"/>
              </a:rPr>
              <a:t>                                                              </a:t>
            </a:r>
            <a:endParaRPr lang="en-US" altLang="zh-CN" spc="300" dirty="0">
              <a:latin typeface="隶书" panose="02010509060101010101" pitchFamily="49" charset="-122"/>
              <a:ea typeface="隶书" panose="02010509060101010101" pitchFamily="49" charset="-122"/>
            </a:endParaRPr>
          </a:p>
        </p:txBody>
      </p:sp>
      <p:sp>
        <p:nvSpPr>
          <p:cNvPr id="12" name="矩形 11"/>
          <p:cNvSpPr/>
          <p:nvPr/>
        </p:nvSpPr>
        <p:spPr>
          <a:xfrm>
            <a:off x="1428728" y="1500174"/>
            <a:ext cx="6336704" cy="944939"/>
          </a:xfrm>
          <a:prstGeom prst="rect">
            <a:avLst/>
          </a:prstGeom>
        </p:spPr>
        <p:txBody>
          <a:bodyPr wrap="square">
            <a:spAutoFit/>
          </a:bodyPr>
          <a:lstStyle/>
          <a:p>
            <a:pPr algn="ctr"/>
            <a:r>
              <a:rPr lang="zh-CN" altLang="en-US" spc="300" dirty="0" smtClean="0">
                <a:latin typeface="隶书" panose="02010509060101010101" pitchFamily="49" charset="-122"/>
                <a:ea typeface="隶书" panose="02010509060101010101" pitchFamily="49" charset="-122"/>
              </a:rPr>
              <a:t>你会看到我们举过的红旗飘扬在祖国的蓝天</a:t>
            </a:r>
            <a:endParaRPr lang="en-US" altLang="zh-CN" spc="300" dirty="0" smtClean="0">
              <a:latin typeface="隶书" panose="02010509060101010101" pitchFamily="49" charset="-122"/>
              <a:ea typeface="隶书" panose="02010509060101010101" pitchFamily="49" charset="-122"/>
            </a:endParaRPr>
          </a:p>
          <a:p>
            <a:pPr algn="ctr"/>
            <a:r>
              <a:rPr lang="en-US" altLang="zh-CN" spc="300" dirty="0" smtClean="0">
                <a:latin typeface="隶书" panose="02010509060101010101" pitchFamily="49" charset="-122"/>
                <a:ea typeface="隶书" panose="02010509060101010101" pitchFamily="49" charset="-122"/>
              </a:rPr>
              <a:t>——</a:t>
            </a:r>
            <a:r>
              <a:rPr lang="zh-CN" altLang="en-US" spc="300" dirty="0" smtClean="0">
                <a:latin typeface="隶书" panose="02010509060101010101" pitchFamily="49" charset="-122"/>
                <a:ea typeface="隶书" panose="02010509060101010101" pitchFamily="49" charset="-122"/>
              </a:rPr>
              <a:t>夏明翰致母亲陈云凤</a:t>
            </a:r>
            <a:endParaRPr lang="en-US" altLang="zh-CN" spc="300" dirty="0" smtClean="0">
              <a:latin typeface="隶书" panose="02010509060101010101" pitchFamily="49" charset="-122"/>
              <a:ea typeface="隶书" panose="02010509060101010101" pitchFamily="49" charset="-122"/>
            </a:endParaRPr>
          </a:p>
          <a:p>
            <a:pPr algn="ctr">
              <a:lnSpc>
                <a:spcPct val="125000"/>
              </a:lnSpc>
            </a:pPr>
            <a:r>
              <a:rPr lang="zh-CN" altLang="en-US" spc="300" dirty="0" smtClean="0">
                <a:latin typeface="隶书" panose="02010509060101010101" pitchFamily="49" charset="-122"/>
                <a:ea typeface="隶书" panose="02010509060101010101" pitchFamily="49" charset="-122"/>
              </a:rPr>
              <a:t>（</a:t>
            </a:r>
            <a:r>
              <a:rPr lang="en-US" altLang="zh-CN" spc="300" dirty="0" smtClean="0">
                <a:latin typeface="隶书" panose="02010509060101010101" pitchFamily="49" charset="-122"/>
                <a:ea typeface="隶书" panose="02010509060101010101" pitchFamily="49" charset="-122"/>
              </a:rPr>
              <a:t>1928</a:t>
            </a:r>
            <a:r>
              <a:rPr lang="zh-CN" altLang="en-US" spc="300" dirty="0" smtClean="0">
                <a:latin typeface="隶书" panose="02010509060101010101" pitchFamily="49" charset="-122"/>
                <a:ea typeface="隶书" panose="02010509060101010101" pitchFamily="49" charset="-122"/>
              </a:rPr>
              <a:t>年</a:t>
            </a:r>
            <a:r>
              <a:rPr lang="en-US" altLang="zh-CN" spc="300" dirty="0" smtClean="0">
                <a:latin typeface="隶书" panose="02010509060101010101" pitchFamily="49" charset="-122"/>
                <a:ea typeface="隶书" panose="02010509060101010101" pitchFamily="49" charset="-122"/>
              </a:rPr>
              <a:t>3</a:t>
            </a:r>
            <a:r>
              <a:rPr lang="zh-CN" altLang="en-US" spc="300" dirty="0" smtClean="0">
                <a:latin typeface="隶书" panose="02010509060101010101" pitchFamily="49" charset="-122"/>
                <a:ea typeface="隶书" panose="02010509060101010101" pitchFamily="49" charset="-122"/>
              </a:rPr>
              <a:t>月）</a:t>
            </a:r>
            <a:endParaRPr lang="en-US" altLang="zh-CN" spc="300" dirty="0" smtClean="0">
              <a:latin typeface="隶书" panose="02010509060101010101" pitchFamily="49" charset="-122"/>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14"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
                                            <p:txEl>
                                              <p:pRg st="2" end="2"/>
                                            </p:txEl>
                                          </p:spTgt>
                                        </p:tgtEl>
                                        <p:attrNameLst>
                                          <p:attrName>style.visibility</p:attrName>
                                        </p:attrNameLst>
                                      </p:cBhvr>
                                      <p:to>
                                        <p:strVal val="visible"/>
                                      </p:to>
                                    </p:set>
                                    <p:anim calcmode="discrete" valueType="clr">
                                      <p:cBhvr override="childStyle">
                                        <p:cTn id="21" dur="80"/>
                                        <p:tgtEl>
                                          <p:spTgt spid="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
                                            <p:txEl>
                                              <p:pRg st="3" end="3"/>
                                            </p:txEl>
                                          </p:spTgt>
                                        </p:tgtEl>
                                        <p:attrNameLst>
                                          <p:attrName>style.visibility</p:attrName>
                                        </p:attrNameLst>
                                      </p:cBhvr>
                                      <p:to>
                                        <p:strVal val="visible"/>
                                      </p:to>
                                    </p:set>
                                    <p:anim calcmode="discrete" valueType="clr">
                                      <p:cBhvr override="childStyle">
                                        <p:cTn id="28" dur="80"/>
                                        <p:tgtEl>
                                          <p:spTgt spid="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3020343" y="1085121"/>
            <a:ext cx="3699510" cy="460375"/>
          </a:xfrm>
          <a:prstGeom prst="rect">
            <a:avLst/>
          </a:prstGeom>
        </p:spPr>
        <p:txBody>
          <a:bodyPr wrap="none">
            <a:spAutoFit/>
          </a:bodyPr>
          <a:lstStyle/>
          <a:p>
            <a:r>
              <a:rPr lang="zh-CN" altLang="en-US" sz="2400" dirty="0" smtClean="0">
                <a:latin typeface="微软雅黑" panose="020B0503020204020204" pitchFamily="34" charset="-122"/>
                <a:ea typeface="微软雅黑" panose="020B0503020204020204" pitchFamily="34" charset="-122"/>
              </a:rPr>
              <a:t>民歌</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《苏区干部好作风》</a:t>
            </a:r>
            <a:r>
              <a:rPr lang="en-US" altLang="zh-CN" sz="2400" dirty="0" smtClean="0">
                <a:latin typeface="微软雅黑" panose="020B0503020204020204" pitchFamily="34" charset="-122"/>
                <a:ea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endParaRPr>
          </a:p>
        </p:txBody>
      </p:sp>
      <p:sp>
        <p:nvSpPr>
          <p:cNvPr id="5" name="矩形 4"/>
          <p:cNvSpPr/>
          <p:nvPr/>
        </p:nvSpPr>
        <p:spPr>
          <a:xfrm>
            <a:off x="2189009" y="1852573"/>
            <a:ext cx="5688632" cy="970915"/>
          </a:xfrm>
          <a:prstGeom prst="rect">
            <a:avLst/>
          </a:prstGeom>
        </p:spPr>
        <p:txBody>
          <a:bodyPr wrap="square">
            <a:spAutoFit/>
          </a:bodyPr>
          <a:lstStyle/>
          <a:p>
            <a:pPr>
              <a:lnSpc>
                <a:spcPct val="130000"/>
              </a:lnSpc>
            </a:pPr>
            <a:endParaRPr lang="zh-CN" altLang="en-US" sz="2000" dirty="0" smtClean="0"/>
          </a:p>
          <a:p>
            <a:pPr>
              <a:lnSpc>
                <a:spcPct val="130000"/>
              </a:lnSpc>
            </a:pPr>
            <a:endParaRPr lang="zh-CN" altLang="en-US" sz="2400" dirty="0">
              <a:latin typeface="微软雅黑" panose="020B0503020204020204" pitchFamily="34" charset="-122"/>
              <a:ea typeface="微软雅黑" panose="020B0503020204020204" pitchFamily="34" charset="-122"/>
            </a:endParaRPr>
          </a:p>
        </p:txBody>
      </p:sp>
      <p:sp>
        <p:nvSpPr>
          <p:cNvPr id="7" name="矩形 6"/>
          <p:cNvSpPr/>
          <p:nvPr/>
        </p:nvSpPr>
        <p:spPr>
          <a:xfrm>
            <a:off x="1097915" y="1732915"/>
            <a:ext cx="7366000" cy="4399280"/>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100" name="文本框 99"/>
          <p:cNvSpPr txBox="1"/>
          <p:nvPr/>
        </p:nvSpPr>
        <p:spPr>
          <a:xfrm>
            <a:off x="1299845" y="1886585"/>
            <a:ext cx="6962775" cy="4092575"/>
          </a:xfrm>
          <a:prstGeom prst="rect">
            <a:avLst/>
          </a:prstGeom>
          <a:noFill/>
          <a:ln w="9525">
            <a:noFill/>
          </a:ln>
        </p:spPr>
        <p:txBody>
          <a:bodyPr wrap="square">
            <a:spAutoFit/>
          </a:bodyPr>
          <a:p>
            <a:pPr indent="0"/>
            <a:r>
              <a:rPr lang="zh-CN" sz="2000" b="1">
                <a:solidFill>
                  <a:srgbClr val="333333"/>
                </a:solidFill>
                <a:ea typeface="宋体" panose="02010600030101010101" pitchFamily="2" charset="-122"/>
              </a:rPr>
              <a:t>哎呀嘞</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哎</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苏区的干部是好作风</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自带干粮去办公</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日穿草鞋干革命</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哎呀同志哥夜打灯笼访贫呀格农</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哎呀嘞</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哎</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苏区的干部是好作风哎</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里格真心实意为群呀格众</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哎呀柴米油盐格都想到</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哎呀同志哥真心实意为群呀格众</a:t>
            </a:r>
            <a:r>
              <a:rPr lang="zh-CN" sz="2000" b="1">
                <a:solidFill>
                  <a:srgbClr val="333333"/>
                </a:solidFill>
                <a:latin typeface="Arial" panose="020B0604020202020204" pitchFamily="34" charset="0"/>
                <a:ea typeface="宋体" panose="02010600030101010101" pitchFamily="2" charset="-122"/>
              </a:rPr>
              <a:t>。</a:t>
            </a:r>
            <a:r>
              <a:rPr lang="en-US" sz="2000" b="1">
                <a:solidFill>
                  <a:srgbClr val="333333"/>
                </a:solidFill>
                <a:latin typeface="Arial" panose="020B0604020202020204" pitchFamily="34" charset="0"/>
                <a:ea typeface="宋体" panose="02010600030101010101" pitchFamily="2" charset="-122"/>
              </a:rPr>
              <a:t> </a:t>
            </a:r>
            <a:r>
              <a:rPr lang="zh-CN" sz="2000" b="1">
                <a:solidFill>
                  <a:srgbClr val="333333"/>
                </a:solidFill>
                <a:ea typeface="宋体" panose="02010600030101010101" pitchFamily="2" charset="-122"/>
              </a:rPr>
              <a:t>哎呀嘞</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哎</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苏区的干部是好作风哎</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里格毛委员亲手培养呀格成</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哎呀领导群众干革命</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哎呀同志哥艰苦奋斗人称呀格颂</a:t>
            </a:r>
            <a:r>
              <a:rPr lang="zh-CN" sz="2000" b="1">
                <a:solidFill>
                  <a:srgbClr val="333333"/>
                </a:solidFill>
                <a:latin typeface="Arial" panose="020B0604020202020204" pitchFamily="34" charset="0"/>
                <a:ea typeface="宋体" panose="02010600030101010101" pitchFamily="2" charset="-122"/>
              </a:rPr>
              <a:t>。</a:t>
            </a:r>
            <a:r>
              <a:rPr lang="en-US" sz="2000" b="1">
                <a:solidFill>
                  <a:srgbClr val="333333"/>
                </a:solidFill>
                <a:latin typeface="Arial" panose="020B0604020202020204" pitchFamily="34" charset="0"/>
                <a:ea typeface="宋体" panose="02010600030101010101" pitchFamily="2" charset="-122"/>
              </a:rPr>
              <a:t> </a:t>
            </a:r>
            <a:r>
              <a:rPr lang="zh-CN" sz="2000" b="1">
                <a:solidFill>
                  <a:srgbClr val="333333"/>
                </a:solidFill>
                <a:ea typeface="宋体" panose="02010600030101010101" pitchFamily="2" charset="-122"/>
              </a:rPr>
              <a:t>哎呀嘞</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哎</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苏区的干部是好作风哎</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里格毛委员亲手培养呀格成</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哎呀领导群众干革命</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哎呀同志哥艰苦奋斗人称呀格颂</a:t>
            </a:r>
            <a:r>
              <a:rPr lang="zh-CN" sz="2000" b="1">
                <a:solidFill>
                  <a:srgbClr val="333333"/>
                </a:solidFill>
                <a:latin typeface="Arial" panose="020B0604020202020204" pitchFamily="34" charset="0"/>
                <a:ea typeface="宋体" panose="02010600030101010101" pitchFamily="2" charset="-122"/>
              </a:rPr>
              <a:t>，</a:t>
            </a:r>
            <a:r>
              <a:rPr lang="zh-CN" sz="2000" b="1">
                <a:solidFill>
                  <a:srgbClr val="333333"/>
                </a:solidFill>
                <a:ea typeface="宋体" panose="02010600030101010101" pitchFamily="2" charset="-122"/>
              </a:rPr>
              <a:t>哎呀嘞哎</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哎呀嘞</a:t>
            </a:r>
            <a:r>
              <a:rPr lang="en-US" sz="2000" b="1">
                <a:solidFill>
                  <a:srgbClr val="333333"/>
                </a:solidFill>
                <a:latin typeface="Arial" panose="020B0604020202020204" pitchFamily="34" charset="0"/>
                <a:cs typeface="Arial" panose="020B0604020202020204" pitchFamily="34" charset="0"/>
              </a:rPr>
              <a:t>  </a:t>
            </a:r>
            <a:r>
              <a:rPr lang="zh-CN" sz="2000" b="1">
                <a:solidFill>
                  <a:srgbClr val="333333"/>
                </a:solidFill>
                <a:ea typeface="宋体" panose="02010600030101010101" pitchFamily="2" charset="-122"/>
              </a:rPr>
              <a:t>呦呵喂</a:t>
            </a:r>
            <a:r>
              <a:rPr lang="zh-CN" sz="2000" b="1">
                <a:solidFill>
                  <a:srgbClr val="333333"/>
                </a:solidFill>
                <a:latin typeface="Arial" panose="020B0604020202020204" pitchFamily="34" charset="0"/>
                <a:ea typeface="宋体" panose="02010600030101010101" pitchFamily="2" charset="-122"/>
              </a:rPr>
              <a:t>。</a:t>
            </a:r>
            <a:endParaRPr lang="zh-CN" altLang="en-US" sz="2000" b="1"/>
          </a:p>
        </p:txBody>
      </p:sp>
      <p:pic>
        <p:nvPicPr>
          <p:cNvPr id="2" name="3. 苏区干部好作风">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51460" y="83693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51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95536" y="1124744"/>
            <a:ext cx="7776864" cy="570865"/>
          </a:xfrm>
          <a:prstGeom prst="rect">
            <a:avLst/>
          </a:prstGeom>
        </p:spPr>
        <p:txBody>
          <a:bodyPr wrap="square">
            <a:spAutoFit/>
          </a:bodyPr>
          <a:lstStyle/>
          <a:p>
            <a:pPr>
              <a:lnSpc>
                <a:spcPct val="130000"/>
              </a:lnSpc>
            </a:pP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     </a:t>
            </a:r>
            <a:r>
              <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rPr>
              <a:t>3. </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中</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国革命历史是，蕴含着“</a:t>
            </a:r>
            <a:r>
              <a:rPr lang="zh-CN" altLang="en-US" sz="2400" dirty="0">
                <a:solidFill>
                  <a:srgbClr val="FF3333"/>
                </a:solidFill>
                <a:latin typeface="微软雅黑" panose="020B0503020204020204" pitchFamily="34" charset="-122"/>
                <a:ea typeface="微软雅黑" panose="020B0503020204020204" pitchFamily="34" charset="-122"/>
              </a:rPr>
              <a:t>攻坚克难</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”的丰富营</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养</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4810760" y="2234565"/>
            <a:ext cx="4039870" cy="3246120"/>
          </a:xfrm>
          <a:prstGeom prst="rect">
            <a:avLst/>
          </a:prstGeom>
        </p:spPr>
        <p:txBody>
          <a:bodyPr wrap="square">
            <a:spAutoFit/>
          </a:bodyPr>
          <a:lstStyle/>
          <a:p>
            <a:pPr>
              <a:lnSpc>
                <a:spcPct val="125000"/>
              </a:lnSpc>
            </a:pPr>
            <a:r>
              <a:rPr lang="en-US" altLang="zh-CN" sz="2000" dirty="0" smtClean="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有困难、有风险、有曲折并不可怕，关键是要勇于面对、敢于克服和善于战胜它们。在坚持和发展中国特色社会主义、实现中华民族伟大复兴的征程中，注定还会遇到许多困难与风险，只要我们勇敢正视、正确应对，就一定能不断攻坚克难，夺取新的胜利。</a:t>
            </a:r>
            <a:endParaRPr lang="zh-CN" altLang="en-US" sz="2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9050" y="2440940"/>
            <a:ext cx="4823460" cy="231394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539552" y="1124744"/>
            <a:ext cx="8388424" cy="1130300"/>
          </a:xfrm>
          <a:prstGeom prst="rect">
            <a:avLst/>
          </a:prstGeom>
        </p:spPr>
        <p:txBody>
          <a:bodyPr wrap="square">
            <a:spAutoFit/>
          </a:bodyPr>
          <a:lstStyle/>
          <a:p>
            <a:pPr>
              <a:lnSpc>
                <a:spcPct val="130000"/>
              </a:lnSpc>
            </a:pPr>
            <a:r>
              <a:rPr lang="zh-CN" altLang="en-US" sz="2800" dirty="0">
                <a:solidFill>
                  <a:srgbClr val="C00000"/>
                </a:solidFill>
              </a:rPr>
              <a:t>  </a:t>
            </a:r>
            <a:r>
              <a:rPr lang="zh-CN" altLang="en-US" sz="2800" dirty="0" smtClean="0">
                <a:solidFill>
                  <a:srgbClr val="C00000"/>
                </a:solidFill>
              </a:rPr>
              <a:t>      </a:t>
            </a:r>
            <a:r>
              <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rPr>
              <a:t>4. </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中</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国革命历史是党的革命精神、优良传统形成与发展的历史，蕴含着“</a:t>
            </a:r>
            <a:r>
              <a:rPr lang="zh-CN" altLang="en-US" sz="2400" dirty="0">
                <a:solidFill>
                  <a:srgbClr val="FF3333"/>
                </a:solidFill>
                <a:latin typeface="微软雅黑" panose="020B0503020204020204" pitchFamily="34" charset="-122"/>
                <a:ea typeface="微软雅黑" panose="020B0503020204020204" pitchFamily="34" charset="-122"/>
              </a:rPr>
              <a:t>砥砺品行</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”的丰富营养。</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3851920" y="2420888"/>
            <a:ext cx="4968552" cy="3938270"/>
          </a:xfrm>
          <a:prstGeom prst="rect">
            <a:avLst/>
          </a:prstGeom>
        </p:spPr>
        <p:txBody>
          <a:bodyPr wrap="square">
            <a:spAutoFit/>
          </a:bodyPr>
          <a:lstStyle/>
          <a:p>
            <a:pPr algn="just">
              <a:lnSpc>
                <a:spcPct val="125000"/>
              </a:lnSpc>
              <a:buFont typeface="Wingdings" panose="05000000000000000000" pitchFamily="2" charset="2"/>
              <a:buChar char="l"/>
            </a:pPr>
            <a:r>
              <a:rPr lang="en-US" altLang="zh-CN" sz="2000" dirty="0" smtClean="0">
                <a:solidFill>
                  <a:prstClr val="black"/>
                </a:solidFill>
                <a:latin typeface="微软雅黑" panose="020B0503020204020204" pitchFamily="34" charset="-122"/>
                <a:ea typeface="微软雅黑" panose="020B0503020204020204" pitchFamily="34" charset="-122"/>
              </a:rPr>
              <a:t> </a:t>
            </a:r>
            <a:r>
              <a:rPr lang="zh-CN" altLang="zh-CN" sz="2000" dirty="0" smtClean="0">
                <a:solidFill>
                  <a:prstClr val="black"/>
                </a:solidFill>
                <a:latin typeface="微软雅黑" panose="020B0503020204020204" pitchFamily="34" charset="-122"/>
                <a:ea typeface="微软雅黑" panose="020B0503020204020204" pitchFamily="34" charset="-122"/>
              </a:rPr>
              <a:t>党在领导人民进行革命斗争的伟大实践中，在不同历史时期形成了既一脉相承又特点鲜明的</a:t>
            </a:r>
            <a:r>
              <a:rPr lang="zh-CN" altLang="zh-CN" sz="2000" dirty="0" smtClean="0">
                <a:solidFill>
                  <a:srgbClr val="FF0000"/>
                </a:solidFill>
                <a:latin typeface="微软雅黑" panose="020B0503020204020204" pitchFamily="34" charset="-122"/>
                <a:ea typeface="微软雅黑" panose="020B0503020204020204" pitchFamily="34" charset="-122"/>
              </a:rPr>
              <a:t>革命精神</a:t>
            </a:r>
            <a:r>
              <a:rPr lang="zh-CN" altLang="en-US" sz="2000" dirty="0" smtClean="0">
                <a:solidFill>
                  <a:prstClr val="black"/>
                </a:solidFill>
                <a:latin typeface="微软雅黑" panose="020B0503020204020204" pitchFamily="34" charset="-122"/>
                <a:ea typeface="微软雅黑" panose="020B0503020204020204" pitchFamily="34" charset="-122"/>
              </a:rPr>
              <a:t>。</a:t>
            </a:r>
            <a:endParaRPr lang="en-US" altLang="zh-CN" sz="2000" dirty="0" smtClean="0">
              <a:solidFill>
                <a:prstClr val="black"/>
              </a:solidFill>
              <a:latin typeface="微软雅黑" panose="020B0503020204020204" pitchFamily="34" charset="-122"/>
              <a:ea typeface="微软雅黑" panose="020B0503020204020204" pitchFamily="34" charset="-122"/>
            </a:endParaRPr>
          </a:p>
          <a:p>
            <a:pPr algn="just">
              <a:lnSpc>
                <a:spcPct val="125000"/>
              </a:lnSpc>
              <a:buFont typeface="Wingdings" panose="05000000000000000000" pitchFamily="2" charset="2"/>
              <a:buChar char="l"/>
            </a:pPr>
            <a:r>
              <a:rPr lang="zh-CN" altLang="zh-CN" sz="2000" dirty="0" smtClean="0">
                <a:solidFill>
                  <a:prstClr val="black"/>
                </a:solidFill>
                <a:latin typeface="微软雅黑" panose="020B0503020204020204" pitchFamily="34" charset="-122"/>
                <a:ea typeface="微软雅黑" panose="020B0503020204020204" pitchFamily="34" charset="-122"/>
              </a:rPr>
              <a:t> 在革命进程中，中国共产党人形成并坚持了</a:t>
            </a:r>
            <a:r>
              <a:rPr lang="zh-CN" altLang="zh-CN" sz="2000" dirty="0" smtClean="0">
                <a:solidFill>
                  <a:srgbClr val="FF3333"/>
                </a:solidFill>
                <a:latin typeface="微软雅黑" panose="020B0503020204020204" pitchFamily="34" charset="-122"/>
                <a:ea typeface="微软雅黑" panose="020B0503020204020204" pitchFamily="34" charset="-122"/>
              </a:rPr>
              <a:t>理论联系实际、密切联系群众、批评与自我批评</a:t>
            </a:r>
            <a:r>
              <a:rPr lang="zh-CN" altLang="zh-CN" sz="2000" dirty="0" smtClean="0">
                <a:solidFill>
                  <a:prstClr val="black"/>
                </a:solidFill>
                <a:latin typeface="微软雅黑" panose="020B0503020204020204" pitchFamily="34" charset="-122"/>
                <a:ea typeface="微软雅黑" panose="020B0503020204020204" pitchFamily="34" charset="-122"/>
              </a:rPr>
              <a:t>等优良传统。这些优良传统，是我们党的宝贵精神财富与巨大政治优势，是党的精神力量所在，是党之魂，是我们任何时候都不能丢掉的“</a:t>
            </a:r>
            <a:r>
              <a:rPr lang="zh-CN" altLang="zh-CN" sz="2000" dirty="0" smtClean="0">
                <a:solidFill>
                  <a:srgbClr val="FF3333"/>
                </a:solidFill>
                <a:latin typeface="微软雅黑" panose="020B0503020204020204" pitchFamily="34" charset="-122"/>
                <a:ea typeface="微软雅黑" panose="020B0503020204020204" pitchFamily="34" charset="-122"/>
              </a:rPr>
              <a:t>传家宝</a:t>
            </a:r>
            <a:r>
              <a:rPr lang="zh-CN" altLang="zh-CN" sz="2000" dirty="0" smtClean="0">
                <a:solidFill>
                  <a:prstClr val="black"/>
                </a:solidFill>
                <a:latin typeface="微软雅黑" panose="020B0503020204020204" pitchFamily="34" charset="-122"/>
                <a:ea typeface="微软雅黑" panose="020B0503020204020204" pitchFamily="34" charset="-122"/>
              </a:rPr>
              <a:t>”，应当世世代代传下去。</a:t>
            </a:r>
            <a:endParaRPr lang="zh-CN" altLang="zh-CN" sz="2000" dirty="0">
              <a:solidFill>
                <a:prstClr val="black"/>
              </a:solidFill>
              <a:latin typeface="微软雅黑" panose="020B0503020204020204" pitchFamily="34" charset="-122"/>
              <a:ea typeface="微软雅黑" panose="020B0503020204020204" pitchFamily="34" charset="-122"/>
            </a:endParaRPr>
          </a:p>
        </p:txBody>
      </p:sp>
      <p:pic>
        <p:nvPicPr>
          <p:cNvPr id="23554" name="Picture 2" descr="http://m.jxedu.gov.cn/__local/9/EB/13/C623C8E28E928320257DFA2C53F_25B5D819_213765.jpg"/>
          <p:cNvPicPr>
            <a:picLocks noChangeAspect="1" noChangeArrowheads="1"/>
          </p:cNvPicPr>
          <p:nvPr/>
        </p:nvPicPr>
        <p:blipFill>
          <a:blip r:embed="rId1" cstate="print"/>
          <a:srcRect/>
          <a:stretch>
            <a:fillRect/>
          </a:stretch>
        </p:blipFill>
        <p:spPr bwMode="auto">
          <a:xfrm>
            <a:off x="-33020" y="2600325"/>
            <a:ext cx="3815715" cy="2948305"/>
          </a:xfrm>
          <a:prstGeom prst="rect">
            <a:avLst/>
          </a:prstGeom>
          <a:noFill/>
        </p:spPr>
      </p:pic>
      <p:sp>
        <p:nvSpPr>
          <p:cNvPr id="6" name="矩形 5"/>
          <p:cNvSpPr/>
          <p:nvPr/>
        </p:nvSpPr>
        <p:spPr>
          <a:xfrm>
            <a:off x="191448" y="5548352"/>
            <a:ext cx="3240360" cy="707886"/>
          </a:xfrm>
          <a:prstGeom prst="rect">
            <a:avLst/>
          </a:prstGeom>
        </p:spPr>
        <p:txBody>
          <a:bodyPr wrap="square">
            <a:spAutoFit/>
          </a:bodyPr>
          <a:lstStyle/>
          <a:p>
            <a:r>
              <a:rPr lang="zh-CN" altLang="en-US" sz="2000" dirty="0" smtClean="0">
                <a:solidFill>
                  <a:prstClr val="black"/>
                </a:solidFill>
                <a:latin typeface="微软雅黑" panose="020B0503020204020204" pitchFamily="34" charset="-122"/>
                <a:ea typeface="微软雅黑" panose="020B0503020204020204" pitchFamily="34" charset="-122"/>
              </a:rPr>
              <a:t>江西省高校“诵读红色家书</a:t>
            </a:r>
            <a:endParaRPr lang="en-US" altLang="zh-CN" sz="2000" dirty="0" smtClean="0">
              <a:solidFill>
                <a:prstClr val="black"/>
              </a:solidFill>
              <a:latin typeface="微软雅黑" panose="020B0503020204020204" pitchFamily="34" charset="-122"/>
              <a:ea typeface="微软雅黑" panose="020B0503020204020204" pitchFamily="34" charset="-122"/>
            </a:endParaRPr>
          </a:p>
          <a:p>
            <a:r>
              <a:rPr lang="zh-CN" altLang="en-US" sz="2000" dirty="0" smtClean="0">
                <a:solidFill>
                  <a:prstClr val="black"/>
                </a:solidFill>
                <a:latin typeface="微软雅黑" panose="020B0503020204020204" pitchFamily="34" charset="-122"/>
                <a:ea typeface="微软雅黑" panose="020B0503020204020204" pitchFamily="34" charset="-122"/>
              </a:rPr>
              <a:t> 讲述英烈故事”比赛展演</a:t>
            </a:r>
            <a:endParaRPr lang="zh-CN" altLang="en-US" sz="2000" dirty="0" smtClean="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1475656" y="1268760"/>
            <a:ext cx="6264696" cy="460375"/>
          </a:xfrm>
          <a:prstGeom prst="rect">
            <a:avLst/>
          </a:prstGeom>
        </p:spPr>
        <p:txBody>
          <a:bodyPr wrap="square">
            <a:spAutoFit/>
          </a:bodyPr>
          <a:lstStyle/>
          <a:p>
            <a:pPr>
              <a:defRPr/>
            </a:pPr>
            <a:r>
              <a:rPr lang="zh-CN" altLang="en-US" sz="2400" b="1" spc="300" dirty="0" smtClean="0">
                <a:solidFill>
                  <a:srgbClr val="C00000"/>
                </a:solidFill>
                <a:latin typeface="微软雅黑" panose="020B0503020204020204" pitchFamily="34" charset="-122"/>
                <a:ea typeface="微软雅黑" panose="020B0503020204020204" pitchFamily="34" charset="-122"/>
              </a:rPr>
              <a:t>（二）汲</a:t>
            </a:r>
            <a:r>
              <a:rPr lang="zh-CN" altLang="en-US" sz="2400" b="1" spc="300" dirty="0">
                <a:solidFill>
                  <a:srgbClr val="C00000"/>
                </a:solidFill>
                <a:latin typeface="微软雅黑" panose="020B0503020204020204" pitchFamily="34" charset="-122"/>
                <a:ea typeface="微软雅黑" panose="020B0503020204020204" pitchFamily="34" charset="-122"/>
              </a:rPr>
              <a:t>取中国革命历史的“营养剂”</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10" name="矩形 9"/>
          <p:cNvSpPr>
            <a:spLocks noChangeArrowheads="1"/>
          </p:cNvSpPr>
          <p:nvPr/>
        </p:nvSpPr>
        <p:spPr bwMode="auto">
          <a:xfrm>
            <a:off x="5014843" y="2755156"/>
            <a:ext cx="3816424" cy="257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130000"/>
              </a:lnSpc>
              <a:spcBef>
                <a:spcPct val="0"/>
              </a:spcBef>
              <a:spcAft>
                <a:spcPct val="0"/>
              </a:spcAft>
            </a:pP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zh-CN" sz="2000" dirty="0" smtClean="0">
                <a:solidFill>
                  <a:prstClr val="black"/>
                </a:solidFill>
                <a:latin typeface="微软雅黑" panose="020B0503020204020204" pitchFamily="34" charset="-122"/>
                <a:ea typeface="微软雅黑" panose="020B0503020204020204" pitchFamily="34" charset="-122"/>
              </a:rPr>
              <a:t>中国革命历史蕴含的丰富“营养剂”，是我们取之不尽、用之不竭的财富。新时代大学生应不断从中汲取营养，从中激发勇气、凝聚力量，开创中国特色社会主义更加美好的未来。</a:t>
            </a:r>
            <a:endParaRPr lang="zh-CN" altLang="zh-CN" sz="2000" dirty="0" smtClean="0">
              <a:solidFill>
                <a:prstClr val="black"/>
              </a:solidFill>
              <a:latin typeface="微软雅黑" panose="020B0503020204020204" pitchFamily="34" charset="-122"/>
              <a:ea typeface="微软雅黑" panose="020B0503020204020204" pitchFamily="34" charset="-122"/>
            </a:endParaRPr>
          </a:p>
        </p:txBody>
      </p:sp>
      <p:pic>
        <p:nvPicPr>
          <p:cNvPr id="24578" name="Picture 2" descr="https://timgsa.baidu.com/timg?image&amp;quality=80&amp;size=b10000_10000&amp;sec=1550802043&amp;di=7387a429673e683ed920eabd84bb1c29&amp;src=http://www.deyu.ln.cn/images/oazc44ddmnxw6ltdny/bendi/20140511/201405111932196315.jpg"/>
          <p:cNvPicPr>
            <a:picLocks noChangeAspect="1" noChangeArrowheads="1"/>
          </p:cNvPicPr>
          <p:nvPr/>
        </p:nvPicPr>
        <p:blipFill>
          <a:blip r:embed="rId1" cstate="print"/>
          <a:srcRect/>
          <a:stretch>
            <a:fillRect/>
          </a:stretch>
        </p:blipFill>
        <p:spPr bwMode="auto">
          <a:xfrm>
            <a:off x="395536" y="2420888"/>
            <a:ext cx="4427983" cy="32403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p:cNvSpPr/>
          <p:nvPr/>
        </p:nvSpPr>
        <p:spPr>
          <a:xfrm>
            <a:off x="683568" y="1988840"/>
            <a:ext cx="7848872" cy="2891790"/>
          </a:xfrm>
          <a:prstGeom prst="rect">
            <a:avLst/>
          </a:prstGeom>
        </p:spPr>
        <p:txBody>
          <a:bodyPr wrap="square">
            <a:spAutoFit/>
          </a:bodyPr>
          <a:lstStyle/>
          <a:p>
            <a:pPr>
              <a:lnSpc>
                <a:spcPct val="130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新时代大学生应将学习、研究中国革命历史作为自己的一项重要任务，结合自己的学业、生活和工作实际，自觉地学习和研究中国革命历史，从中汲取有益于加强自身修养、做好工作的智慧和营养。</a:t>
            </a:r>
            <a:r>
              <a:rPr lang="en-US" altLang="zh-CN" sz="2000" dirty="0" smtClean="0">
                <a:latin typeface="微软雅黑" panose="020B0503020204020204" pitchFamily="34" charset="-122"/>
                <a:ea typeface="微软雅黑" panose="020B0503020204020204" pitchFamily="34" charset="-122"/>
              </a:rPr>
              <a:t> </a:t>
            </a:r>
            <a:endParaRPr lang="en-US" altLang="zh-CN" sz="2000" dirty="0" smtClean="0">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l"/>
            </a:pPr>
            <a:endParaRPr lang="en-US" altLang="zh-CN" sz="2000" dirty="0" smtClean="0">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 新时代大学生应将中国革命历史的学习和研究作为思政课的重要内容，重点学习和探究党的历史知识、光荣传统、优良作风和英雄模范事迹，从中汲取热爱党、热爱社会主义祖国的营养。</a:t>
            </a:r>
            <a:r>
              <a:rPr lang="en-US" altLang="zh-CN" sz="2000" dirty="0" smtClean="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p:sp>
        <p:nvSpPr>
          <p:cNvPr id="7" name="矩形 6"/>
          <p:cNvSpPr/>
          <p:nvPr/>
        </p:nvSpPr>
        <p:spPr>
          <a:xfrm>
            <a:off x="1836842" y="1373788"/>
            <a:ext cx="5097145" cy="460375"/>
          </a:xfrm>
          <a:prstGeom prst="rect">
            <a:avLst/>
          </a:prstGeom>
        </p:spPr>
        <p:txBody>
          <a:bodyPr wrap="none">
            <a:spAutoFit/>
          </a:bodyPr>
          <a:lstStyle/>
          <a:p>
            <a:pPr fontAlgn="auto">
              <a:spcBef>
                <a:spcPts val="0"/>
              </a:spcBef>
              <a:spcAft>
                <a:spcPts val="0"/>
              </a:spcAft>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1.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加</a:t>
            </a:r>
            <a:r>
              <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rPr>
              <a:t>强对中国革命历史的学习和研</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究</a:t>
            </a:r>
            <a:endPar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timg (38).jpg"/>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8024" y="4548995"/>
            <a:ext cx="1382741"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55"/>
          <p:cNvGrpSpPr/>
          <p:nvPr/>
        </p:nvGrpSpPr>
        <p:grpSpPr bwMode="auto">
          <a:xfrm>
            <a:off x="2381907" y="4548995"/>
            <a:ext cx="588909" cy="1256113"/>
            <a:chOff x="6621513" y="1959797"/>
            <a:chExt cx="485776" cy="1128578"/>
          </a:xfrm>
        </p:grpSpPr>
        <p:sp>
          <p:nvSpPr>
            <p:cNvPr id="4" name="Freeform 10"/>
            <p:cNvSpPr>
              <a:spLocks noEditPoints="1"/>
            </p:cNvSpPr>
            <p:nvPr/>
          </p:nvSpPr>
          <p:spPr bwMode="auto">
            <a:xfrm rot="16200000">
              <a:off x="6342401" y="2247227"/>
              <a:ext cx="1044000" cy="485776"/>
            </a:xfrm>
            <a:custGeom>
              <a:avLst/>
              <a:gdLst>
                <a:gd name="T0" fmla="*/ 1868488 w 2333"/>
                <a:gd name="T1" fmla="*/ 0 h 1818"/>
                <a:gd name="T2" fmla="*/ 1868488 w 2333"/>
                <a:gd name="T3" fmla="*/ 1092205 h 1818"/>
                <a:gd name="T4" fmla="*/ 933844 w 2333"/>
                <a:gd name="T5" fmla="*/ 1455739 h 1818"/>
                <a:gd name="T6" fmla="*/ 0 w 2333"/>
                <a:gd name="T7" fmla="*/ 1092205 h 1818"/>
                <a:gd name="T8" fmla="*/ 0 w 2333"/>
                <a:gd name="T9" fmla="*/ 0 h 1818"/>
                <a:gd name="T10" fmla="*/ 1868488 w 2333"/>
                <a:gd name="T11" fmla="*/ 0 h 1818"/>
                <a:gd name="T12" fmla="*/ 933844 w 2333"/>
                <a:gd name="T13" fmla="*/ 0 h 1818"/>
                <a:gd name="T14" fmla="*/ 0 60000 65536"/>
                <a:gd name="T15" fmla="*/ 0 60000 65536"/>
                <a:gd name="T16" fmla="*/ 0 60000 65536"/>
                <a:gd name="T17" fmla="*/ 0 60000 65536"/>
                <a:gd name="T18" fmla="*/ 0 60000 65536"/>
                <a:gd name="T19" fmla="*/ 0 60000 65536"/>
                <a:gd name="T20" fmla="*/ 0 60000 65536"/>
                <a:gd name="T21" fmla="*/ 0 w 2333"/>
                <a:gd name="T22" fmla="*/ 0 h 1818"/>
                <a:gd name="T23" fmla="*/ 2333 w 2333"/>
                <a:gd name="T24" fmla="*/ 1818 h 18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3" h="1818">
                  <a:moveTo>
                    <a:pt x="2333" y="0"/>
                  </a:moveTo>
                  <a:lnTo>
                    <a:pt x="2333" y="1364"/>
                  </a:lnTo>
                  <a:lnTo>
                    <a:pt x="1166" y="1818"/>
                  </a:lnTo>
                  <a:lnTo>
                    <a:pt x="0" y="1364"/>
                  </a:lnTo>
                  <a:lnTo>
                    <a:pt x="0" y="0"/>
                  </a:lnTo>
                  <a:lnTo>
                    <a:pt x="2333" y="0"/>
                  </a:lnTo>
                  <a:close/>
                  <a:moveTo>
                    <a:pt x="1166" y="0"/>
                  </a:moveTo>
                </a:path>
              </a:pathLst>
            </a:custGeom>
            <a:solidFill>
              <a:srgbClr val="CC0000"/>
            </a:soli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anchor="ctr"/>
            <a:lstStyle/>
            <a:p>
              <a:pPr algn="ctr">
                <a:defRPr/>
              </a:pPr>
              <a:endParaRPr lang="zh-CN" altLang="en-US" sz="3500" b="1" dirty="0">
                <a:solidFill>
                  <a:prstClr val="white"/>
                </a:solidFill>
                <a:latin typeface="微软雅黑 Light" panose="020B0502040204020203" pitchFamily="34" charset="-122"/>
                <a:ea typeface="微软雅黑 Light" panose="020B0502040204020203" pitchFamily="34" charset="-122"/>
              </a:endParaRPr>
            </a:p>
          </p:txBody>
        </p:sp>
        <p:sp>
          <p:nvSpPr>
            <p:cNvPr id="5" name="矩形 4"/>
            <p:cNvSpPr/>
            <p:nvPr/>
          </p:nvSpPr>
          <p:spPr>
            <a:xfrm>
              <a:off x="6638352" y="1959797"/>
              <a:ext cx="355428" cy="1128578"/>
            </a:xfrm>
            <a:prstGeom prst="rect">
              <a:avLst/>
            </a:prstGeom>
          </p:spPr>
          <p:txBody>
            <a:bodyPr vert="eaVert" wrap="none">
              <a:spAutoFit/>
            </a:bodyPr>
            <a:lstStyle/>
            <a:p>
              <a:pPr>
                <a:defRPr/>
              </a:pPr>
              <a:r>
                <a:rPr lang="zh-CN" altLang="en-US" sz="1600" b="1" spc="600" dirty="0" smtClean="0">
                  <a:solidFill>
                    <a:prstClr val="white">
                      <a:lumMod val="95000"/>
                    </a:prstClr>
                  </a:solidFill>
                  <a:latin typeface="微软雅黑" panose="020B0503020204020204" pitchFamily="34" charset="-122"/>
                  <a:ea typeface="微软雅黑" panose="020B0503020204020204" pitchFamily="34" charset="-122"/>
                </a:rPr>
                <a:t> </a:t>
              </a:r>
              <a:r>
                <a:rPr lang="zh-CN" altLang="en-US" sz="1400" b="1" spc="600" dirty="0" smtClean="0">
                  <a:solidFill>
                    <a:prstClr val="white">
                      <a:lumMod val="95000"/>
                    </a:prstClr>
                  </a:solidFill>
                  <a:latin typeface="微软雅黑" panose="020B0503020204020204" pitchFamily="34" charset="-122"/>
                  <a:ea typeface="微软雅黑" panose="020B0503020204020204" pitchFamily="34" charset="-122"/>
                </a:rPr>
                <a:t>理论</a:t>
              </a:r>
              <a:r>
                <a:rPr lang="zh-CN" altLang="en-US" sz="1400" b="1" spc="600" dirty="0">
                  <a:solidFill>
                    <a:prstClr val="white">
                      <a:lumMod val="95000"/>
                    </a:prstClr>
                  </a:solidFill>
                  <a:latin typeface="微软雅黑" panose="020B0503020204020204" pitchFamily="34" charset="-122"/>
                  <a:ea typeface="微软雅黑" panose="020B0503020204020204" pitchFamily="34" charset="-122"/>
                </a:rPr>
                <a:t>基因</a:t>
              </a:r>
              <a:endParaRPr lang="zh-CN" altLang="en-US" sz="1400" b="1" spc="600" dirty="0">
                <a:solidFill>
                  <a:prstClr val="white">
                    <a:lumMod val="95000"/>
                  </a:prstClr>
                </a:solidFill>
                <a:latin typeface="微软雅黑" panose="020B0503020204020204" pitchFamily="34" charset="-122"/>
                <a:ea typeface="微软雅黑" panose="020B0503020204020204" pitchFamily="34" charset="-122"/>
              </a:endParaRPr>
            </a:p>
          </p:txBody>
        </p:sp>
      </p:grpSp>
      <p:pic>
        <p:nvPicPr>
          <p:cNvPr id="10" name="图片 9" descr="timg (49).jpg"/>
          <p:cNvPicPr>
            <a:picLocks noChangeAspect="1"/>
          </p:cNvPicPr>
          <p:nvPr/>
        </p:nvPicPr>
        <p:blipFill>
          <a:blip r:embed="rId2" cstate="print">
            <a:clrChange>
              <a:clrFrom>
                <a:srgbClr val="EAEAEA"/>
              </a:clrFrom>
              <a:clrTo>
                <a:srgbClr val="EAEAEA">
                  <a:alpha val="0"/>
                </a:srgbClr>
              </a:clrTo>
            </a:clrChange>
            <a:extLst>
              <a:ext uri="{28A0092B-C50C-407E-A947-70E740481C1C}">
                <a14:useLocalDpi xmlns:a14="http://schemas.microsoft.com/office/drawing/2010/main" val="0"/>
              </a:ext>
            </a:extLst>
          </a:blip>
          <a:srcRect l="10017" r="10017" b="30183"/>
          <a:stretch>
            <a:fillRect/>
          </a:stretch>
        </p:blipFill>
        <p:spPr bwMode="auto">
          <a:xfrm>
            <a:off x="755576" y="4468350"/>
            <a:ext cx="1503363"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timg (5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4231" y="4502641"/>
            <a:ext cx="132238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组合 54"/>
          <p:cNvGrpSpPr/>
          <p:nvPr/>
        </p:nvGrpSpPr>
        <p:grpSpPr bwMode="auto">
          <a:xfrm>
            <a:off x="6639407" y="4468350"/>
            <a:ext cx="1368152" cy="1152128"/>
            <a:chOff x="4643438" y="3071816"/>
            <a:chExt cx="1815240" cy="1500198"/>
          </a:xfrm>
        </p:grpSpPr>
        <p:pic>
          <p:nvPicPr>
            <p:cNvPr id="31" name="图片 33" descr="timg (50)_副本.jpg"/>
            <p:cNvPicPr>
              <a:picLocks noChangeAspect="1"/>
            </p:cNvPicPr>
            <p:nvPr/>
          </p:nvPicPr>
          <p:blipFill>
            <a:blip r:embed="rId4" cstate="print">
              <a:clrChange>
                <a:clrFrom>
                  <a:srgbClr val="F2E8B3"/>
                </a:clrFrom>
                <a:clrTo>
                  <a:srgbClr val="F2E8B3">
                    <a:alpha val="0"/>
                  </a:srgbClr>
                </a:clrTo>
              </a:clrChange>
              <a:extLst>
                <a:ext uri="{28A0092B-C50C-407E-A947-70E740481C1C}">
                  <a14:useLocalDpi xmlns:a14="http://schemas.microsoft.com/office/drawing/2010/main" val="0"/>
                </a:ext>
              </a:extLst>
            </a:blip>
            <a:srcRect/>
            <a:stretch>
              <a:fillRect/>
            </a:stretch>
          </p:blipFill>
          <p:spPr bwMode="auto">
            <a:xfrm>
              <a:off x="4643438" y="3071816"/>
              <a:ext cx="1815240" cy="150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矩形 31"/>
            <p:cNvSpPr/>
            <p:nvPr/>
          </p:nvSpPr>
          <p:spPr>
            <a:xfrm>
              <a:off x="5677315" y="3286130"/>
              <a:ext cx="538378" cy="176213"/>
            </a:xfrm>
            <a:prstGeom prst="rect">
              <a:avLst/>
            </a:prstGeom>
          </p:spPr>
          <p:txBody>
            <a:bodyPr wrap="none">
              <a:spAutoFit/>
            </a:bodyPr>
            <a:lstStyle/>
            <a:p>
              <a:pPr>
                <a:defRPr/>
              </a:pPr>
              <a:r>
                <a:rPr lang="zh-CN" altLang="en-US" sz="550" dirty="0">
                  <a:solidFill>
                    <a:prstClr val="black"/>
                  </a:solidFill>
                  <a:latin typeface="黑体" panose="02010609060101010101" pitchFamily="49" charset="-122"/>
                  <a:ea typeface="黑体" panose="02010609060101010101" pitchFamily="49" charset="-122"/>
                </a:rPr>
                <a:t>做个好党员</a:t>
              </a:r>
              <a:endParaRPr lang="zh-CN" altLang="en-US" sz="550" dirty="0">
                <a:solidFill>
                  <a:prstClr val="black"/>
                </a:solidFill>
                <a:latin typeface="黑体" panose="02010609060101010101" pitchFamily="49" charset="-122"/>
                <a:ea typeface="黑体" panose="02010609060101010101" pitchFamily="49" charset="-122"/>
              </a:endParaRPr>
            </a:p>
          </p:txBody>
        </p:sp>
      </p:grpSp>
      <p:sp>
        <p:nvSpPr>
          <p:cNvPr id="38" name="矩形 37"/>
          <p:cNvSpPr/>
          <p:nvPr/>
        </p:nvSpPr>
        <p:spPr>
          <a:xfrm>
            <a:off x="2123728" y="1124744"/>
            <a:ext cx="3877945" cy="460375"/>
          </a:xfrm>
          <a:prstGeom prst="rect">
            <a:avLst/>
          </a:prstGeom>
        </p:spPr>
        <p:txBody>
          <a:bodyPr wrap="none">
            <a:spAutoFit/>
          </a:bodyPr>
          <a:lstStyle/>
          <a:p>
            <a:pPr fontAlgn="auto">
              <a:spcBef>
                <a:spcPts val="0"/>
              </a:spcBef>
              <a:spcAft>
                <a:spcPts val="0"/>
              </a:spcAft>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2.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坚</a:t>
            </a:r>
            <a:r>
              <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rPr>
              <a:t>定中国革命历史的自</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信</a:t>
            </a:r>
            <a:endPar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9" name="矩形 38"/>
          <p:cNvSpPr/>
          <p:nvPr/>
        </p:nvSpPr>
        <p:spPr>
          <a:xfrm>
            <a:off x="967740" y="1848485"/>
            <a:ext cx="8150225" cy="2399665"/>
          </a:xfrm>
          <a:prstGeom prst="rect">
            <a:avLst/>
          </a:prstGeom>
        </p:spPr>
        <p:txBody>
          <a:bodyPr wrap="square">
            <a:spAutoFit/>
          </a:bodyPr>
          <a:lstStyle/>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了解和尊重中国革命历史事实是坚定中国革命历史自信的前提。</a:t>
            </a:r>
            <a:endParaRPr lang="zh-CN"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要坚持党在长期奋斗中形成的独特优势。</a:t>
            </a:r>
            <a:endParaRPr lang="zh-CN"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endParaRPr lang="zh-CN" altLang="en-US"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要自觉自信地把握运用历史。</a:t>
            </a:r>
            <a:endParaRPr lang="en-US" altLang="zh-CN" sz="2000" dirty="0" smtClean="0">
              <a:latin typeface="微软雅黑" panose="020B0503020204020204" pitchFamily="34" charset="-122"/>
              <a:ea typeface="微软雅黑" panose="020B0503020204020204" pitchFamily="34" charset="-122"/>
            </a:endParaRPr>
          </a:p>
          <a:p>
            <a:pPr>
              <a:lnSpc>
                <a:spcPct val="125000"/>
              </a:lnSpc>
            </a:pPr>
            <a:endParaRPr lang="zh-CN" altLang="en-US" sz="2000" dirty="0">
              <a:latin typeface="微软雅黑" panose="020B0503020204020204" pitchFamily="34" charset="-122"/>
              <a:ea typeface="微软雅黑" panose="020B0503020204020204" pitchFamily="34" charset="-122"/>
            </a:endParaRPr>
          </a:p>
        </p:txBody>
      </p:sp>
      <p:sp>
        <p:nvSpPr>
          <p:cNvPr id="22" name="矩形 21"/>
          <p:cNvSpPr/>
          <p:nvPr/>
        </p:nvSpPr>
        <p:spPr>
          <a:xfrm>
            <a:off x="2402175" y="3244334"/>
            <a:ext cx="184731" cy="369332"/>
          </a:xfrm>
          <a:prstGeom prst="rect">
            <a:avLst/>
          </a:prstGeom>
        </p:spPr>
        <p:txBody>
          <a:bodyPr wrap="none">
            <a:spAutoFit/>
          </a:bodyPr>
          <a:lstStyle/>
          <a:p>
            <a:endParaRPr lang="zh-CN" altLang="en-US" dirty="0"/>
          </a:p>
        </p:txBody>
      </p:sp>
      <p:grpSp>
        <p:nvGrpSpPr>
          <p:cNvPr id="7" name="组合 55"/>
          <p:cNvGrpSpPr/>
          <p:nvPr/>
        </p:nvGrpSpPr>
        <p:grpSpPr bwMode="auto">
          <a:xfrm>
            <a:off x="4236742" y="4548995"/>
            <a:ext cx="588909" cy="1243965"/>
            <a:chOff x="6621513" y="1959797"/>
            <a:chExt cx="485776" cy="1117663"/>
          </a:xfrm>
        </p:grpSpPr>
        <p:sp>
          <p:nvSpPr>
            <p:cNvPr id="8" name="Freeform 10"/>
            <p:cNvSpPr>
              <a:spLocks noEditPoints="1"/>
            </p:cNvSpPr>
            <p:nvPr/>
          </p:nvSpPr>
          <p:spPr bwMode="auto">
            <a:xfrm rot="16200000">
              <a:off x="6342401" y="2247227"/>
              <a:ext cx="1044000" cy="485776"/>
            </a:xfrm>
            <a:custGeom>
              <a:avLst/>
              <a:gdLst>
                <a:gd name="T0" fmla="*/ 1868488 w 2333"/>
                <a:gd name="T1" fmla="*/ 0 h 1818"/>
                <a:gd name="T2" fmla="*/ 1868488 w 2333"/>
                <a:gd name="T3" fmla="*/ 1092205 h 1818"/>
                <a:gd name="T4" fmla="*/ 933844 w 2333"/>
                <a:gd name="T5" fmla="*/ 1455739 h 1818"/>
                <a:gd name="T6" fmla="*/ 0 w 2333"/>
                <a:gd name="T7" fmla="*/ 1092205 h 1818"/>
                <a:gd name="T8" fmla="*/ 0 w 2333"/>
                <a:gd name="T9" fmla="*/ 0 h 1818"/>
                <a:gd name="T10" fmla="*/ 1868488 w 2333"/>
                <a:gd name="T11" fmla="*/ 0 h 1818"/>
                <a:gd name="T12" fmla="*/ 933844 w 2333"/>
                <a:gd name="T13" fmla="*/ 0 h 1818"/>
                <a:gd name="T14" fmla="*/ 0 60000 65536"/>
                <a:gd name="T15" fmla="*/ 0 60000 65536"/>
                <a:gd name="T16" fmla="*/ 0 60000 65536"/>
                <a:gd name="T17" fmla="*/ 0 60000 65536"/>
                <a:gd name="T18" fmla="*/ 0 60000 65536"/>
                <a:gd name="T19" fmla="*/ 0 60000 65536"/>
                <a:gd name="T20" fmla="*/ 0 60000 65536"/>
                <a:gd name="T21" fmla="*/ 0 w 2333"/>
                <a:gd name="T22" fmla="*/ 0 h 1818"/>
                <a:gd name="T23" fmla="*/ 2333 w 2333"/>
                <a:gd name="T24" fmla="*/ 1818 h 18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3" h="1818">
                  <a:moveTo>
                    <a:pt x="2333" y="0"/>
                  </a:moveTo>
                  <a:lnTo>
                    <a:pt x="2333" y="1364"/>
                  </a:lnTo>
                  <a:lnTo>
                    <a:pt x="1166" y="1818"/>
                  </a:lnTo>
                  <a:lnTo>
                    <a:pt x="0" y="1364"/>
                  </a:lnTo>
                  <a:lnTo>
                    <a:pt x="0" y="0"/>
                  </a:lnTo>
                  <a:lnTo>
                    <a:pt x="2333" y="0"/>
                  </a:lnTo>
                  <a:close/>
                  <a:moveTo>
                    <a:pt x="1166" y="0"/>
                  </a:moveTo>
                </a:path>
              </a:pathLst>
            </a:custGeom>
            <a:solidFill>
              <a:srgbClr val="CC0000"/>
            </a:soli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anchor="ctr"/>
            <a:p>
              <a:pPr algn="ctr">
                <a:defRPr/>
              </a:pPr>
              <a:endParaRPr lang="zh-CN" altLang="en-US" sz="3500" b="1" dirty="0">
                <a:solidFill>
                  <a:prstClr val="white"/>
                </a:solidFill>
                <a:latin typeface="微软雅黑 Light" panose="020B0502040204020203" pitchFamily="34" charset="-122"/>
                <a:ea typeface="微软雅黑 Light" panose="020B0502040204020203" pitchFamily="34" charset="-122"/>
              </a:endParaRPr>
            </a:p>
          </p:txBody>
        </p:sp>
        <p:sp>
          <p:nvSpPr>
            <p:cNvPr id="9" name="矩形 8"/>
            <p:cNvSpPr/>
            <p:nvPr/>
          </p:nvSpPr>
          <p:spPr>
            <a:xfrm>
              <a:off x="6640218" y="1959797"/>
              <a:ext cx="353562" cy="1117663"/>
            </a:xfrm>
            <a:prstGeom prst="rect">
              <a:avLst/>
            </a:prstGeom>
          </p:spPr>
          <p:txBody>
            <a:bodyPr vert="eaVert" wrap="none">
              <a:spAutoFit/>
            </a:bodyPr>
            <a:p>
              <a:pPr>
                <a:defRPr/>
              </a:pPr>
              <a:r>
                <a:rPr lang="zh-CN" altLang="en-US" sz="1600" b="1" spc="600" dirty="0" smtClean="0">
                  <a:solidFill>
                    <a:prstClr val="white">
                      <a:lumMod val="95000"/>
                    </a:prstClr>
                  </a:solidFill>
                  <a:latin typeface="微软雅黑" panose="020B0503020204020204" pitchFamily="34" charset="-122"/>
                  <a:ea typeface="微软雅黑" panose="020B0503020204020204" pitchFamily="34" charset="-122"/>
                </a:rPr>
                <a:t> </a:t>
              </a:r>
              <a:r>
                <a:rPr lang="zh-CN" altLang="en-US" sz="1400" b="1" spc="600" dirty="0" smtClean="0">
                  <a:solidFill>
                    <a:prstClr val="white">
                      <a:lumMod val="95000"/>
                    </a:prstClr>
                  </a:solidFill>
                  <a:latin typeface="微软雅黑" panose="020B0503020204020204" pitchFamily="34" charset="-122"/>
                  <a:ea typeface="微软雅黑" panose="020B0503020204020204" pitchFamily="34" charset="-122"/>
                </a:rPr>
                <a:t>组织基因</a:t>
              </a:r>
              <a:endParaRPr lang="zh-CN" altLang="en-US" sz="1400" b="1" spc="600" dirty="0">
                <a:solidFill>
                  <a:prstClr val="white">
                    <a:lumMod val="95000"/>
                  </a:prstClr>
                </a:solidFill>
                <a:latin typeface="微软雅黑" panose="020B0503020204020204" pitchFamily="34" charset="-122"/>
                <a:ea typeface="微软雅黑" panose="020B0503020204020204" pitchFamily="34" charset="-122"/>
              </a:endParaRPr>
            </a:p>
          </p:txBody>
        </p:sp>
      </p:grpSp>
      <p:grpSp>
        <p:nvGrpSpPr>
          <p:cNvPr id="11" name="组合 55"/>
          <p:cNvGrpSpPr/>
          <p:nvPr/>
        </p:nvGrpSpPr>
        <p:grpSpPr bwMode="auto">
          <a:xfrm>
            <a:off x="6170952" y="4548995"/>
            <a:ext cx="588909" cy="1236345"/>
            <a:chOff x="6621513" y="1959797"/>
            <a:chExt cx="485776" cy="1110817"/>
          </a:xfrm>
        </p:grpSpPr>
        <p:sp>
          <p:nvSpPr>
            <p:cNvPr id="12" name="Freeform 10"/>
            <p:cNvSpPr>
              <a:spLocks noEditPoints="1"/>
            </p:cNvSpPr>
            <p:nvPr/>
          </p:nvSpPr>
          <p:spPr bwMode="auto">
            <a:xfrm rot="16200000">
              <a:off x="6342401" y="2247227"/>
              <a:ext cx="1044000" cy="485776"/>
            </a:xfrm>
            <a:custGeom>
              <a:avLst/>
              <a:gdLst>
                <a:gd name="T0" fmla="*/ 1868488 w 2333"/>
                <a:gd name="T1" fmla="*/ 0 h 1818"/>
                <a:gd name="T2" fmla="*/ 1868488 w 2333"/>
                <a:gd name="T3" fmla="*/ 1092205 h 1818"/>
                <a:gd name="T4" fmla="*/ 933844 w 2333"/>
                <a:gd name="T5" fmla="*/ 1455739 h 1818"/>
                <a:gd name="T6" fmla="*/ 0 w 2333"/>
                <a:gd name="T7" fmla="*/ 1092205 h 1818"/>
                <a:gd name="T8" fmla="*/ 0 w 2333"/>
                <a:gd name="T9" fmla="*/ 0 h 1818"/>
                <a:gd name="T10" fmla="*/ 1868488 w 2333"/>
                <a:gd name="T11" fmla="*/ 0 h 1818"/>
                <a:gd name="T12" fmla="*/ 933844 w 2333"/>
                <a:gd name="T13" fmla="*/ 0 h 1818"/>
                <a:gd name="T14" fmla="*/ 0 60000 65536"/>
                <a:gd name="T15" fmla="*/ 0 60000 65536"/>
                <a:gd name="T16" fmla="*/ 0 60000 65536"/>
                <a:gd name="T17" fmla="*/ 0 60000 65536"/>
                <a:gd name="T18" fmla="*/ 0 60000 65536"/>
                <a:gd name="T19" fmla="*/ 0 60000 65536"/>
                <a:gd name="T20" fmla="*/ 0 60000 65536"/>
                <a:gd name="T21" fmla="*/ 0 w 2333"/>
                <a:gd name="T22" fmla="*/ 0 h 1818"/>
                <a:gd name="T23" fmla="*/ 2333 w 2333"/>
                <a:gd name="T24" fmla="*/ 1818 h 18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3" h="1818">
                  <a:moveTo>
                    <a:pt x="2333" y="0"/>
                  </a:moveTo>
                  <a:lnTo>
                    <a:pt x="2333" y="1364"/>
                  </a:lnTo>
                  <a:lnTo>
                    <a:pt x="1166" y="1818"/>
                  </a:lnTo>
                  <a:lnTo>
                    <a:pt x="0" y="1364"/>
                  </a:lnTo>
                  <a:lnTo>
                    <a:pt x="0" y="0"/>
                  </a:lnTo>
                  <a:lnTo>
                    <a:pt x="2333" y="0"/>
                  </a:lnTo>
                  <a:close/>
                  <a:moveTo>
                    <a:pt x="1166" y="0"/>
                  </a:moveTo>
                </a:path>
              </a:pathLst>
            </a:custGeom>
            <a:solidFill>
              <a:srgbClr val="CC0000"/>
            </a:soli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anchor="ctr"/>
            <a:lstStyle/>
            <a:p>
              <a:pPr algn="ctr">
                <a:defRPr/>
              </a:pPr>
              <a:endParaRPr lang="zh-CN" altLang="en-US" sz="3500" b="1" dirty="0">
                <a:solidFill>
                  <a:prstClr val="white"/>
                </a:solidFill>
                <a:latin typeface="微软雅黑 Light" panose="020B0502040204020203" pitchFamily="34" charset="-122"/>
                <a:ea typeface="微软雅黑 Light" panose="020B0502040204020203" pitchFamily="34" charset="-122"/>
              </a:endParaRPr>
            </a:p>
          </p:txBody>
        </p:sp>
        <p:sp>
          <p:nvSpPr>
            <p:cNvPr id="13" name="矩形 12"/>
            <p:cNvSpPr/>
            <p:nvPr/>
          </p:nvSpPr>
          <p:spPr>
            <a:xfrm>
              <a:off x="6665360" y="1959797"/>
              <a:ext cx="328420" cy="1110817"/>
            </a:xfrm>
            <a:prstGeom prst="rect">
              <a:avLst/>
            </a:prstGeom>
          </p:spPr>
          <p:txBody>
            <a:bodyPr vert="eaVert" wrap="none">
              <a:spAutoFit/>
            </a:bodyPr>
            <a:lstStyle/>
            <a:p>
              <a:pPr>
                <a:defRPr/>
              </a:pPr>
              <a:r>
                <a:rPr lang="zh-CN" altLang="en-US" sz="1400" b="1" spc="600" dirty="0" smtClean="0">
                  <a:solidFill>
                    <a:prstClr val="white">
                      <a:lumMod val="95000"/>
                    </a:prstClr>
                  </a:solidFill>
                  <a:latin typeface="微软雅黑" panose="020B0503020204020204" pitchFamily="34" charset="-122"/>
                  <a:ea typeface="微软雅黑" panose="020B0503020204020204" pitchFamily="34" charset="-122"/>
                </a:rPr>
                <a:t> 政治基因</a:t>
              </a:r>
              <a:endParaRPr lang="zh-CN" altLang="en-US" sz="1400" b="1" spc="600" dirty="0">
                <a:solidFill>
                  <a:prstClr val="white">
                    <a:lumMod val="95000"/>
                  </a:prstClr>
                </a:solidFill>
                <a:latin typeface="微软雅黑" panose="020B0503020204020204" pitchFamily="34" charset="-122"/>
                <a:ea typeface="微软雅黑" panose="020B0503020204020204" pitchFamily="34" charset="-122"/>
              </a:endParaRPr>
            </a:p>
          </p:txBody>
        </p:sp>
      </p:grpSp>
      <p:grpSp>
        <p:nvGrpSpPr>
          <p:cNvPr id="17" name="组合 55"/>
          <p:cNvGrpSpPr/>
          <p:nvPr/>
        </p:nvGrpSpPr>
        <p:grpSpPr bwMode="auto">
          <a:xfrm>
            <a:off x="7910852" y="4543280"/>
            <a:ext cx="588909" cy="1243965"/>
            <a:chOff x="6621513" y="1959797"/>
            <a:chExt cx="485776" cy="1117663"/>
          </a:xfrm>
        </p:grpSpPr>
        <p:sp>
          <p:nvSpPr>
            <p:cNvPr id="23" name="Freeform 10"/>
            <p:cNvSpPr>
              <a:spLocks noEditPoints="1"/>
            </p:cNvSpPr>
            <p:nvPr/>
          </p:nvSpPr>
          <p:spPr bwMode="auto">
            <a:xfrm rot="16200000">
              <a:off x="6342401" y="2247227"/>
              <a:ext cx="1044000" cy="485776"/>
            </a:xfrm>
            <a:custGeom>
              <a:avLst/>
              <a:gdLst>
                <a:gd name="T0" fmla="*/ 1868488 w 2333"/>
                <a:gd name="T1" fmla="*/ 0 h 1818"/>
                <a:gd name="T2" fmla="*/ 1868488 w 2333"/>
                <a:gd name="T3" fmla="*/ 1092205 h 1818"/>
                <a:gd name="T4" fmla="*/ 933844 w 2333"/>
                <a:gd name="T5" fmla="*/ 1455739 h 1818"/>
                <a:gd name="T6" fmla="*/ 0 w 2333"/>
                <a:gd name="T7" fmla="*/ 1092205 h 1818"/>
                <a:gd name="T8" fmla="*/ 0 w 2333"/>
                <a:gd name="T9" fmla="*/ 0 h 1818"/>
                <a:gd name="T10" fmla="*/ 1868488 w 2333"/>
                <a:gd name="T11" fmla="*/ 0 h 1818"/>
                <a:gd name="T12" fmla="*/ 933844 w 2333"/>
                <a:gd name="T13" fmla="*/ 0 h 1818"/>
                <a:gd name="T14" fmla="*/ 0 60000 65536"/>
                <a:gd name="T15" fmla="*/ 0 60000 65536"/>
                <a:gd name="T16" fmla="*/ 0 60000 65536"/>
                <a:gd name="T17" fmla="*/ 0 60000 65536"/>
                <a:gd name="T18" fmla="*/ 0 60000 65536"/>
                <a:gd name="T19" fmla="*/ 0 60000 65536"/>
                <a:gd name="T20" fmla="*/ 0 60000 65536"/>
                <a:gd name="T21" fmla="*/ 0 w 2333"/>
                <a:gd name="T22" fmla="*/ 0 h 1818"/>
                <a:gd name="T23" fmla="*/ 2333 w 2333"/>
                <a:gd name="T24" fmla="*/ 1818 h 18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33" h="1818">
                  <a:moveTo>
                    <a:pt x="2333" y="0"/>
                  </a:moveTo>
                  <a:lnTo>
                    <a:pt x="2333" y="1364"/>
                  </a:lnTo>
                  <a:lnTo>
                    <a:pt x="1166" y="1818"/>
                  </a:lnTo>
                  <a:lnTo>
                    <a:pt x="0" y="1364"/>
                  </a:lnTo>
                  <a:lnTo>
                    <a:pt x="0" y="0"/>
                  </a:lnTo>
                  <a:lnTo>
                    <a:pt x="2333" y="0"/>
                  </a:lnTo>
                  <a:close/>
                  <a:moveTo>
                    <a:pt x="1166" y="0"/>
                  </a:moveTo>
                </a:path>
              </a:pathLst>
            </a:custGeom>
            <a:solidFill>
              <a:srgbClr val="CC0000"/>
            </a:solid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98" tIns="34299" rIns="68598" bIns="34299" anchor="ctr"/>
            <a:lstStyle/>
            <a:p>
              <a:pPr algn="ctr">
                <a:defRPr/>
              </a:pPr>
              <a:endParaRPr lang="zh-CN" altLang="en-US" sz="3500" b="1" dirty="0">
                <a:solidFill>
                  <a:prstClr val="white"/>
                </a:solidFill>
                <a:latin typeface="微软雅黑 Light" panose="020B0502040204020203" pitchFamily="34" charset="-122"/>
                <a:ea typeface="微软雅黑 Light" panose="020B0502040204020203" pitchFamily="34" charset="-122"/>
              </a:endParaRPr>
            </a:p>
          </p:txBody>
        </p:sp>
        <p:sp>
          <p:nvSpPr>
            <p:cNvPr id="24" name="矩形 23"/>
            <p:cNvSpPr/>
            <p:nvPr/>
          </p:nvSpPr>
          <p:spPr>
            <a:xfrm>
              <a:off x="6640218" y="1959797"/>
              <a:ext cx="353562" cy="1117663"/>
            </a:xfrm>
            <a:prstGeom prst="rect">
              <a:avLst/>
            </a:prstGeom>
          </p:spPr>
          <p:txBody>
            <a:bodyPr vert="eaVert" wrap="none">
              <a:spAutoFit/>
            </a:bodyPr>
            <a:lstStyle/>
            <a:p>
              <a:pPr>
                <a:defRPr/>
              </a:pPr>
              <a:r>
                <a:rPr lang="zh-CN" altLang="en-US" sz="1600" b="1" spc="600" dirty="0" smtClean="0">
                  <a:solidFill>
                    <a:prstClr val="white">
                      <a:lumMod val="95000"/>
                    </a:prstClr>
                  </a:solidFill>
                  <a:latin typeface="微软雅黑" panose="020B0503020204020204" pitchFamily="34" charset="-122"/>
                  <a:ea typeface="微软雅黑" panose="020B0503020204020204" pitchFamily="34" charset="-122"/>
                </a:rPr>
                <a:t> </a:t>
              </a:r>
              <a:r>
                <a:rPr lang="zh-CN" altLang="en-US" sz="1400" b="1" spc="600" dirty="0" smtClean="0">
                  <a:solidFill>
                    <a:prstClr val="white">
                      <a:lumMod val="95000"/>
                    </a:prstClr>
                  </a:solidFill>
                  <a:latin typeface="微软雅黑" panose="020B0503020204020204" pitchFamily="34" charset="-122"/>
                  <a:ea typeface="微软雅黑" panose="020B0503020204020204" pitchFamily="34" charset="-122"/>
                </a:rPr>
                <a:t>群众基因</a:t>
              </a:r>
              <a:endParaRPr lang="zh-CN" altLang="en-US" sz="1400" b="1" spc="600" dirty="0">
                <a:solidFill>
                  <a:prstClr val="white">
                    <a:lumMod val="95000"/>
                  </a:prst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22" presetClass="entr" presetSubtype="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6000"/>
                            </p:stCondLst>
                            <p:childTnLst>
                              <p:par>
                                <p:cTn id="45" presetID="22" presetClass="entr" presetSubtype="8"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 name="矩形 44"/>
          <p:cNvSpPr/>
          <p:nvPr/>
        </p:nvSpPr>
        <p:spPr>
          <a:xfrm>
            <a:off x="1584241" y="1257965"/>
            <a:ext cx="5401945" cy="460375"/>
          </a:xfrm>
          <a:prstGeom prst="rect">
            <a:avLst/>
          </a:prstGeom>
        </p:spPr>
        <p:txBody>
          <a:bodyPr wrap="none">
            <a:spAutoFit/>
          </a:bodyPr>
          <a:lstStyle/>
          <a:p>
            <a:pPr fontAlgn="auto">
              <a:spcBef>
                <a:spcPts val="0"/>
              </a:spcBef>
              <a:spcAft>
                <a:spcPts val="0"/>
              </a:spcAft>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3.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坚持</a:t>
            </a:r>
            <a:r>
              <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rPr>
              <a:t>理论联系实际的马克思主义</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学风</a:t>
            </a:r>
            <a:endParaRPr lang="zh-CN" altLang="en-US" sz="2400" b="1" kern="0" dirty="0">
              <a:solidFill>
                <a:srgbClr val="E2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矩形 10"/>
          <p:cNvSpPr/>
          <p:nvPr/>
        </p:nvSpPr>
        <p:spPr>
          <a:xfrm>
            <a:off x="827584" y="2132856"/>
            <a:ext cx="7704856" cy="3169285"/>
          </a:xfrm>
          <a:prstGeom prst="rect">
            <a:avLst/>
          </a:prstGeom>
        </p:spPr>
        <p:txBody>
          <a:bodyPr wrap="square">
            <a:spAutoFit/>
          </a:bodyPr>
          <a:lstStyle/>
          <a:p>
            <a:pPr>
              <a:lnSpc>
                <a:spcPct val="125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要在习近平新时代中国特色社会主义思想的学习和宣传实践中，深入学习、研究中国革命的</a:t>
            </a:r>
            <a:r>
              <a:rPr lang="zh-CN" altLang="zh-CN" sz="2000" dirty="0" smtClean="0">
                <a:solidFill>
                  <a:srgbClr val="FF0000"/>
                </a:solidFill>
                <a:latin typeface="微软雅黑" panose="020B0503020204020204" pitchFamily="34" charset="-122"/>
                <a:ea typeface="微软雅黑" panose="020B0503020204020204" pitchFamily="34" charset="-122"/>
              </a:rPr>
              <a:t>理论创新史</a:t>
            </a:r>
            <a:r>
              <a:rPr lang="zh-CN" altLang="zh-CN" sz="2000" dirty="0" smtClean="0">
                <a:latin typeface="微软雅黑" panose="020B0503020204020204" pitchFamily="34" charset="-122"/>
                <a:ea typeface="微软雅黑" panose="020B0503020204020204" pitchFamily="34" charset="-122"/>
              </a:rPr>
              <a:t>、</a:t>
            </a:r>
            <a:r>
              <a:rPr lang="zh-CN" altLang="zh-CN" sz="2000" dirty="0" smtClean="0">
                <a:solidFill>
                  <a:srgbClr val="FF0000"/>
                </a:solidFill>
                <a:latin typeface="微软雅黑" panose="020B0503020204020204" pitchFamily="34" charset="-122"/>
                <a:ea typeface="微软雅黑" panose="020B0503020204020204" pitchFamily="34" charset="-122"/>
              </a:rPr>
              <a:t>思想发展史</a:t>
            </a:r>
            <a:r>
              <a:rPr lang="zh-CN" altLang="zh-CN" sz="2000" dirty="0" smtClean="0">
                <a:latin typeface="微软雅黑" panose="020B0503020204020204" pitchFamily="34" charset="-122"/>
                <a:ea typeface="微软雅黑" panose="020B0503020204020204" pitchFamily="34" charset="-122"/>
              </a:rPr>
              <a:t>、</a:t>
            </a:r>
            <a:r>
              <a:rPr lang="zh-CN" altLang="zh-CN" sz="2000" dirty="0" smtClean="0">
                <a:solidFill>
                  <a:srgbClr val="FF0000"/>
                </a:solidFill>
                <a:latin typeface="微软雅黑" panose="020B0503020204020204" pitchFamily="34" charset="-122"/>
                <a:ea typeface="微软雅黑" panose="020B0503020204020204" pitchFamily="34" charset="-122"/>
              </a:rPr>
              <a:t>理论建设史</a:t>
            </a:r>
            <a:r>
              <a:rPr lang="zh-CN" altLang="zh-CN" sz="2000" dirty="0" smtClean="0">
                <a:latin typeface="微软雅黑" panose="020B0503020204020204" pitchFamily="34" charset="-122"/>
                <a:ea typeface="微软雅黑" panose="020B0503020204020204" pitchFamily="34" charset="-122"/>
              </a:rPr>
              <a:t>等，以丰富自身的理论素养。</a:t>
            </a:r>
            <a:endParaRPr lang="zh-CN" altLang="zh-CN" sz="2000" dirty="0" smtClean="0">
              <a:latin typeface="微软雅黑" panose="020B0503020204020204" pitchFamily="34" charset="-122"/>
              <a:ea typeface="微软雅黑" panose="020B0503020204020204" pitchFamily="34" charset="-122"/>
            </a:endParaRPr>
          </a:p>
          <a:p>
            <a:pPr indent="0">
              <a:lnSpc>
                <a:spcPct val="125000"/>
              </a:lnSpc>
              <a:buFont typeface="Wingdings" panose="05000000000000000000" pitchFamily="2" charset="2"/>
              <a:buNone/>
            </a:pP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 要在为人民服务、提升自身修养的社会实践中，认真学习革命前辈、英雄模范人物</a:t>
            </a:r>
            <a:r>
              <a:rPr lang="zh-CN" altLang="zh-CN" sz="2000" dirty="0" smtClean="0">
                <a:solidFill>
                  <a:srgbClr val="FF0000"/>
                </a:solidFill>
                <a:latin typeface="微软雅黑" panose="020B0503020204020204" pitchFamily="34" charset="-122"/>
                <a:ea typeface="微软雅黑" panose="020B0503020204020204" pitchFamily="34" charset="-122"/>
              </a:rPr>
              <a:t>对崇高理想矢志不渝</a:t>
            </a:r>
            <a:r>
              <a:rPr lang="zh-CN" altLang="zh-CN" sz="2000" dirty="0" smtClean="0">
                <a:latin typeface="微软雅黑" panose="020B0503020204020204" pitchFamily="34" charset="-122"/>
                <a:ea typeface="微软雅黑" panose="020B0503020204020204" pitchFamily="34" charset="-122"/>
              </a:rPr>
              <a:t>、</a:t>
            </a:r>
            <a:r>
              <a:rPr lang="zh-CN" altLang="zh-CN" sz="2000" dirty="0" smtClean="0">
                <a:solidFill>
                  <a:srgbClr val="FF0000"/>
                </a:solidFill>
                <a:latin typeface="微软雅黑" panose="020B0503020204020204" pitchFamily="34" charset="-122"/>
                <a:ea typeface="微软雅黑" panose="020B0503020204020204" pitchFamily="34" charset="-122"/>
              </a:rPr>
              <a:t>对党和人民绝对忠诚</a:t>
            </a:r>
            <a:r>
              <a:rPr lang="zh-CN" altLang="zh-CN" sz="2000" dirty="0" smtClean="0">
                <a:latin typeface="微软雅黑" panose="020B0503020204020204" pitchFamily="34" charset="-122"/>
                <a:ea typeface="微软雅黑" panose="020B0503020204020204" pitchFamily="34" charset="-122"/>
              </a:rPr>
              <a:t>、</a:t>
            </a:r>
            <a:r>
              <a:rPr lang="zh-CN" altLang="zh-CN" sz="2000" dirty="0" smtClean="0">
                <a:solidFill>
                  <a:srgbClr val="FF0000"/>
                </a:solidFill>
                <a:latin typeface="微软雅黑" panose="020B0503020204020204" pitchFamily="34" charset="-122"/>
                <a:ea typeface="微软雅黑" panose="020B0503020204020204" pitchFamily="34" charset="-122"/>
              </a:rPr>
              <a:t>对革命事业锲而不舍</a:t>
            </a:r>
            <a:r>
              <a:rPr lang="zh-CN" altLang="zh-CN" sz="2000" dirty="0" smtClean="0">
                <a:latin typeface="微软雅黑" panose="020B0503020204020204" pitchFamily="34" charset="-122"/>
                <a:ea typeface="微软雅黑" panose="020B0503020204020204" pitchFamily="34" charset="-122"/>
              </a:rPr>
              <a:t>的革命精神和崇高修养，增加自己的历史智慧和经验</a:t>
            </a:r>
            <a:r>
              <a:rPr lang="zh-CN" altLang="en-US" sz="2000" dirty="0" smtClean="0">
                <a:latin typeface="微软雅黑" panose="020B0503020204020204" pitchFamily="34" charset="-122"/>
                <a:ea typeface="微软雅黑" panose="020B0503020204020204" pitchFamily="34" charset="-122"/>
              </a:rPr>
              <a:t>。</a:t>
            </a:r>
            <a:endParaRPr lang="zh-CN" altLang="zh-CN" sz="20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1805603" y="1834029"/>
            <a:ext cx="5401945" cy="460375"/>
          </a:xfrm>
          <a:prstGeom prst="rect">
            <a:avLst/>
          </a:prstGeom>
        </p:spPr>
        <p:txBody>
          <a:bodyPr wrap="none">
            <a:spAutoFit/>
          </a:bodyPr>
          <a:lstStyle/>
          <a:p>
            <a:pPr fontAlgn="auto">
              <a:spcBef>
                <a:spcPts val="0"/>
              </a:spcBef>
              <a:spcAft>
                <a:spcPts val="0"/>
              </a:spcAft>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3.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坚持</a:t>
            </a:r>
            <a:r>
              <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rPr>
              <a:t>理论联系实际的马克思主义</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学风</a:t>
            </a:r>
            <a:endParaRPr lang="zh-CN" altLang="en-US" sz="2400" b="1" kern="0" dirty="0">
              <a:solidFill>
                <a:srgbClr val="E200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矩形 10"/>
          <p:cNvSpPr/>
          <p:nvPr/>
        </p:nvSpPr>
        <p:spPr>
          <a:xfrm>
            <a:off x="1043608" y="2708920"/>
            <a:ext cx="7416824" cy="2784475"/>
          </a:xfrm>
          <a:prstGeom prst="rect">
            <a:avLst/>
          </a:prstGeom>
        </p:spPr>
        <p:txBody>
          <a:bodyPr wrap="square">
            <a:spAutoFit/>
          </a:bodyPr>
          <a:lstStyle/>
          <a:p>
            <a:pPr>
              <a:lnSpc>
                <a:spcPct val="125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要在投身于中国特色社会主义事业的伟大实践中，积极学习中国共产党人成功的历史经验，反思失误的教训，将所学的中国革命历史知识转化为自身的学习能力、业务能力和实践能力等。</a:t>
            </a:r>
            <a:endParaRPr lang="zh-CN"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endParaRPr lang="zh-CN"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 要在践行党风党纪、接受革命传统教育的实践中，努力学习中国共产党人在革命建设和改革中凝结的革命精神、形成的优良传统作风。</a:t>
            </a:r>
            <a:endParaRPr lang="zh-CN" altLang="zh-CN" sz="20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a:spLocks noChangeArrowheads="1"/>
          </p:cNvSpPr>
          <p:nvPr/>
        </p:nvSpPr>
        <p:spPr bwMode="auto">
          <a:xfrm>
            <a:off x="0" y="1484784"/>
            <a:ext cx="9145016" cy="11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lnSpc>
                <a:spcPct val="125000"/>
              </a:lnSpc>
              <a:spcBef>
                <a:spcPct val="0"/>
              </a:spcBef>
              <a:spcAft>
                <a:spcPct val="0"/>
              </a:spcAft>
            </a:pPr>
            <a:r>
              <a:rPr lang="zh-CN" altLang="en-US" sz="2800" b="1" spc="300" dirty="0" smtClean="0">
                <a:solidFill>
                  <a:srgbClr val="C00000"/>
                </a:solidFill>
                <a:latin typeface="微软雅黑" panose="020B0503020204020204" pitchFamily="34" charset="-122"/>
                <a:ea typeface="微软雅黑" panose="020B0503020204020204" pitchFamily="34" charset="-122"/>
              </a:rPr>
              <a:t>三、心</a:t>
            </a:r>
            <a:r>
              <a:rPr lang="zh-CN" altLang="en-US" sz="2800" b="1" spc="300" dirty="0">
                <a:solidFill>
                  <a:srgbClr val="C00000"/>
                </a:solidFill>
                <a:latin typeface="微软雅黑" panose="020B0503020204020204" pitchFamily="34" charset="-122"/>
                <a:ea typeface="微软雅黑" panose="020B0503020204020204" pitchFamily="34" charset="-122"/>
              </a:rPr>
              <a:t>有所依，情有所归</a:t>
            </a:r>
            <a:r>
              <a:rPr lang="zh-CN" altLang="en-US" sz="2800" b="1" spc="300" dirty="0" smtClean="0">
                <a:solidFill>
                  <a:srgbClr val="C00000"/>
                </a:solidFill>
                <a:latin typeface="微软雅黑" panose="020B0503020204020204" pitchFamily="34" charset="-122"/>
                <a:ea typeface="微软雅黑" panose="020B0503020204020204" pitchFamily="34" charset="-122"/>
              </a:rPr>
              <a:t>：</a:t>
            </a:r>
            <a:endParaRPr lang="en-US" altLang="zh-CN" sz="2800" b="1" spc="300" dirty="0" smtClean="0">
              <a:solidFill>
                <a:srgbClr val="C00000"/>
              </a:solidFill>
              <a:latin typeface="微软雅黑" panose="020B0503020204020204" pitchFamily="34" charset="-122"/>
              <a:ea typeface="微软雅黑" panose="020B0503020204020204" pitchFamily="34" charset="-122"/>
            </a:endParaRPr>
          </a:p>
          <a:p>
            <a:pPr algn="ctr" fontAlgn="base">
              <a:lnSpc>
                <a:spcPct val="125000"/>
              </a:lnSpc>
              <a:spcBef>
                <a:spcPct val="0"/>
              </a:spcBef>
              <a:spcAft>
                <a:spcPct val="0"/>
              </a:spcAft>
            </a:pPr>
            <a:r>
              <a:rPr lang="zh-CN" altLang="en-US" sz="2800" b="1" spc="300" dirty="0" smtClean="0">
                <a:solidFill>
                  <a:srgbClr val="C00000"/>
                </a:solidFill>
                <a:latin typeface="微软雅黑" panose="020B0503020204020204" pitchFamily="34" charset="-122"/>
                <a:ea typeface="微软雅黑" panose="020B0503020204020204" pitchFamily="34" charset="-122"/>
              </a:rPr>
              <a:t>以</a:t>
            </a:r>
            <a:r>
              <a:rPr lang="zh-CN" altLang="en-US" sz="2800" b="1" spc="300" dirty="0">
                <a:solidFill>
                  <a:srgbClr val="C00000"/>
                </a:solidFill>
                <a:latin typeface="微软雅黑" panose="020B0503020204020204" pitchFamily="34" charset="-122"/>
                <a:ea typeface="微软雅黑" panose="020B0503020204020204" pitchFamily="34" charset="-122"/>
              </a:rPr>
              <a:t>正确</a:t>
            </a:r>
            <a:r>
              <a:rPr lang="zh-CN" altLang="en-US" sz="2800" b="1" spc="300" dirty="0" smtClean="0">
                <a:solidFill>
                  <a:srgbClr val="C00000"/>
                </a:solidFill>
                <a:latin typeface="微软雅黑" panose="020B0503020204020204" pitchFamily="34" charset="-122"/>
                <a:ea typeface="微软雅黑" panose="020B0503020204020204" pitchFamily="34" charset="-122"/>
              </a:rPr>
              <a:t>的中</a:t>
            </a:r>
            <a:r>
              <a:rPr lang="zh-CN" altLang="en-US" sz="2800" b="1" spc="300" dirty="0">
                <a:solidFill>
                  <a:srgbClr val="C00000"/>
                </a:solidFill>
                <a:latin typeface="微软雅黑" panose="020B0503020204020204" pitchFamily="34" charset="-122"/>
                <a:ea typeface="微软雅黑" panose="020B0503020204020204" pitchFamily="34" charset="-122"/>
              </a:rPr>
              <a:t>国革命历史观反对历史虚无主义</a:t>
            </a:r>
            <a:endParaRPr lang="zh-CN" altLang="en-US" sz="2800" b="1" spc="300" dirty="0">
              <a:solidFill>
                <a:srgbClr val="C00000"/>
              </a:solidFill>
              <a:latin typeface="微软雅黑" panose="020B0503020204020204" pitchFamily="34" charset="-122"/>
              <a:ea typeface="微软雅黑" panose="020B0503020204020204" pitchFamily="34" charset="-122"/>
            </a:endParaRPr>
          </a:p>
        </p:txBody>
      </p:sp>
      <p:pic>
        <p:nvPicPr>
          <p:cNvPr id="19458" name="Picture 2" descr="https://timgsa.baidu.com/timg?image&amp;quality=80&amp;size=b9999_10000&amp;sec=1550817368090&amp;di=9fb06514fd768340c635a0fe4291074d&amp;imgtype=0&amp;src=http%3A%2F%2Fstatic.cwzg.cn%2Fp%2F201803%2F97cf2d040f087fb2b250c29e893df95e.jpg"/>
          <p:cNvPicPr>
            <a:picLocks noChangeAspect="1" noChangeArrowheads="1"/>
          </p:cNvPicPr>
          <p:nvPr/>
        </p:nvPicPr>
        <p:blipFill>
          <a:blip r:embed="rId1" cstate="print"/>
          <a:srcRect/>
          <a:stretch>
            <a:fillRect/>
          </a:stretch>
        </p:blipFill>
        <p:spPr bwMode="auto">
          <a:xfrm>
            <a:off x="2051720" y="2780928"/>
            <a:ext cx="4896544" cy="32527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1000" tmFilter="0, 0; .2, .5; .8, .5; 1, 0"/>
                                        <p:tgtEl>
                                          <p:spTgt spid="2"/>
                                        </p:tgtEl>
                                      </p:cBhvr>
                                    </p:animEffect>
                                    <p:animScale>
                                      <p:cBhvr>
                                        <p:cTn id="13"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2121957" y="1484784"/>
            <a:ext cx="5326380" cy="534035"/>
          </a:xfrm>
          <a:prstGeom prst="rect">
            <a:avLst/>
          </a:prstGeom>
        </p:spPr>
        <p:txBody>
          <a:bodyPr wrap="none">
            <a:spAutoFit/>
          </a:bodyPr>
          <a:lstStyle/>
          <a:p>
            <a:pPr>
              <a:lnSpc>
                <a:spcPct val="120000"/>
              </a:lnSpc>
              <a:defRPr/>
            </a:pPr>
            <a:r>
              <a:rPr lang="zh-CN" altLang="en-US" sz="2400" b="1" spc="300" dirty="0" smtClean="0">
                <a:solidFill>
                  <a:srgbClr val="C00000"/>
                </a:solidFill>
                <a:latin typeface="微软雅黑" panose="020B0503020204020204" pitchFamily="34" charset="-122"/>
                <a:ea typeface="微软雅黑" panose="020B0503020204020204" pitchFamily="34" charset="-122"/>
              </a:rPr>
              <a:t>（一）树立</a:t>
            </a:r>
            <a:r>
              <a:rPr lang="zh-CN" altLang="en-US" sz="2400" b="1" spc="300" dirty="0">
                <a:solidFill>
                  <a:srgbClr val="C00000"/>
                </a:solidFill>
                <a:latin typeface="微软雅黑" panose="020B0503020204020204" pitchFamily="34" charset="-122"/>
                <a:ea typeface="微软雅黑" panose="020B0503020204020204" pitchFamily="34" charset="-122"/>
              </a:rPr>
              <a:t>正确的中国革命历史观</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grpSp>
        <p:nvGrpSpPr>
          <p:cNvPr id="3" name="组合 11"/>
          <p:cNvGrpSpPr/>
          <p:nvPr/>
        </p:nvGrpSpPr>
        <p:grpSpPr bwMode="auto">
          <a:xfrm>
            <a:off x="3563888" y="2852936"/>
            <a:ext cx="215900" cy="215900"/>
            <a:chOff x="3143240" y="2143122"/>
            <a:chExt cx="324000" cy="324000"/>
          </a:xfrm>
        </p:grpSpPr>
        <p:sp>
          <p:nvSpPr>
            <p:cNvPr id="4" name="椭圆 3"/>
            <p:cNvSpPr/>
            <p:nvPr/>
          </p:nvSpPr>
          <p:spPr>
            <a:xfrm>
              <a:off x="3143240" y="2143122"/>
              <a:ext cx="324000" cy="324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sp>
          <p:nvSpPr>
            <p:cNvPr id="5" name="椭圆 4"/>
            <p:cNvSpPr/>
            <p:nvPr/>
          </p:nvSpPr>
          <p:spPr>
            <a:xfrm>
              <a:off x="3214711" y="2212209"/>
              <a:ext cx="181059" cy="1810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grpSp>
      <p:sp>
        <p:nvSpPr>
          <p:cNvPr id="7" name="矩形 20"/>
          <p:cNvSpPr>
            <a:spLocks noChangeArrowheads="1"/>
          </p:cNvSpPr>
          <p:nvPr/>
        </p:nvSpPr>
        <p:spPr bwMode="auto">
          <a:xfrm>
            <a:off x="3779912" y="2708920"/>
            <a:ext cx="326834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rPr>
              <a:t>1. </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学习</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和</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把握习近平</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的</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    中国革命历史观</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0" name="矩形 35"/>
          <p:cNvSpPr>
            <a:spLocks noChangeArrowheads="1"/>
          </p:cNvSpPr>
          <p:nvPr/>
        </p:nvSpPr>
        <p:spPr bwMode="auto">
          <a:xfrm>
            <a:off x="3851920" y="3789040"/>
            <a:ext cx="328676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rPr>
              <a:t>2. </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牢牢</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把握中国革命</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历</a:t>
            </a:r>
            <a:endPar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    史发展</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的主线、主流</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    和本质</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矩形 44"/>
          <p:cNvSpPr>
            <a:spLocks noChangeArrowheads="1"/>
          </p:cNvSpPr>
          <p:nvPr/>
        </p:nvSpPr>
        <p:spPr bwMode="auto">
          <a:xfrm>
            <a:off x="3707904" y="4941168"/>
            <a:ext cx="366331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rPr>
              <a:t> 3. </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正确</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对待前进道路上的</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     失误和曲折</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4" name="组合 84"/>
          <p:cNvGrpSpPr/>
          <p:nvPr/>
        </p:nvGrpSpPr>
        <p:grpSpPr bwMode="auto">
          <a:xfrm>
            <a:off x="3707904" y="3789040"/>
            <a:ext cx="215900" cy="215900"/>
            <a:chOff x="3143240" y="2143122"/>
            <a:chExt cx="324000" cy="324000"/>
          </a:xfrm>
        </p:grpSpPr>
        <p:sp>
          <p:nvSpPr>
            <p:cNvPr id="25" name="椭圆 24"/>
            <p:cNvSpPr/>
            <p:nvPr/>
          </p:nvSpPr>
          <p:spPr>
            <a:xfrm>
              <a:off x="3143240" y="2143122"/>
              <a:ext cx="324000" cy="324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sp>
          <p:nvSpPr>
            <p:cNvPr id="26" name="椭圆 25"/>
            <p:cNvSpPr/>
            <p:nvPr/>
          </p:nvSpPr>
          <p:spPr>
            <a:xfrm>
              <a:off x="3214711" y="2212211"/>
              <a:ext cx="181059" cy="1810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grpSp>
      <p:grpSp>
        <p:nvGrpSpPr>
          <p:cNvPr id="27" name="组合 93"/>
          <p:cNvGrpSpPr/>
          <p:nvPr/>
        </p:nvGrpSpPr>
        <p:grpSpPr bwMode="auto">
          <a:xfrm>
            <a:off x="3491880" y="4869160"/>
            <a:ext cx="215900" cy="215900"/>
            <a:chOff x="3143240" y="2143122"/>
            <a:chExt cx="324000" cy="324000"/>
          </a:xfrm>
        </p:grpSpPr>
        <p:sp>
          <p:nvSpPr>
            <p:cNvPr id="28" name="椭圆 27"/>
            <p:cNvSpPr/>
            <p:nvPr/>
          </p:nvSpPr>
          <p:spPr>
            <a:xfrm>
              <a:off x="3143240" y="2143122"/>
              <a:ext cx="324000" cy="324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sp>
          <p:nvSpPr>
            <p:cNvPr id="29" name="椭圆 28"/>
            <p:cNvSpPr/>
            <p:nvPr/>
          </p:nvSpPr>
          <p:spPr>
            <a:xfrm>
              <a:off x="3214711" y="2212211"/>
              <a:ext cx="181059" cy="1810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grpSp>
      <p:cxnSp>
        <p:nvCxnSpPr>
          <p:cNvPr id="30" name="直接连接符 29"/>
          <p:cNvCxnSpPr>
            <a:endCxn id="4" idx="3"/>
          </p:cNvCxnSpPr>
          <p:nvPr/>
        </p:nvCxnSpPr>
        <p:spPr>
          <a:xfrm flipV="1">
            <a:off x="3059832" y="3037218"/>
            <a:ext cx="535674" cy="53580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203848" y="3933056"/>
            <a:ext cx="516154" cy="835"/>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endCxn id="29" idx="1"/>
          </p:cNvCxnSpPr>
          <p:nvPr/>
        </p:nvCxnSpPr>
        <p:spPr>
          <a:xfrm>
            <a:off x="3059832" y="4365104"/>
            <a:ext cx="497342" cy="567763"/>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33" name="组合 101"/>
          <p:cNvGrpSpPr/>
          <p:nvPr/>
        </p:nvGrpSpPr>
        <p:grpSpPr bwMode="auto">
          <a:xfrm>
            <a:off x="2339752" y="3429000"/>
            <a:ext cx="973138" cy="1000125"/>
            <a:chOff x="3714744" y="2643188"/>
            <a:chExt cx="972000" cy="1000132"/>
          </a:xfrm>
        </p:grpSpPr>
        <p:grpSp>
          <p:nvGrpSpPr>
            <p:cNvPr id="34" name="组合 12"/>
            <p:cNvGrpSpPr/>
            <p:nvPr/>
          </p:nvGrpSpPr>
          <p:grpSpPr bwMode="auto">
            <a:xfrm>
              <a:off x="3714744" y="2671763"/>
              <a:ext cx="972000" cy="971557"/>
              <a:chOff x="-86644" y="2715069"/>
              <a:chExt cx="972000" cy="971557"/>
            </a:xfrm>
          </p:grpSpPr>
          <p:sp>
            <p:nvSpPr>
              <p:cNvPr id="36" name="椭圆 35"/>
              <p:cNvSpPr/>
              <p:nvPr/>
            </p:nvSpPr>
            <p:spPr>
              <a:xfrm>
                <a:off x="-86644" y="2715069"/>
                <a:ext cx="972000" cy="97155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sp>
            <p:nvSpPr>
              <p:cNvPr id="37" name="椭圆 36"/>
              <p:cNvSpPr/>
              <p:nvPr/>
            </p:nvSpPr>
            <p:spPr>
              <a:xfrm>
                <a:off x="65578" y="2857945"/>
                <a:ext cx="648529" cy="64770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sp>
            <p:nvSpPr>
              <p:cNvPr id="38" name="椭圆 37"/>
              <p:cNvSpPr/>
              <p:nvPr/>
            </p:nvSpPr>
            <p:spPr>
              <a:xfrm>
                <a:off x="211457" y="2996058"/>
                <a:ext cx="359942" cy="36036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grpSp>
        <p:sp>
          <p:nvSpPr>
            <p:cNvPr id="35" name="矩形 34"/>
            <p:cNvSpPr/>
            <p:nvPr/>
          </p:nvSpPr>
          <p:spPr>
            <a:xfrm>
              <a:off x="3714744" y="2643188"/>
              <a:ext cx="499478" cy="1000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Calibri" panose="020F0502020204030204"/>
                <a:ea typeface="宋体" panose="02010600030101010101" pitchFamily="2" charset="-122"/>
              </a:endParaRPr>
            </a:p>
          </p:txBody>
        </p:sp>
      </p:grpSp>
      <p:sp>
        <p:nvSpPr>
          <p:cNvPr id="39" name="矩形 38"/>
          <p:cNvSpPr/>
          <p:nvPr/>
        </p:nvSpPr>
        <p:spPr>
          <a:xfrm>
            <a:off x="1403648" y="3356992"/>
            <a:ext cx="1415772" cy="1200329"/>
          </a:xfrm>
          <a:prstGeom prst="rect">
            <a:avLst/>
          </a:prstGeom>
        </p:spPr>
        <p:txBody>
          <a:bodyPr wrap="none">
            <a:spAutoFit/>
          </a:bodyPr>
          <a:lstStyle/>
          <a:p>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树立正确</a:t>
            </a:r>
            <a:endPar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的中国革</a:t>
            </a:r>
            <a:endPar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命历史观</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3500"/>
                            </p:stCondLst>
                            <p:childTnLst>
                              <p:par>
                                <p:cTn id="36" presetID="23" presetClass="entr" presetSubtype="16"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987824" y="1916832"/>
            <a:ext cx="5688632" cy="3553460"/>
          </a:xfrm>
          <a:prstGeom prst="rect">
            <a:avLst/>
          </a:prstGeom>
          <a:noFill/>
        </p:spPr>
        <p:txBody>
          <a:bodyPr wrap="square" rtlCol="0">
            <a:spAutoFit/>
          </a:bodyPr>
          <a:lstStyle/>
          <a:p>
            <a:pPr algn="just">
              <a:lnSpc>
                <a:spcPct val="125000"/>
              </a:lnSpc>
            </a:pPr>
            <a:r>
              <a:rPr lang="zh-CN" altLang="en-US" sz="2000" spc="300" dirty="0" smtClean="0">
                <a:latin typeface="微软雅黑" panose="020B0503020204020204" pitchFamily="34" charset="-122"/>
                <a:ea typeface="微软雅黑" panose="020B0503020204020204" pitchFamily="34" charset="-122"/>
              </a:rPr>
              <a:t>     夏明翰</a:t>
            </a:r>
            <a:r>
              <a:rPr lang="zh-CN" altLang="en-US" sz="2000" spc="300" dirty="0">
                <a:latin typeface="微软雅黑" panose="020B0503020204020204" pitchFamily="34" charset="-122"/>
                <a:ea typeface="微软雅黑" panose="020B0503020204020204" pitchFamily="34" charset="-122"/>
              </a:rPr>
              <a:t>，</a:t>
            </a:r>
            <a:r>
              <a:rPr lang="en-US" altLang="zh-CN" sz="2000" spc="300" dirty="0">
                <a:latin typeface="微软雅黑" panose="020B0503020204020204" pitchFamily="34" charset="-122"/>
                <a:ea typeface="微软雅黑" panose="020B0503020204020204" pitchFamily="34" charset="-122"/>
              </a:rPr>
              <a:t>1900</a:t>
            </a:r>
            <a:r>
              <a:rPr lang="zh-CN" altLang="en-US" sz="2000" spc="300" dirty="0">
                <a:latin typeface="微软雅黑" panose="020B0503020204020204" pitchFamily="34" charset="-122"/>
                <a:ea typeface="微软雅黑" panose="020B0503020204020204" pitchFamily="34" charset="-122"/>
              </a:rPr>
              <a:t>年生，湖南衡阳人</a:t>
            </a:r>
            <a:r>
              <a:rPr lang="zh-CN" altLang="en-US" sz="2000" spc="300" dirty="0" smtClean="0">
                <a:latin typeface="微软雅黑" panose="020B0503020204020204" pitchFamily="34" charset="-122"/>
                <a:ea typeface="微软雅黑" panose="020B0503020204020204" pitchFamily="34" charset="-122"/>
              </a:rPr>
              <a:t>。五四运动</a:t>
            </a:r>
            <a:r>
              <a:rPr lang="zh-CN" altLang="en-US" sz="2000" spc="300" dirty="0">
                <a:latin typeface="微软雅黑" panose="020B0503020204020204" pitchFamily="34" charset="-122"/>
                <a:ea typeface="微软雅黑" panose="020B0503020204020204" pitchFamily="34" charset="-122"/>
              </a:rPr>
              <a:t>中，响应湖南省学联的号召，声援北京学生的反帝反封建的爱国斗争。</a:t>
            </a:r>
            <a:r>
              <a:rPr lang="en-US" altLang="zh-CN" sz="2000" spc="300" dirty="0">
                <a:latin typeface="微软雅黑" panose="020B0503020204020204" pitchFamily="34" charset="-122"/>
                <a:ea typeface="微软雅黑" panose="020B0503020204020204" pitchFamily="34" charset="-122"/>
              </a:rPr>
              <a:t>1921</a:t>
            </a:r>
            <a:r>
              <a:rPr lang="zh-CN" altLang="en-US" sz="2000" spc="300" dirty="0" smtClean="0">
                <a:latin typeface="微软雅黑" panose="020B0503020204020204" pitchFamily="34" charset="-122"/>
                <a:ea typeface="微软雅黑" panose="020B0503020204020204" pitchFamily="34" charset="-122"/>
              </a:rPr>
              <a:t>年加入</a:t>
            </a:r>
            <a:r>
              <a:rPr lang="zh-CN" altLang="en-US" sz="2000" spc="300" dirty="0">
                <a:latin typeface="微软雅黑" panose="020B0503020204020204" pitchFamily="34" charset="-122"/>
                <a:ea typeface="微软雅黑" panose="020B0503020204020204" pitchFamily="34" charset="-122"/>
              </a:rPr>
              <a:t>中国共产党</a:t>
            </a:r>
            <a:r>
              <a:rPr lang="zh-CN" altLang="en-US" sz="2000" spc="300" dirty="0" smtClean="0">
                <a:latin typeface="微软雅黑" panose="020B0503020204020204" pitchFamily="34" charset="-122"/>
                <a:ea typeface="微软雅黑" panose="020B0503020204020204" pitchFamily="34" charset="-122"/>
              </a:rPr>
              <a:t>。</a:t>
            </a:r>
            <a:r>
              <a:rPr lang="en-US" altLang="zh-CN" sz="2000" spc="300" dirty="0" smtClean="0">
                <a:latin typeface="微软雅黑" panose="020B0503020204020204" pitchFamily="34" charset="-122"/>
                <a:ea typeface="微软雅黑" panose="020B0503020204020204" pitchFamily="34" charset="-122"/>
              </a:rPr>
              <a:t>1924</a:t>
            </a:r>
            <a:r>
              <a:rPr lang="zh-CN" altLang="en-US" sz="2000" spc="300" dirty="0">
                <a:latin typeface="微软雅黑" panose="020B0503020204020204" pitchFamily="34" charset="-122"/>
                <a:ea typeface="微软雅黑" panose="020B0503020204020204" pitchFamily="34" charset="-122"/>
              </a:rPr>
              <a:t>年起任中共湖南省委组织部部长、农民部部长，长沙地委书记，全国农协秘书长兼武汉中央农民运动讲习所秘书，平（江）浏（阳）特委书记。八七会议后，参与发动秋收起义。   </a:t>
            </a:r>
            <a:r>
              <a:rPr lang="en-US" altLang="zh-CN" sz="2000" spc="300" dirty="0">
                <a:latin typeface="微软雅黑" panose="020B0503020204020204" pitchFamily="34" charset="-122"/>
                <a:ea typeface="微软雅黑" panose="020B0503020204020204" pitchFamily="34" charset="-122"/>
              </a:rPr>
              <a:t>1928</a:t>
            </a:r>
            <a:r>
              <a:rPr lang="zh-CN" altLang="en-US" sz="2000" spc="300" dirty="0">
                <a:latin typeface="微软雅黑" panose="020B0503020204020204" pitchFamily="34" charset="-122"/>
                <a:ea typeface="微软雅黑" panose="020B0503020204020204" pitchFamily="34" charset="-122"/>
              </a:rPr>
              <a:t>年</a:t>
            </a:r>
            <a:r>
              <a:rPr lang="en-US" altLang="zh-CN" sz="2000" spc="300" dirty="0">
                <a:latin typeface="微软雅黑" panose="020B0503020204020204" pitchFamily="34" charset="-122"/>
                <a:ea typeface="微软雅黑" panose="020B0503020204020204" pitchFamily="34" charset="-122"/>
              </a:rPr>
              <a:t>3</a:t>
            </a:r>
            <a:r>
              <a:rPr lang="zh-CN" altLang="en-US" sz="2000" spc="300" dirty="0">
                <a:latin typeface="微软雅黑" panose="020B0503020204020204" pitchFamily="34" charset="-122"/>
                <a:ea typeface="微软雅黑" panose="020B0503020204020204" pitchFamily="34" charset="-122"/>
              </a:rPr>
              <a:t>月在汉口被国民党当局逮捕杀害</a:t>
            </a:r>
            <a:r>
              <a:rPr lang="zh-CN" altLang="en-US" sz="2000" spc="300" dirty="0" smtClean="0">
                <a:latin typeface="微软雅黑" panose="020B0503020204020204" pitchFamily="34" charset="-122"/>
                <a:ea typeface="微软雅黑" panose="020B0503020204020204" pitchFamily="34" charset="-122"/>
              </a:rPr>
              <a:t>。</a:t>
            </a:r>
            <a:endParaRPr lang="zh-CN" altLang="en-US" sz="2000" spc="3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39552" y="1988840"/>
            <a:ext cx="2132403" cy="3096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4427984" y="1268760"/>
            <a:ext cx="1785950"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人物介绍</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2973523" y="1916832"/>
            <a:ext cx="5702174" cy="0"/>
          </a:xfrm>
          <a:prstGeom prst="line">
            <a:avLst/>
          </a:prstGeom>
          <a:ln w="19050" cmpd="dbl">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组合 37"/>
          <p:cNvGrpSpPr/>
          <p:nvPr/>
        </p:nvGrpSpPr>
        <p:grpSpPr bwMode="auto">
          <a:xfrm>
            <a:off x="323528" y="1844824"/>
            <a:ext cx="5184576" cy="4464496"/>
            <a:chOff x="3525037" y="1927221"/>
            <a:chExt cx="4945111" cy="2430479"/>
          </a:xfrm>
        </p:grpSpPr>
        <p:sp>
          <p:nvSpPr>
            <p:cNvPr id="28" name="矩形 27"/>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9" name="直接连接符 28"/>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 name="组合 37"/>
          <p:cNvGrpSpPr/>
          <p:nvPr/>
        </p:nvGrpSpPr>
        <p:grpSpPr bwMode="auto">
          <a:xfrm>
            <a:off x="5875417" y="3682658"/>
            <a:ext cx="3071812" cy="2214563"/>
            <a:chOff x="3525037" y="1927221"/>
            <a:chExt cx="4945111" cy="2430479"/>
          </a:xfrm>
        </p:grpSpPr>
        <p:sp>
          <p:nvSpPr>
            <p:cNvPr id="19" name="矩形 18"/>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20" name="直接连接符 19"/>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4" name="图片 23" descr="timg (15).jp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60360" y="3871651"/>
            <a:ext cx="279717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611505" y="1847850"/>
            <a:ext cx="4554220" cy="4477385"/>
          </a:xfrm>
          <a:prstGeom prst="rect">
            <a:avLst/>
          </a:prstGeom>
        </p:spPr>
        <p:txBody>
          <a:bodyPr wrap="square">
            <a:spAutoFit/>
          </a:bodyPr>
          <a:lstStyle/>
          <a:p>
            <a:pPr lvl="0" algn="just" fontAlgn="base">
              <a:lnSpc>
                <a:spcPct val="125000"/>
              </a:lnSpc>
              <a:spcBef>
                <a:spcPct val="0"/>
              </a:spcBef>
            </a:pPr>
            <a:r>
              <a:rPr lang="zh-CN" altLang="en-US" sz="20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4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中国特色社会主义“是党和人民历尽千辛万苦、付出各种代价取得的根本成就。改革开放前的社会主义实践探索，是党和人民在历史新时期把握现实、创造未来的出发阵地，没有它提供的正反两方面的历史经验，没有它积累的思想成果、物质成果、制度成果，改革开放也难以顺利推进。</a:t>
            </a:r>
            <a:r>
              <a:rPr lang="zh-CN" altLang="en-US" sz="2000"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一切向前走，都不能忘记走过的路；走得再远、走到再光辉的未来，也不能忘记走过的过去</a:t>
            </a:r>
            <a:r>
              <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lvl="0" algn="r" fontAlgn="base">
              <a:lnSpc>
                <a:spcPct val="125000"/>
              </a:lnSpc>
              <a:spcBef>
                <a:spcPct val="0"/>
              </a:spcBef>
            </a:pPr>
            <a:r>
              <a:rPr lang="en-US" altLang="zh-CN" sz="2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习近平</a:t>
            </a:r>
            <a:endParaRPr lang="zh-CN" altLang="en-US" sz="24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矩形 25"/>
          <p:cNvSpPr/>
          <p:nvPr/>
        </p:nvSpPr>
        <p:spPr>
          <a:xfrm>
            <a:off x="1043608" y="1196752"/>
            <a:ext cx="6901652" cy="534035"/>
          </a:xfrm>
          <a:prstGeom prst="rect">
            <a:avLst/>
          </a:prstGeom>
        </p:spPr>
        <p:txBody>
          <a:bodyPr wrap="square">
            <a:spAutoFit/>
          </a:bodyPr>
          <a:lstStyle/>
          <a:p>
            <a:pPr lvl="0" algn="ctr">
              <a:lnSpc>
                <a:spcPct val="120000"/>
              </a:lnSpc>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1.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学习</a:t>
            </a:r>
            <a:r>
              <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rPr>
              <a:t>和把握习近平的中国革命</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历史观</a:t>
            </a:r>
            <a:endParaRPr kumimoji="0" lang="zh-CN" altLang="en-US" sz="2800" i="0" u="none" strike="noStrike" kern="1200" cap="none" spc="300" normalizeH="0" baseline="0" noProof="0" dirty="0">
              <a:ln>
                <a:noFill/>
              </a:ln>
              <a:solidFill>
                <a:schemeClr val="tx1">
                  <a:lumMod val="95000"/>
                  <a:lumOff val="5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组合 37"/>
          <p:cNvGrpSpPr/>
          <p:nvPr/>
        </p:nvGrpSpPr>
        <p:grpSpPr bwMode="auto">
          <a:xfrm>
            <a:off x="691952" y="1483633"/>
            <a:ext cx="7992888" cy="3888432"/>
            <a:chOff x="3525037" y="1927221"/>
            <a:chExt cx="4945111" cy="2430479"/>
          </a:xfrm>
        </p:grpSpPr>
        <p:sp>
          <p:nvSpPr>
            <p:cNvPr id="15" name="矩形 14"/>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17" name="直接连接符 16"/>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1186106" y="1783983"/>
            <a:ext cx="7128792" cy="3291840"/>
          </a:xfrm>
          <a:prstGeom prst="rect">
            <a:avLst/>
          </a:prstGeom>
        </p:spPr>
        <p:txBody>
          <a:bodyPr wrap="square">
            <a:spAutoFit/>
          </a:bodyPr>
          <a:lstStyle/>
          <a:p>
            <a:pPr lvl="0" algn="just" fontAlgn="base">
              <a:lnSpc>
                <a:spcPct val="130000"/>
              </a:lnSpc>
              <a:spcBef>
                <a:spcPct val="0"/>
              </a:spcBef>
              <a:buFont typeface="Wingdings" panose="05000000000000000000" pitchFamily="2" charset="2"/>
              <a:buChar char="l"/>
            </a:pPr>
            <a:r>
              <a:rPr lang="en-US" altLang="zh-CN"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习近平的中国革命历史观是建立在马克思主义历史思维的基础上的，是一种从宏观到微观，把过去、现在和未来联系起来考察问题、做出决策的科学思维。</a:t>
            </a:r>
            <a:endParaRPr lang="en-US" altLang="zh-CN"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lvl="0" algn="just" fontAlgn="base">
              <a:lnSpc>
                <a:spcPct val="130000"/>
              </a:lnSpc>
              <a:spcBef>
                <a:spcPct val="0"/>
              </a:spcBef>
              <a:buFont typeface="Wingdings" panose="05000000000000000000" pitchFamily="2" charset="2"/>
              <a:buChar char="l"/>
            </a:pPr>
            <a:r>
              <a:rPr lang="zh-CN" altLang="zh-CN"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在习近平看来，要通过对中国革命历史的正确认识，更加清楚地了解中国共产党是怎样选择了马克思主义、社会主义的；是怎样将马克思列宁主义基本原理同中国的具体实际结合起来，走自己独立自主的发展道路的；是怎样历经千辛万苦，开创和发展了中国特色社会主义的。</a:t>
            </a:r>
            <a:endParaRPr lang="en-US" altLang="zh-CN"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矩形 13"/>
          <p:cNvSpPr/>
          <p:nvPr/>
        </p:nvSpPr>
        <p:spPr bwMode="auto">
          <a:xfrm>
            <a:off x="878384" y="3925689"/>
            <a:ext cx="7920880" cy="18002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grpSp>
        <p:nvGrpSpPr>
          <p:cNvPr id="3" name="组合 10"/>
          <p:cNvGrpSpPr/>
          <p:nvPr/>
        </p:nvGrpSpPr>
        <p:grpSpPr bwMode="auto">
          <a:xfrm>
            <a:off x="1" y="2132857"/>
            <a:ext cx="2195736" cy="1224136"/>
            <a:chOff x="571472" y="1428742"/>
            <a:chExt cx="2285984" cy="1167030"/>
          </a:xfrm>
        </p:grpSpPr>
        <p:pic>
          <p:nvPicPr>
            <p:cNvPr id="4" name="图片 7" descr="timg (8).jp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H="1">
              <a:off x="571472" y="1428742"/>
              <a:ext cx="2285984" cy="116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descr="timg (57).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2976" y="1928808"/>
              <a:ext cx="401838"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矩形 5"/>
          <p:cNvSpPr/>
          <p:nvPr/>
        </p:nvSpPr>
        <p:spPr>
          <a:xfrm>
            <a:off x="2051720" y="2420888"/>
            <a:ext cx="800219" cy="461665"/>
          </a:xfrm>
          <a:prstGeom prst="rect">
            <a:avLst/>
          </a:prstGeom>
          <a:solidFill>
            <a:srgbClr val="C00000"/>
          </a:solidFill>
          <a:ln w="19050">
            <a:solidFill>
              <a:srgbClr val="C00000"/>
            </a:solidFill>
          </a:ln>
        </p:spPr>
        <p:txBody>
          <a:bodyPr wrap="none">
            <a:spAutoFit/>
          </a:bodyPr>
          <a:lstStyle/>
          <a:p>
            <a:pPr algn="ctr">
              <a:defRPr/>
            </a:pPr>
            <a:r>
              <a:rPr lang="zh-CN" altLang="en-US" sz="2400" b="1" kern="0" dirty="0">
                <a:solidFill>
                  <a:prstClr val="white"/>
                </a:solidFill>
                <a:latin typeface="微软雅黑" panose="020B0503020204020204" pitchFamily="34" charset="-122"/>
                <a:ea typeface="微软雅黑" panose="020B0503020204020204" pitchFamily="34" charset="-122"/>
              </a:rPr>
              <a:t>主线</a:t>
            </a:r>
            <a:endParaRPr lang="zh-CN" altLang="en-US" sz="2400" dirty="0">
              <a:solidFill>
                <a:prstClr val="white"/>
              </a:solidFill>
              <a:latin typeface="微软雅黑" panose="020B0503020204020204" pitchFamily="34" charset="-122"/>
              <a:ea typeface="微软雅黑" panose="020B0503020204020204" pitchFamily="34" charset="-122"/>
            </a:endParaRPr>
          </a:p>
        </p:txBody>
      </p:sp>
      <p:grpSp>
        <p:nvGrpSpPr>
          <p:cNvPr id="7" name="组合 22"/>
          <p:cNvGrpSpPr/>
          <p:nvPr/>
        </p:nvGrpSpPr>
        <p:grpSpPr bwMode="auto">
          <a:xfrm>
            <a:off x="2843808" y="2060848"/>
            <a:ext cx="6162428" cy="1390717"/>
            <a:chOff x="4000496" y="1571618"/>
            <a:chExt cx="5107043" cy="2303942"/>
          </a:xfrm>
        </p:grpSpPr>
        <p:sp>
          <p:nvSpPr>
            <p:cNvPr id="8" name="矩形 6"/>
            <p:cNvSpPr>
              <a:spLocks noChangeArrowheads="1"/>
            </p:cNvSpPr>
            <p:nvPr/>
          </p:nvSpPr>
          <p:spPr bwMode="auto">
            <a:xfrm>
              <a:off x="4133383" y="1847586"/>
              <a:ext cx="4754124" cy="172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120000"/>
                </a:lnSpc>
                <a:spcBef>
                  <a:spcPct val="0"/>
                </a:spcBef>
                <a:spcAft>
                  <a:spcPct val="0"/>
                </a:spcAft>
              </a:pPr>
              <a:r>
                <a:rPr lang="zh-CN" altLang="en-US" sz="2000" b="1" dirty="0">
                  <a:solidFill>
                    <a:prstClr val="black"/>
                  </a:solidFill>
                  <a:latin typeface="微软雅黑" panose="020B0503020204020204" pitchFamily="34" charset="-122"/>
                  <a:ea typeface="微软雅黑" panose="020B0503020204020204" pitchFamily="34" charset="-122"/>
                </a:rPr>
                <a:t>      </a:t>
              </a:r>
              <a:r>
                <a:rPr lang="zh-CN" altLang="en-US" sz="2000" dirty="0">
                  <a:solidFill>
                    <a:prstClr val="black"/>
                  </a:solidFill>
                  <a:latin typeface="微软雅黑" panose="020B0503020204020204" pitchFamily="34" charset="-122"/>
                  <a:ea typeface="微软雅黑" panose="020B0503020204020204" pitchFamily="34" charset="-122"/>
                </a:rPr>
                <a:t>中国共产党自创立以来，始终为实现</a:t>
              </a:r>
              <a:r>
                <a:rPr lang="zh-CN" altLang="en-US" sz="2000" dirty="0">
                  <a:solidFill>
                    <a:srgbClr val="FF0000"/>
                  </a:solidFill>
                  <a:latin typeface="微软雅黑" panose="020B0503020204020204" pitchFamily="34" charset="-122"/>
                  <a:ea typeface="微软雅黑" panose="020B0503020204020204" pitchFamily="34" charset="-122"/>
                </a:rPr>
                <a:t>民族独立、人民解放</a:t>
              </a:r>
              <a:r>
                <a:rPr lang="zh-CN" altLang="en-US" sz="2000" dirty="0">
                  <a:solidFill>
                    <a:prstClr val="black"/>
                  </a:solidFill>
                  <a:latin typeface="微软雅黑" panose="020B0503020204020204" pitchFamily="34" charset="-122"/>
                  <a:ea typeface="微软雅黑" panose="020B0503020204020204" pitchFamily="34" charset="-122"/>
                </a:rPr>
                <a:t>和</a:t>
              </a:r>
              <a:r>
                <a:rPr lang="zh-CN" altLang="en-US" sz="2000" dirty="0">
                  <a:solidFill>
                    <a:srgbClr val="FF0000"/>
                  </a:solidFill>
                  <a:latin typeface="微软雅黑" panose="020B0503020204020204" pitchFamily="34" charset="-122"/>
                  <a:ea typeface="微软雅黑" panose="020B0503020204020204" pitchFamily="34" charset="-122"/>
                </a:rPr>
                <a:t>国家富强、人民幸福</a:t>
              </a:r>
              <a:r>
                <a:rPr lang="zh-CN" altLang="en-US" sz="2000" dirty="0">
                  <a:solidFill>
                    <a:prstClr val="black"/>
                  </a:solidFill>
                  <a:latin typeface="微软雅黑" panose="020B0503020204020204" pitchFamily="34" charset="-122"/>
                  <a:ea typeface="微软雅黑" panose="020B0503020204020204" pitchFamily="34" charset="-122"/>
                </a:rPr>
                <a:t>两大历史任务而不懈奋斗，这就是党的历史发展的</a:t>
              </a:r>
              <a:r>
                <a:rPr lang="zh-CN" altLang="en-US" sz="2000" dirty="0" smtClean="0">
                  <a:solidFill>
                    <a:srgbClr val="FF0000"/>
                  </a:solidFill>
                  <a:latin typeface="微软雅黑" panose="020B0503020204020204" pitchFamily="34" charset="-122"/>
                  <a:ea typeface="微软雅黑" panose="020B0503020204020204" pitchFamily="34" charset="-122"/>
                </a:rPr>
                <a:t>主线</a:t>
              </a:r>
              <a:r>
                <a:rPr lang="zh-CN" altLang="en-US" sz="2000" dirty="0" smtClean="0">
                  <a:solidFill>
                    <a:prstClr val="black"/>
                  </a:solidFill>
                  <a:latin typeface="微软雅黑" panose="020B0503020204020204" pitchFamily="34" charset="-122"/>
                  <a:ea typeface="微软雅黑" panose="020B0503020204020204" pitchFamily="34" charset="-122"/>
                </a:rPr>
                <a:t>。</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9" name="矩形 8"/>
            <p:cNvSpPr/>
            <p:nvPr/>
          </p:nvSpPr>
          <p:spPr>
            <a:xfrm>
              <a:off x="4000496" y="1571618"/>
              <a:ext cx="5107043" cy="230394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grpSp>
      <p:sp>
        <p:nvSpPr>
          <p:cNvPr id="10" name="矩形 9"/>
          <p:cNvSpPr>
            <a:spLocks noChangeArrowheads="1"/>
          </p:cNvSpPr>
          <p:nvPr/>
        </p:nvSpPr>
        <p:spPr bwMode="auto">
          <a:xfrm>
            <a:off x="915467" y="3925560"/>
            <a:ext cx="7883421" cy="164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120000"/>
              </a:lnSpc>
              <a:spcBef>
                <a:spcPct val="0"/>
              </a:spcBef>
              <a:spcAft>
                <a:spcPct val="0"/>
              </a:spcAft>
            </a:pPr>
            <a:r>
              <a:rPr lang="zh-CN" altLang="en-US" sz="2400" dirty="0" smtClean="0">
                <a:solidFill>
                  <a:srgbClr val="C00000"/>
                </a:solidFill>
                <a:latin typeface="微软雅黑" panose="020B0503020204020204" pitchFamily="34" charset="-122"/>
                <a:ea typeface="微软雅黑" panose="020B0503020204020204" pitchFamily="34" charset="-122"/>
              </a:rPr>
              <a:t>      </a:t>
            </a:r>
            <a:r>
              <a:rPr lang="zh-CN" altLang="en-US" sz="2000" dirty="0" smtClean="0">
                <a:solidFill>
                  <a:srgbClr val="C00000"/>
                </a:solidFill>
                <a:latin typeface="微软雅黑" panose="020B0503020204020204" pitchFamily="34" charset="-122"/>
                <a:ea typeface="微软雅黑" panose="020B0503020204020204" pitchFamily="34" charset="-122"/>
              </a:rPr>
              <a:t>主流和本质</a:t>
            </a: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：就是围绕这条主线领导人民进行革命、建设和改革并取得伟大胜利的历史，就是把</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马克思列宁主义基本原理同中国的具体实际相结合的历史，就是党不断加强自身建设、不断发展壮大的历史，这就构成了</a:t>
            </a:r>
            <a:r>
              <a:rPr lang="zh-CN" altLang="en-US" sz="2000" dirty="0">
                <a:solidFill>
                  <a:srgbClr val="FF0000"/>
                </a:solidFill>
                <a:latin typeface="微软雅黑" panose="020B0503020204020204" pitchFamily="34" charset="-122"/>
                <a:ea typeface="微软雅黑" panose="020B0503020204020204" pitchFamily="34" charset="-122"/>
              </a:rPr>
              <a:t>党的历史发展</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的主流和</a:t>
            </a: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本质。</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2" name="矩形 11"/>
          <p:cNvSpPr/>
          <p:nvPr/>
        </p:nvSpPr>
        <p:spPr>
          <a:xfrm>
            <a:off x="1187624" y="1196752"/>
            <a:ext cx="7174010" cy="460375"/>
          </a:xfrm>
          <a:prstGeom prst="rect">
            <a:avLst/>
          </a:prstGeom>
        </p:spPr>
        <p:txBody>
          <a:bodyPr wrap="square">
            <a:spAutoFit/>
          </a:bodyPr>
          <a:lstStyle/>
          <a:p>
            <a:r>
              <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rPr>
              <a:t>2. </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牢牢</a:t>
            </a:r>
            <a:r>
              <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rPr>
              <a:t>把握中国革命历史发展的主线、主流和本质</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3" presetClass="entr" presetSubtype="1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矩形 13"/>
          <p:cNvSpPr/>
          <p:nvPr/>
        </p:nvSpPr>
        <p:spPr>
          <a:xfrm>
            <a:off x="1043608" y="1484784"/>
            <a:ext cx="7044170" cy="534035"/>
          </a:xfrm>
          <a:prstGeom prst="rect">
            <a:avLst/>
          </a:prstGeom>
        </p:spPr>
        <p:txBody>
          <a:bodyPr wrap="square">
            <a:spAutoFit/>
          </a:bodyPr>
          <a:lstStyle/>
          <a:p>
            <a:pPr lvl="0" algn="ctr">
              <a:lnSpc>
                <a:spcPct val="120000"/>
              </a:lnSpc>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3. </a:t>
            </a:r>
            <a:r>
              <a:rPr kumimoji="0" lang="zh-CN" altLang="en-US" sz="2400" i="0" u="none" strike="noStrike" kern="0" cap="none" spc="0" normalizeH="0" baseline="0" noProof="0" dirty="0" smtClean="0">
                <a:ln>
                  <a:noFill/>
                </a:ln>
                <a:solidFill>
                  <a:schemeClr val="tx1">
                    <a:lumMod val="95000"/>
                    <a:lumOff val="5000"/>
                  </a:schemeClr>
                </a:solidFill>
                <a:uLnTx/>
                <a:uFillTx/>
                <a:latin typeface="微软雅黑" panose="020B0503020204020204" pitchFamily="34" charset="-122"/>
                <a:ea typeface="微软雅黑" panose="020B0503020204020204" pitchFamily="34" charset="-122"/>
              </a:rPr>
              <a:t>正确</a:t>
            </a:r>
            <a:r>
              <a:rPr kumimoji="0" lang="zh-CN" altLang="en-US" sz="2400" i="0" u="none" strike="noStrike" kern="0" cap="none" spc="0" normalizeH="0" baseline="0" noProof="0" dirty="0">
                <a:ln>
                  <a:noFill/>
                </a:ln>
                <a:solidFill>
                  <a:schemeClr val="tx1">
                    <a:lumMod val="95000"/>
                    <a:lumOff val="5000"/>
                  </a:schemeClr>
                </a:solidFill>
                <a:uLnTx/>
                <a:uFillTx/>
                <a:latin typeface="微软雅黑" panose="020B0503020204020204" pitchFamily="34" charset="-122"/>
                <a:ea typeface="微软雅黑" panose="020B0503020204020204" pitchFamily="34" charset="-122"/>
              </a:rPr>
              <a:t>对待前进道路上的失误和曲折</a:t>
            </a:r>
            <a:endParaRPr kumimoji="0" lang="zh-CN" altLang="en-US" sz="2400" i="0" u="none" strike="noStrike" kern="0" cap="none" spc="0" normalizeH="0" baseline="0" noProof="0" dirty="0">
              <a:ln>
                <a:noFill/>
              </a:ln>
              <a:solidFill>
                <a:schemeClr val="tx1">
                  <a:lumMod val="95000"/>
                  <a:lumOff val="5000"/>
                </a:schemeClr>
              </a:solidFill>
              <a:uLnTx/>
              <a:uFillTx/>
              <a:latin typeface="微软雅黑" panose="020B0503020204020204" pitchFamily="34" charset="-122"/>
              <a:ea typeface="微软雅黑" panose="020B0503020204020204" pitchFamily="34" charset="-122"/>
            </a:endParaRPr>
          </a:p>
        </p:txBody>
      </p:sp>
      <p:pic>
        <p:nvPicPr>
          <p:cNvPr id="17" name="图片 16" descr="timg (52).jpg"/>
          <p:cNvPicPr>
            <a:picLocks noChangeAspect="1"/>
          </p:cNvPicPr>
          <p:nvPr/>
        </p:nvPicPr>
        <p:blipFill>
          <a:blip r:embed="rId1" cstate="print">
            <a:extLst>
              <a:ext uri="{28A0092B-C50C-407E-A947-70E740481C1C}">
                <a14:useLocalDpi xmlns:a14="http://schemas.microsoft.com/office/drawing/2010/main" val="0"/>
              </a:ext>
            </a:extLst>
          </a:blip>
          <a:srcRect b="3584"/>
          <a:stretch>
            <a:fillRect/>
          </a:stretch>
        </p:blipFill>
        <p:spPr bwMode="auto">
          <a:xfrm>
            <a:off x="395536" y="2564904"/>
            <a:ext cx="324036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3707904" y="2204864"/>
            <a:ext cx="5184576" cy="3554819"/>
          </a:xfrm>
          <a:prstGeom prst="rect">
            <a:avLst/>
          </a:prstGeom>
        </p:spPr>
        <p:txBody>
          <a:bodyPr wrap="square">
            <a:spAutoFit/>
          </a:bodyPr>
          <a:lstStyle/>
          <a:p>
            <a:pPr>
              <a:lnSpc>
                <a:spcPct val="125000"/>
              </a:lnSpc>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历史已经反复证明，时刻把握中国革命历史的成功经验和失误教训，就能</a:t>
            </a:r>
            <a:r>
              <a:rPr lang="zh-CN" altLang="zh-CN" sz="2000" dirty="0" smtClean="0">
                <a:solidFill>
                  <a:srgbClr val="FF0000"/>
                </a:solidFill>
                <a:latin typeface="微软雅黑" panose="020B0503020204020204" pitchFamily="34" charset="-122"/>
                <a:ea typeface="微软雅黑" panose="020B0503020204020204" pitchFamily="34" charset="-122"/>
              </a:rPr>
              <a:t>保持清醒和坚定</a:t>
            </a:r>
            <a:r>
              <a:rPr lang="zh-CN" altLang="zh-CN" sz="2000" dirty="0" smtClean="0">
                <a:latin typeface="微软雅黑" panose="020B0503020204020204" pitchFamily="34" charset="-122"/>
                <a:ea typeface="微软雅黑" panose="020B0503020204020204" pitchFamily="34" charset="-122"/>
              </a:rPr>
              <a:t>，就能</a:t>
            </a:r>
            <a:r>
              <a:rPr lang="zh-CN" altLang="zh-CN" sz="2000" dirty="0" smtClean="0">
                <a:solidFill>
                  <a:srgbClr val="FF0000"/>
                </a:solidFill>
                <a:latin typeface="微软雅黑" panose="020B0503020204020204" pitchFamily="34" charset="-122"/>
                <a:ea typeface="微软雅黑" panose="020B0503020204020204" pitchFamily="34" charset="-122"/>
              </a:rPr>
              <a:t>正确反思和纠正失误</a:t>
            </a:r>
            <a:r>
              <a:rPr lang="zh-CN" altLang="zh-CN" sz="2000" dirty="0" smtClean="0">
                <a:latin typeface="微软雅黑" panose="020B0503020204020204" pitchFamily="34" charset="-122"/>
                <a:ea typeface="微软雅黑" panose="020B0503020204020204" pitchFamily="34" charset="-122"/>
              </a:rPr>
              <a:t>，</a:t>
            </a:r>
            <a:r>
              <a:rPr lang="zh-CN" altLang="zh-CN" sz="2000" dirty="0" smtClean="0">
                <a:solidFill>
                  <a:srgbClr val="FF0000"/>
                </a:solidFill>
                <a:latin typeface="微软雅黑" panose="020B0503020204020204" pitchFamily="34" charset="-122"/>
                <a:ea typeface="微软雅黑" panose="020B0503020204020204" pitchFamily="34" charset="-122"/>
              </a:rPr>
              <a:t>科学总结经验、吸取教训</a:t>
            </a:r>
            <a:r>
              <a:rPr lang="zh-CN" altLang="zh-CN" sz="2000" dirty="0" smtClean="0">
                <a:latin typeface="微软雅黑" panose="020B0503020204020204" pitchFamily="34" charset="-122"/>
                <a:ea typeface="微软雅黑" panose="020B0503020204020204" pitchFamily="34" charset="-122"/>
              </a:rPr>
              <a:t>。从中国革命历史中吸取成功经验和失误教训，更好前进，不断走向新的胜利，使“成功经验、失误教训”成为自己的学习和生活，使之成为自己今后工作上生动有效的教科书，是新时代大学生的必备素质。</a:t>
            </a:r>
            <a:endParaRPr lang="zh-CN" altLang="zh-CN"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p:cNvSpPr/>
          <p:nvPr/>
        </p:nvSpPr>
        <p:spPr>
          <a:xfrm>
            <a:off x="1807845" y="1294130"/>
            <a:ext cx="5259705" cy="534035"/>
          </a:xfrm>
          <a:prstGeom prst="rect">
            <a:avLst/>
          </a:prstGeom>
        </p:spPr>
        <p:txBody>
          <a:bodyPr wrap="square">
            <a:spAutoFit/>
          </a:bodyPr>
          <a:lstStyle/>
          <a:p>
            <a:pPr lvl="0">
              <a:lnSpc>
                <a:spcPct val="120000"/>
              </a:lnSpc>
              <a:defRPr/>
            </a:pPr>
            <a:r>
              <a:rPr lang="zh-CN" altLang="en-US" sz="2400" b="1" spc="300" dirty="0" smtClean="0">
                <a:solidFill>
                  <a:srgbClr val="C00000"/>
                </a:solidFill>
                <a:latin typeface="微软雅黑" panose="020B0503020204020204" pitchFamily="34" charset="-122"/>
                <a:ea typeface="微软雅黑" panose="020B0503020204020204" pitchFamily="34" charset="-122"/>
              </a:rPr>
              <a:t>（二）坚决</a:t>
            </a:r>
            <a:r>
              <a:rPr lang="zh-CN" altLang="en-US" sz="2400" b="1" spc="300" dirty="0">
                <a:solidFill>
                  <a:srgbClr val="C00000"/>
                </a:solidFill>
                <a:latin typeface="微软雅黑" panose="020B0503020204020204" pitchFamily="34" charset="-122"/>
                <a:ea typeface="微软雅黑" panose="020B0503020204020204" pitchFamily="34" charset="-122"/>
              </a:rPr>
              <a:t>反对历史虚无主义</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1" cstate="print"/>
          <a:stretch>
            <a:fillRect/>
          </a:stretch>
        </p:blipFill>
        <p:spPr>
          <a:xfrm>
            <a:off x="2267744" y="2132856"/>
            <a:ext cx="4608512" cy="3734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11"/>
          <p:cNvSpPr/>
          <p:nvPr/>
        </p:nvSpPr>
        <p:spPr>
          <a:xfrm>
            <a:off x="2233459" y="1235740"/>
            <a:ext cx="5112568" cy="460375"/>
          </a:xfrm>
          <a:prstGeom prst="rect">
            <a:avLst/>
          </a:prstGeom>
        </p:spPr>
        <p:txBody>
          <a:bodyPr wrap="square">
            <a:spAutoFit/>
          </a:bodyPr>
          <a:lstStyle/>
          <a:p>
            <a:pPr fontAlgn="auto">
              <a:spcBef>
                <a:spcPts val="0"/>
              </a:spcBef>
              <a:spcAft>
                <a:spcPts val="0"/>
              </a:spcAft>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1.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历史</a:t>
            </a:r>
            <a:r>
              <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rPr>
              <a:t>虚无主义的本质和</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表现</a:t>
            </a:r>
            <a:endPar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4217670" y="2616200"/>
            <a:ext cx="4741545" cy="2861310"/>
          </a:xfrm>
          <a:prstGeom prst="rect">
            <a:avLst/>
          </a:prstGeom>
        </p:spPr>
        <p:txBody>
          <a:bodyPr wrap="square">
            <a:spAutoFit/>
          </a:bodyPr>
          <a:lstStyle/>
          <a:p>
            <a:pPr algn="just">
              <a:lnSpc>
                <a:spcPct val="125000"/>
              </a:lnSpc>
              <a:defRPr/>
            </a:pP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000" kern="0" dirty="0" smtClean="0">
                <a:solidFill>
                  <a:srgbClr val="FF0000"/>
                </a:solidFill>
                <a:latin typeface="微软雅黑" panose="020B0503020204020204" pitchFamily="34" charset="-122"/>
                <a:ea typeface="微软雅黑" panose="020B0503020204020204" pitchFamily="34" charset="-122"/>
              </a:rPr>
              <a:t>本质</a:t>
            </a:r>
            <a:r>
              <a:rPr lang="zh-CN" altLang="en-US" sz="2000" kern="0" dirty="0" smtClean="0">
                <a:solidFill>
                  <a:schemeClr val="tx1">
                    <a:lumMod val="95000"/>
                    <a:lumOff val="5000"/>
                  </a:schemeClr>
                </a:solidFill>
                <a:latin typeface="微软雅黑" panose="020B0503020204020204" pitchFamily="34" charset="-122"/>
                <a:ea typeface="微软雅黑" panose="020B0503020204020204" pitchFamily="34" charset="-122"/>
              </a:rPr>
              <a:t>：习近平</a:t>
            </a:r>
            <a:r>
              <a:rPr lang="zh-CN" altLang="en-US" sz="2000" kern="0" dirty="0">
                <a:solidFill>
                  <a:schemeClr val="tx1">
                    <a:lumMod val="95000"/>
                    <a:lumOff val="5000"/>
                  </a:schemeClr>
                </a:solidFill>
                <a:latin typeface="微软雅黑" panose="020B0503020204020204" pitchFamily="34" charset="-122"/>
                <a:ea typeface="微软雅黑" panose="020B0503020204020204" pitchFamily="34" charset="-122"/>
              </a:rPr>
              <a:t>总书记指出：</a:t>
            </a:r>
            <a:r>
              <a:rPr lang="en-US" altLang="zh-CN" sz="2000" kern="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95000"/>
                    <a:lumOff val="5000"/>
                  </a:schemeClr>
                </a:solidFill>
                <a:latin typeface="微软雅黑" panose="020B0503020204020204" pitchFamily="34" charset="-122"/>
                <a:ea typeface="微软雅黑" panose="020B0503020204020204" pitchFamily="34" charset="-122"/>
              </a:rPr>
              <a:t>历史虚无主义的要害，是从</a:t>
            </a:r>
            <a:r>
              <a:rPr lang="zh-CN" altLang="en-US" sz="2000" kern="0" dirty="0">
                <a:solidFill>
                  <a:srgbClr val="FF0000"/>
                </a:solidFill>
                <a:latin typeface="微软雅黑" panose="020B0503020204020204" pitchFamily="34" charset="-122"/>
                <a:ea typeface="微软雅黑" panose="020B0503020204020204" pitchFamily="34" charset="-122"/>
              </a:rPr>
              <a:t>根本上否定马克思主义指导地位和中国走向社会主义的历史必然性，否定中国共产党的领导</a:t>
            </a:r>
            <a:r>
              <a:rPr lang="zh-CN" altLang="en-US" sz="2000" kern="0" dirty="0">
                <a:solidFill>
                  <a:schemeClr val="tx1">
                    <a:lumMod val="95000"/>
                    <a:lumOff val="5000"/>
                  </a:schemeClr>
                </a:solidFill>
                <a:latin typeface="微软雅黑" panose="020B0503020204020204" pitchFamily="34" charset="-122"/>
                <a:ea typeface="微软雅黑" panose="020B0503020204020204" pitchFamily="34" charset="-122"/>
              </a:rPr>
              <a:t>。</a:t>
            </a:r>
            <a:r>
              <a:rPr lang="en-US" altLang="zh-CN" sz="2000" kern="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000" kern="0" dirty="0">
                <a:solidFill>
                  <a:schemeClr val="tx1">
                    <a:lumMod val="95000"/>
                    <a:lumOff val="5000"/>
                  </a:schemeClr>
                </a:solidFill>
                <a:latin typeface="微软雅黑" panose="020B0503020204020204" pitchFamily="34" charset="-122"/>
                <a:ea typeface="微软雅黑" panose="020B0503020204020204" pitchFamily="34" charset="-122"/>
              </a:rPr>
              <a:t>历史虚无主义总是根据现实状况不断产生新的变化，但其背后的政治意图并没有改变。</a:t>
            </a:r>
            <a:endParaRPr lang="zh-CN" altLang="en-US" sz="2000"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748280" y="1858645"/>
            <a:ext cx="3798570" cy="398780"/>
          </a:xfrm>
          <a:prstGeom prst="rect">
            <a:avLst/>
          </a:prstGeom>
        </p:spPr>
        <p:txBody>
          <a:bodyPr wrap="square">
            <a:spAutoFit/>
          </a:bodyPr>
          <a:lstStyle/>
          <a:p>
            <a:pPr fontAlgn="auto">
              <a:spcBef>
                <a:spcPts val="0"/>
              </a:spcBef>
              <a:spcAft>
                <a:spcPts val="0"/>
              </a:spcAft>
              <a:defRPr/>
            </a:pPr>
            <a:r>
              <a:rPr lang="zh-CN" altLang="en-US" sz="2000" b="1" kern="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en-US" altLang="zh-CN" sz="2000" b="1" kern="0" dirty="0" smtClean="0">
                <a:solidFill>
                  <a:schemeClr val="tx1">
                    <a:lumMod val="95000"/>
                    <a:lumOff val="5000"/>
                  </a:schemeClr>
                </a:solidFill>
                <a:latin typeface="微软雅黑" panose="020B0503020204020204" pitchFamily="34" charset="-122"/>
                <a:ea typeface="微软雅黑" panose="020B0503020204020204" pitchFamily="34" charset="-122"/>
              </a:rPr>
              <a:t>1</a:t>
            </a:r>
            <a:r>
              <a:rPr lang="zh-CN" altLang="en-US" sz="2000" b="1" kern="0" dirty="0" smtClean="0">
                <a:solidFill>
                  <a:schemeClr val="tx1">
                    <a:lumMod val="95000"/>
                    <a:lumOff val="5000"/>
                  </a:schemeClr>
                </a:solidFill>
                <a:latin typeface="微软雅黑" panose="020B0503020204020204" pitchFamily="34" charset="-122"/>
                <a:ea typeface="微软雅黑" panose="020B0503020204020204" pitchFamily="34" charset="-122"/>
              </a:rPr>
              <a:t>）历史</a:t>
            </a:r>
            <a:r>
              <a:rPr lang="zh-CN" altLang="en-US" sz="2000" b="1" kern="0" dirty="0">
                <a:solidFill>
                  <a:schemeClr val="tx1">
                    <a:lumMod val="95000"/>
                    <a:lumOff val="5000"/>
                  </a:schemeClr>
                </a:solidFill>
                <a:latin typeface="微软雅黑" panose="020B0503020204020204" pitchFamily="34" charset="-122"/>
                <a:ea typeface="微软雅黑" panose="020B0503020204020204" pitchFamily="34" charset="-122"/>
              </a:rPr>
              <a:t>虚无主义的</a:t>
            </a:r>
            <a:r>
              <a:rPr lang="zh-CN" altLang="en-US" sz="2000" b="1" kern="0" dirty="0" smtClean="0">
                <a:solidFill>
                  <a:schemeClr val="tx1">
                    <a:lumMod val="95000"/>
                    <a:lumOff val="5000"/>
                  </a:schemeClr>
                </a:solidFill>
                <a:latin typeface="微软雅黑" panose="020B0503020204020204" pitchFamily="34" charset="-122"/>
                <a:ea typeface="微软雅黑" panose="020B0503020204020204" pitchFamily="34" charset="-122"/>
              </a:rPr>
              <a:t>本质</a:t>
            </a:r>
            <a:endParaRPr lang="zh-CN" altLang="en-US" sz="2000" b="1"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203778" name="Picture 2" descr="https://ss0.bdstatic.com/70cFvHSh_Q1YnxGkpoWK1HF6hhy/it/u=4031603166,1858673062&amp;fm=26&amp;gp=0.jpg"/>
          <p:cNvPicPr>
            <a:picLocks noChangeAspect="1" noChangeArrowheads="1"/>
          </p:cNvPicPr>
          <p:nvPr/>
        </p:nvPicPr>
        <p:blipFill>
          <a:blip r:embed="rId1" cstate="print"/>
          <a:srcRect/>
          <a:stretch>
            <a:fillRect/>
          </a:stretch>
        </p:blipFill>
        <p:spPr bwMode="auto">
          <a:xfrm>
            <a:off x="-12065" y="2616200"/>
            <a:ext cx="4041775" cy="312039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6"/>
          <p:cNvSpPr/>
          <p:nvPr/>
        </p:nvSpPr>
        <p:spPr bwMode="auto">
          <a:xfrm>
            <a:off x="1815857" y="3485412"/>
            <a:ext cx="4465198" cy="613883"/>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rgbClr val="C00000"/>
          </a:solidFill>
          <a:ln w="0">
            <a:solidFill>
              <a:srgbClr val="C00000"/>
            </a:solidFill>
            <a:prstDash val="solid"/>
            <a:round/>
          </a:ln>
          <a:effectLst>
            <a:outerShdw algn="tl" rotWithShape="0">
              <a:srgbClr val="FFFFFF"/>
            </a:outerShdw>
          </a:effectLst>
        </p:spPr>
        <p:txBody>
          <a:bodyPr lIns="98207" tIns="49104" rIns="98207" bIns="49104"/>
          <a:lstStyle/>
          <a:p>
            <a:pPr algn="ctr" fontAlgn="base">
              <a:spcBef>
                <a:spcPct val="0"/>
              </a:spcBef>
              <a:spcAft>
                <a:spcPct val="0"/>
              </a:spcAft>
              <a:defRPr/>
            </a:pPr>
            <a:endParaRPr lang="en-US" sz="2000" kern="0">
              <a:latin typeface="微软雅黑" panose="020B0503020204020204" pitchFamily="34" charset="-122"/>
              <a:ea typeface="微软雅黑" panose="020B0503020204020204" pitchFamily="34" charset="-122"/>
              <a:sym typeface="Gill Sans" charset="0"/>
            </a:endParaRPr>
          </a:p>
        </p:txBody>
      </p:sp>
      <p:sp>
        <p:nvSpPr>
          <p:cNvPr id="14" name="矩形 13"/>
          <p:cNvSpPr/>
          <p:nvPr/>
        </p:nvSpPr>
        <p:spPr>
          <a:xfrm>
            <a:off x="4996810" y="4382373"/>
            <a:ext cx="2592288" cy="1631216"/>
          </a:xfrm>
          <a:prstGeom prst="rect">
            <a:avLst/>
          </a:prstGeom>
        </p:spPr>
        <p:txBody>
          <a:bodyPr wrap="square">
            <a:spAutoFit/>
          </a:bodyPr>
          <a:lstStyle/>
          <a:p>
            <a:pPr>
              <a:defRPr/>
            </a:pP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      通过否定</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党的领袖及其思想，从根本上动摇党和人民的思想基础和民族精神</a:t>
            </a: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支柱。</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5" name="矩形 14"/>
          <p:cNvSpPr/>
          <p:nvPr/>
        </p:nvSpPr>
        <p:spPr>
          <a:xfrm>
            <a:off x="2128838" y="4643240"/>
            <a:ext cx="2596068" cy="1631216"/>
          </a:xfrm>
          <a:prstGeom prst="rect">
            <a:avLst/>
          </a:prstGeom>
        </p:spPr>
        <p:txBody>
          <a:bodyPr wrap="square">
            <a:spAutoFit/>
          </a:bodyPr>
          <a:lstStyle/>
          <a:p>
            <a:pPr>
              <a:lnSpc>
                <a:spcPct val="125000"/>
              </a:lnSpc>
              <a:defRPr/>
            </a:pP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       通过否定</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党和人民奋斗的历史，否定党的领导和执政的</a:t>
            </a: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合法性。</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nvGrpSpPr>
          <p:cNvPr id="16" name="组合 34"/>
          <p:cNvGrpSpPr/>
          <p:nvPr/>
        </p:nvGrpSpPr>
        <p:grpSpPr bwMode="auto">
          <a:xfrm>
            <a:off x="1787240" y="3934914"/>
            <a:ext cx="1222220" cy="789376"/>
            <a:chOff x="2647038" y="2460152"/>
            <a:chExt cx="1223506" cy="788875"/>
          </a:xfrm>
        </p:grpSpPr>
        <p:sp>
          <p:nvSpPr>
            <p:cNvPr id="17" name="Freeform 13"/>
            <p:cNvSpPr/>
            <p:nvPr/>
          </p:nvSpPr>
          <p:spPr bwMode="auto">
            <a:xfrm rot="2095994">
              <a:off x="2647038" y="2460152"/>
              <a:ext cx="756282" cy="135736"/>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rgbClr val="C00000"/>
            </a:solidFill>
            <a:ln w="0">
              <a:solidFill>
                <a:srgbClr val="C00000"/>
              </a:solidFill>
              <a:prstDash val="solid"/>
              <a:round/>
            </a:ln>
            <a:effectLst>
              <a:outerShdw algn="tl" rotWithShape="0">
                <a:srgbClr val="FFFFFF"/>
              </a:outerShdw>
            </a:effectLst>
          </p:spPr>
          <p:txBody>
            <a:bodyPr lIns="98207" tIns="49104" rIns="98207" bIns="49104"/>
            <a:lstStyle/>
            <a:p>
              <a:pPr algn="ctr" fontAlgn="base">
                <a:spcBef>
                  <a:spcPct val="0"/>
                </a:spcBef>
                <a:spcAft>
                  <a:spcPct val="0"/>
                </a:spcAft>
                <a:defRPr/>
              </a:pPr>
              <a:endParaRPr lang="en-US" sz="2000" kern="0" dirty="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8" name="组合 64"/>
            <p:cNvGrpSpPr/>
            <p:nvPr/>
          </p:nvGrpSpPr>
          <p:grpSpPr bwMode="auto">
            <a:xfrm>
              <a:off x="3211066" y="2635534"/>
              <a:ext cx="659478" cy="613493"/>
              <a:chOff x="1059607" y="2748306"/>
              <a:chExt cx="659478" cy="613493"/>
            </a:xfrm>
          </p:grpSpPr>
          <p:grpSp>
            <p:nvGrpSpPr>
              <p:cNvPr id="19" name="组合 25"/>
              <p:cNvGrpSpPr/>
              <p:nvPr/>
            </p:nvGrpSpPr>
            <p:grpSpPr>
              <a:xfrm>
                <a:off x="1059607" y="2748306"/>
                <a:ext cx="659478" cy="613493"/>
                <a:chOff x="-482124" y="1255116"/>
                <a:chExt cx="4035226" cy="4000501"/>
              </a:xfrm>
              <a:effectLst>
                <a:outerShdw blurRad="444500" dist="254000" dir="8100000" algn="tr" rotWithShape="0">
                  <a:prstClr val="black">
                    <a:alpha val="50000"/>
                  </a:prstClr>
                </a:outerShdw>
              </a:effectLst>
            </p:grpSpPr>
            <p:sp>
              <p:nvSpPr>
                <p:cNvPr id="22" name="同心圆 21"/>
                <p:cNvSpPr/>
                <p:nvPr/>
              </p:nvSpPr>
              <p:spPr>
                <a:xfrm>
                  <a:off x="-482124" y="1255116"/>
                  <a:ext cx="4000501" cy="4000501"/>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a:defRPr/>
                  </a:pPr>
                  <a:endParaRPr lang="zh-CN" altLang="en-US" sz="2000" kern="0">
                    <a:solidFill>
                      <a:sysClr val="windowText" lastClr="000000"/>
                    </a:solidFill>
                    <a:latin typeface="微软雅黑" panose="020B0503020204020204" pitchFamily="34" charset="-122"/>
                    <a:ea typeface="微软雅黑" panose="020B0503020204020204" pitchFamily="34" charset="-122"/>
                  </a:endParaRPr>
                </a:p>
              </p:txBody>
            </p:sp>
            <p:sp>
              <p:nvSpPr>
                <p:cNvPr id="23" name="椭圆 22"/>
                <p:cNvSpPr/>
                <p:nvPr/>
              </p:nvSpPr>
              <p:spPr>
                <a:xfrm>
                  <a:off x="-343877" y="1336146"/>
                  <a:ext cx="3896979" cy="3825871"/>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a:defRPr/>
                  </a:pPr>
                  <a:endParaRPr lang="zh-CN" altLang="en-US" sz="2000" kern="0">
                    <a:solidFill>
                      <a:sysClr val="window" lastClr="FFFFFF"/>
                    </a:solidFill>
                    <a:latin typeface="微软雅黑" panose="020B0503020204020204" pitchFamily="34" charset="-122"/>
                    <a:ea typeface="微软雅黑" panose="020B0503020204020204" pitchFamily="34" charset="-122"/>
                  </a:endParaRPr>
                </a:p>
              </p:txBody>
            </p:sp>
          </p:grpSp>
          <p:sp>
            <p:nvSpPr>
              <p:cNvPr id="20" name="矩形 19"/>
              <p:cNvSpPr/>
              <p:nvPr/>
            </p:nvSpPr>
            <p:spPr>
              <a:xfrm>
                <a:off x="1145260" y="2760868"/>
                <a:ext cx="395075" cy="399856"/>
              </a:xfrm>
              <a:prstGeom prst="rect">
                <a:avLst/>
              </a:prstGeom>
            </p:spPr>
            <p:txBody>
              <a:bodyPr wrap="none">
                <a:spAutoFit/>
              </a:bodyPr>
              <a:lstStyle/>
              <a:p>
                <a:pPr>
                  <a:defRPr/>
                </a:pPr>
                <a:r>
                  <a:rPr lang="zh-CN" altLang="en-US" sz="20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000" dirty="0">
                  <a:solidFill>
                    <a:srgbClr val="C00000"/>
                  </a:solidFill>
                  <a:latin typeface="微软雅黑" panose="020B0503020204020204" pitchFamily="34" charset="-122"/>
                  <a:ea typeface="微软雅黑" panose="020B0503020204020204" pitchFamily="34" charset="-122"/>
                </a:endParaRPr>
              </a:p>
            </p:txBody>
          </p:sp>
        </p:grpSp>
      </p:grpSp>
      <p:grpSp>
        <p:nvGrpSpPr>
          <p:cNvPr id="25" name="组合 60"/>
          <p:cNvGrpSpPr/>
          <p:nvPr/>
        </p:nvGrpSpPr>
        <p:grpSpPr bwMode="auto">
          <a:xfrm>
            <a:off x="3863350" y="2908305"/>
            <a:ext cx="613724" cy="1279047"/>
            <a:chOff x="5897543" y="1478364"/>
            <a:chExt cx="613493" cy="1279103"/>
          </a:xfrm>
        </p:grpSpPr>
        <p:sp>
          <p:nvSpPr>
            <p:cNvPr id="26" name="Freeform 13"/>
            <p:cNvSpPr/>
            <p:nvPr/>
          </p:nvSpPr>
          <p:spPr bwMode="auto">
            <a:xfrm rot="7897619">
              <a:off x="5646384" y="2343134"/>
              <a:ext cx="720756" cy="107909"/>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rgbClr val="C00000"/>
            </a:solidFill>
            <a:ln w="0">
              <a:solidFill>
                <a:srgbClr val="C00000"/>
              </a:solidFill>
              <a:prstDash val="solid"/>
              <a:round/>
            </a:ln>
            <a:effectLst>
              <a:outerShdw algn="tl" rotWithShape="0">
                <a:srgbClr val="FFFFFF"/>
              </a:outerShdw>
            </a:effectLst>
          </p:spPr>
          <p:txBody>
            <a:bodyPr lIns="98207" tIns="49104" rIns="98207" bIns="49104"/>
            <a:lstStyle/>
            <a:p>
              <a:pPr algn="ctr" fontAlgn="base">
                <a:spcBef>
                  <a:spcPct val="0"/>
                </a:spcBef>
                <a:spcAft>
                  <a:spcPct val="0"/>
                </a:spcAft>
                <a:defRPr/>
              </a:pPr>
              <a:endParaRPr lang="en-US" sz="20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7" name="组合 64"/>
            <p:cNvGrpSpPr/>
            <p:nvPr/>
          </p:nvGrpSpPr>
          <p:grpSpPr bwMode="auto">
            <a:xfrm>
              <a:off x="5897543" y="1478364"/>
              <a:ext cx="613493" cy="613492"/>
              <a:chOff x="888564" y="1702557"/>
              <a:chExt cx="613493" cy="613492"/>
            </a:xfrm>
          </p:grpSpPr>
          <p:grpSp>
            <p:nvGrpSpPr>
              <p:cNvPr id="28" name="组合 25"/>
              <p:cNvGrpSpPr/>
              <p:nvPr/>
            </p:nvGrpSpPr>
            <p:grpSpPr>
              <a:xfrm>
                <a:off x="888564" y="1702557"/>
                <a:ext cx="613493" cy="613492"/>
                <a:chOff x="-1495361" y="673100"/>
                <a:chExt cx="4000500" cy="4000500"/>
              </a:xfrm>
              <a:effectLst>
                <a:outerShdw blurRad="444500" dist="254000" dir="8100000" algn="tr" rotWithShape="0">
                  <a:prstClr val="black">
                    <a:alpha val="50000"/>
                  </a:prstClr>
                </a:outerShdw>
              </a:effectLst>
            </p:grpSpPr>
            <p:sp>
              <p:nvSpPr>
                <p:cNvPr id="30" name="同心圆 29"/>
                <p:cNvSpPr/>
                <p:nvPr/>
              </p:nvSpPr>
              <p:spPr>
                <a:xfrm>
                  <a:off x="-1495361"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a:defRPr/>
                  </a:pPr>
                  <a:endParaRPr lang="zh-CN" altLang="en-US" sz="2000" kern="0">
                    <a:solidFill>
                      <a:sysClr val="windowText" lastClr="000000"/>
                    </a:solidFill>
                    <a:latin typeface="微软雅黑" panose="020B0503020204020204" pitchFamily="34" charset="-122"/>
                    <a:ea typeface="微软雅黑" panose="020B0503020204020204" pitchFamily="34" charset="-122"/>
                  </a:endParaRPr>
                </a:p>
              </p:txBody>
            </p:sp>
            <p:sp>
              <p:nvSpPr>
                <p:cNvPr id="31" name="椭圆 30"/>
                <p:cNvSpPr/>
                <p:nvPr/>
              </p:nvSpPr>
              <p:spPr>
                <a:xfrm>
                  <a:off x="-1495361" y="760414"/>
                  <a:ext cx="3825872" cy="3825871"/>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a:defRPr/>
                  </a:pPr>
                  <a:endParaRPr lang="zh-CN" altLang="en-US" sz="2000" kern="0">
                    <a:solidFill>
                      <a:sysClr val="window" lastClr="FFFFFF"/>
                    </a:solidFill>
                    <a:latin typeface="微软雅黑" panose="020B0503020204020204" pitchFamily="34" charset="-122"/>
                    <a:ea typeface="微软雅黑" panose="020B0503020204020204" pitchFamily="34" charset="-122"/>
                  </a:endParaRPr>
                </a:p>
              </p:txBody>
            </p:sp>
          </p:grpSp>
          <p:sp>
            <p:nvSpPr>
              <p:cNvPr id="29" name="矩形 28"/>
              <p:cNvSpPr/>
              <p:nvPr/>
            </p:nvSpPr>
            <p:spPr>
              <a:xfrm>
                <a:off x="888564" y="1747681"/>
                <a:ext cx="545257" cy="400128"/>
              </a:xfrm>
              <a:prstGeom prst="rect">
                <a:avLst/>
              </a:prstGeom>
            </p:spPr>
            <p:txBody>
              <a:bodyPr wrap="square">
                <a:spAutoFit/>
              </a:bodyPr>
              <a:lstStyle/>
              <a:p>
                <a:pPr>
                  <a:defRPr/>
                </a:pPr>
                <a:r>
                  <a:rPr lang="zh-CN" altLang="en-US" sz="20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000" dirty="0">
                  <a:solidFill>
                    <a:srgbClr val="C00000"/>
                  </a:solidFill>
                  <a:latin typeface="微软雅黑" panose="020B0503020204020204" pitchFamily="34" charset="-122"/>
                  <a:ea typeface="微软雅黑" panose="020B0503020204020204" pitchFamily="34" charset="-122"/>
                </a:endParaRPr>
              </a:p>
            </p:txBody>
          </p:sp>
        </p:grpSp>
      </p:grpSp>
      <p:sp>
        <p:nvSpPr>
          <p:cNvPr id="33" name="矩形 32"/>
          <p:cNvSpPr/>
          <p:nvPr/>
        </p:nvSpPr>
        <p:spPr>
          <a:xfrm>
            <a:off x="755576" y="3284984"/>
            <a:ext cx="954107" cy="1015663"/>
          </a:xfrm>
          <a:prstGeom prst="rect">
            <a:avLst/>
          </a:prstGeom>
        </p:spPr>
        <p:txBody>
          <a:bodyPr wrap="none">
            <a:spAutoFit/>
          </a:bodyPr>
          <a:lstStyle/>
          <a:p>
            <a:pPr fontAlgn="auto">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历史</a:t>
            </a:r>
            <a:r>
              <a:rPr lang="zh-CN" altLang="en-US" sz="2000" kern="0" dirty="0" smtClean="0">
                <a:latin typeface="微软雅黑" panose="020B0503020204020204" pitchFamily="34" charset="-122"/>
                <a:ea typeface="微软雅黑" panose="020B0503020204020204" pitchFamily="34" charset="-122"/>
              </a:rPr>
              <a:t>虚</a:t>
            </a:r>
            <a:endParaRPr lang="en-US" altLang="zh-CN" sz="2000" kern="0" dirty="0" smtClean="0">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2000" kern="0" dirty="0" smtClean="0">
                <a:latin typeface="微软雅黑" panose="020B0503020204020204" pitchFamily="34" charset="-122"/>
                <a:ea typeface="微软雅黑" panose="020B0503020204020204" pitchFamily="34" charset="-122"/>
              </a:rPr>
              <a:t>无主义</a:t>
            </a:r>
            <a:endParaRPr lang="en-US" altLang="zh-CN" sz="2000" kern="0" dirty="0" smtClean="0">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2000" kern="0" dirty="0" smtClean="0">
                <a:latin typeface="微软雅黑" panose="020B0503020204020204" pitchFamily="34" charset="-122"/>
                <a:ea typeface="微软雅黑" panose="020B0503020204020204" pitchFamily="34" charset="-122"/>
              </a:rPr>
              <a:t>的表现</a:t>
            </a:r>
            <a:endParaRPr lang="zh-CN" altLang="en-US" sz="2000" kern="0" dirty="0">
              <a:latin typeface="微软雅黑" panose="020B0503020204020204" pitchFamily="34" charset="-122"/>
              <a:ea typeface="微软雅黑" panose="020B0503020204020204" pitchFamily="34" charset="-122"/>
            </a:endParaRPr>
          </a:p>
        </p:txBody>
      </p:sp>
      <p:grpSp>
        <p:nvGrpSpPr>
          <p:cNvPr id="34" name="组合 60"/>
          <p:cNvGrpSpPr/>
          <p:nvPr/>
        </p:nvGrpSpPr>
        <p:grpSpPr bwMode="auto">
          <a:xfrm rot="4936275">
            <a:off x="5050471" y="3442045"/>
            <a:ext cx="613724" cy="1279047"/>
            <a:chOff x="5897543" y="1478364"/>
            <a:chExt cx="613493" cy="1279103"/>
          </a:xfrm>
        </p:grpSpPr>
        <p:sp>
          <p:nvSpPr>
            <p:cNvPr id="35" name="Freeform 13"/>
            <p:cNvSpPr/>
            <p:nvPr/>
          </p:nvSpPr>
          <p:spPr bwMode="auto">
            <a:xfrm rot="7897619">
              <a:off x="5646384" y="2343134"/>
              <a:ext cx="720756" cy="107909"/>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rgbClr val="C00000"/>
            </a:solidFill>
            <a:ln w="0">
              <a:solidFill>
                <a:srgbClr val="C00000"/>
              </a:solidFill>
              <a:prstDash val="solid"/>
              <a:round/>
            </a:ln>
            <a:effectLst>
              <a:outerShdw algn="tl" rotWithShape="0">
                <a:srgbClr val="FFFFFF"/>
              </a:outerShdw>
            </a:effectLst>
          </p:spPr>
          <p:txBody>
            <a:bodyPr lIns="98207" tIns="49104" rIns="98207" bIns="49104"/>
            <a:lstStyle/>
            <a:p>
              <a:pPr algn="ctr" fontAlgn="base">
                <a:spcBef>
                  <a:spcPct val="0"/>
                </a:spcBef>
                <a:spcAft>
                  <a:spcPct val="0"/>
                </a:spcAft>
                <a:defRPr/>
              </a:pPr>
              <a:endParaRPr lang="en-US" sz="20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36" name="组合 64"/>
            <p:cNvGrpSpPr/>
            <p:nvPr/>
          </p:nvGrpSpPr>
          <p:grpSpPr bwMode="auto">
            <a:xfrm>
              <a:off x="5897543" y="1478364"/>
              <a:ext cx="613493" cy="613492"/>
              <a:chOff x="888564" y="1702557"/>
              <a:chExt cx="613493" cy="613492"/>
            </a:xfrm>
          </p:grpSpPr>
          <p:grpSp>
            <p:nvGrpSpPr>
              <p:cNvPr id="37" name="组合 25"/>
              <p:cNvGrpSpPr/>
              <p:nvPr/>
            </p:nvGrpSpPr>
            <p:grpSpPr>
              <a:xfrm>
                <a:off x="888564" y="1702557"/>
                <a:ext cx="613493" cy="613492"/>
                <a:chOff x="-1495361" y="673100"/>
                <a:chExt cx="4000500" cy="4000500"/>
              </a:xfrm>
              <a:effectLst>
                <a:outerShdw blurRad="444500" dist="254000" dir="8100000" algn="tr" rotWithShape="0">
                  <a:prstClr val="black">
                    <a:alpha val="50000"/>
                  </a:prstClr>
                </a:outerShdw>
              </a:effectLst>
            </p:grpSpPr>
            <p:sp>
              <p:nvSpPr>
                <p:cNvPr id="39" name="同心圆 57"/>
                <p:cNvSpPr/>
                <p:nvPr/>
              </p:nvSpPr>
              <p:spPr>
                <a:xfrm>
                  <a:off x="-1495361"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a:defRPr/>
                  </a:pPr>
                  <a:endParaRPr lang="zh-CN" altLang="en-US" sz="2000" kern="0">
                    <a:solidFill>
                      <a:sysClr val="windowText" lastClr="000000"/>
                    </a:solidFill>
                    <a:latin typeface="微软雅黑" panose="020B0503020204020204" pitchFamily="34" charset="-122"/>
                    <a:ea typeface="微软雅黑" panose="020B0503020204020204" pitchFamily="34" charset="-122"/>
                  </a:endParaRPr>
                </a:p>
              </p:txBody>
            </p:sp>
            <p:sp>
              <p:nvSpPr>
                <p:cNvPr id="40" name="椭圆 39"/>
                <p:cNvSpPr/>
                <p:nvPr/>
              </p:nvSpPr>
              <p:spPr>
                <a:xfrm>
                  <a:off x="-1495361" y="760414"/>
                  <a:ext cx="3825872" cy="3825871"/>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a:defRPr/>
                  </a:pPr>
                  <a:endParaRPr lang="zh-CN" altLang="en-US" sz="2000" kern="0">
                    <a:solidFill>
                      <a:sysClr val="window" lastClr="FFFFFF"/>
                    </a:solidFill>
                    <a:latin typeface="微软雅黑" panose="020B0503020204020204" pitchFamily="34" charset="-122"/>
                    <a:ea typeface="微软雅黑" panose="020B0503020204020204" pitchFamily="34" charset="-122"/>
                  </a:endParaRPr>
                </a:p>
              </p:txBody>
            </p:sp>
          </p:grpSp>
          <p:sp>
            <p:nvSpPr>
              <p:cNvPr id="38" name="矩形 37"/>
              <p:cNvSpPr/>
              <p:nvPr/>
            </p:nvSpPr>
            <p:spPr>
              <a:xfrm>
                <a:off x="888564" y="1809239"/>
                <a:ext cx="545257" cy="400128"/>
              </a:xfrm>
              <a:prstGeom prst="rect">
                <a:avLst/>
              </a:prstGeom>
            </p:spPr>
            <p:txBody>
              <a:bodyPr wrap="square">
                <a:spAutoFit/>
              </a:bodyPr>
              <a:lstStyle/>
              <a:p>
                <a:pPr>
                  <a:defRPr/>
                </a:pPr>
                <a:r>
                  <a:rPr lang="zh-CN" altLang="en-US" sz="20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000" dirty="0">
                  <a:solidFill>
                    <a:srgbClr val="C00000"/>
                  </a:solidFill>
                  <a:latin typeface="微软雅黑" panose="020B0503020204020204" pitchFamily="34" charset="-122"/>
                  <a:ea typeface="微软雅黑" panose="020B0503020204020204" pitchFamily="34" charset="-122"/>
                </a:endParaRPr>
              </a:p>
            </p:txBody>
          </p:sp>
        </p:grpSp>
      </p:grpSp>
      <p:sp>
        <p:nvSpPr>
          <p:cNvPr id="41" name="矩形 40"/>
          <p:cNvSpPr/>
          <p:nvPr/>
        </p:nvSpPr>
        <p:spPr>
          <a:xfrm>
            <a:off x="2755037" y="1804055"/>
            <a:ext cx="2829940" cy="1015663"/>
          </a:xfrm>
          <a:prstGeom prst="rect">
            <a:avLst/>
          </a:prstGeom>
        </p:spPr>
        <p:txBody>
          <a:bodyPr wrap="square">
            <a:spAutoFit/>
          </a:bodyPr>
          <a:lstStyle/>
          <a:p>
            <a:pPr>
              <a:defRPr/>
            </a:pP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       通过否定</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党带领人民选择的自己的道路，否定中国特色</a:t>
            </a: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社会主义。</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nvGrpSpPr>
          <p:cNvPr id="42" name="组合 60"/>
          <p:cNvGrpSpPr/>
          <p:nvPr/>
        </p:nvGrpSpPr>
        <p:grpSpPr bwMode="auto">
          <a:xfrm>
            <a:off x="6115350" y="2466723"/>
            <a:ext cx="613724" cy="1152047"/>
            <a:chOff x="5897543" y="1478364"/>
            <a:chExt cx="613493" cy="1152097"/>
          </a:xfrm>
        </p:grpSpPr>
        <p:sp>
          <p:nvSpPr>
            <p:cNvPr id="43" name="Freeform 13"/>
            <p:cNvSpPr/>
            <p:nvPr/>
          </p:nvSpPr>
          <p:spPr bwMode="auto">
            <a:xfrm rot="7897619">
              <a:off x="5714938" y="2216128"/>
              <a:ext cx="720756" cy="107909"/>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rgbClr val="C00000"/>
            </a:solidFill>
            <a:ln w="0">
              <a:solidFill>
                <a:srgbClr val="C00000"/>
              </a:solidFill>
              <a:prstDash val="solid"/>
              <a:round/>
            </a:ln>
            <a:effectLst>
              <a:outerShdw algn="tl" rotWithShape="0">
                <a:srgbClr val="FFFFFF"/>
              </a:outerShdw>
            </a:effectLst>
          </p:spPr>
          <p:txBody>
            <a:bodyPr lIns="98207" tIns="49104" rIns="98207" bIns="49104"/>
            <a:lstStyle/>
            <a:p>
              <a:pPr algn="ctr" fontAlgn="base">
                <a:spcBef>
                  <a:spcPct val="0"/>
                </a:spcBef>
                <a:spcAft>
                  <a:spcPct val="0"/>
                </a:spcAft>
                <a:defRPr/>
              </a:pPr>
              <a:endParaRPr lang="en-US" sz="20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44" name="组合 64"/>
            <p:cNvGrpSpPr/>
            <p:nvPr/>
          </p:nvGrpSpPr>
          <p:grpSpPr bwMode="auto">
            <a:xfrm>
              <a:off x="5897543" y="1478364"/>
              <a:ext cx="613493" cy="613492"/>
              <a:chOff x="888564" y="1702557"/>
              <a:chExt cx="613493" cy="613492"/>
            </a:xfrm>
          </p:grpSpPr>
          <p:grpSp>
            <p:nvGrpSpPr>
              <p:cNvPr id="45" name="组合 25"/>
              <p:cNvGrpSpPr/>
              <p:nvPr/>
            </p:nvGrpSpPr>
            <p:grpSpPr>
              <a:xfrm>
                <a:off x="888564" y="1702557"/>
                <a:ext cx="613493" cy="613492"/>
                <a:chOff x="-1495361" y="673100"/>
                <a:chExt cx="4000500" cy="4000500"/>
              </a:xfrm>
              <a:effectLst>
                <a:outerShdw blurRad="444500" dist="254000" dir="8100000" algn="tr" rotWithShape="0">
                  <a:prstClr val="black">
                    <a:alpha val="50000"/>
                  </a:prstClr>
                </a:outerShdw>
              </a:effectLst>
            </p:grpSpPr>
            <p:sp>
              <p:nvSpPr>
                <p:cNvPr id="47" name="同心圆 57"/>
                <p:cNvSpPr/>
                <p:nvPr/>
              </p:nvSpPr>
              <p:spPr>
                <a:xfrm>
                  <a:off x="-1495361"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lstStyle/>
                <a:p>
                  <a:pPr algn="ctr">
                    <a:defRPr/>
                  </a:pPr>
                  <a:endParaRPr lang="zh-CN" altLang="en-US" sz="2000" kern="0">
                    <a:solidFill>
                      <a:sysClr val="windowText" lastClr="000000"/>
                    </a:solidFill>
                    <a:latin typeface="微软雅黑" panose="020B0503020204020204" pitchFamily="34" charset="-122"/>
                    <a:ea typeface="微软雅黑" panose="020B0503020204020204" pitchFamily="34" charset="-122"/>
                  </a:endParaRPr>
                </a:p>
              </p:txBody>
            </p:sp>
            <p:sp>
              <p:nvSpPr>
                <p:cNvPr id="48" name="椭圆 47"/>
                <p:cNvSpPr/>
                <p:nvPr/>
              </p:nvSpPr>
              <p:spPr>
                <a:xfrm>
                  <a:off x="-1495361" y="760414"/>
                  <a:ext cx="3825872" cy="3825871"/>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anchor="ctr"/>
                <a:lstStyle/>
                <a:p>
                  <a:pPr algn="ctr">
                    <a:defRPr/>
                  </a:pPr>
                  <a:endParaRPr lang="zh-CN" altLang="en-US" sz="2000" kern="0">
                    <a:solidFill>
                      <a:sysClr val="window" lastClr="FFFFFF"/>
                    </a:solidFill>
                    <a:latin typeface="微软雅黑" panose="020B0503020204020204" pitchFamily="34" charset="-122"/>
                    <a:ea typeface="微软雅黑" panose="020B0503020204020204" pitchFamily="34" charset="-122"/>
                  </a:endParaRPr>
                </a:p>
              </p:txBody>
            </p:sp>
          </p:grpSp>
          <p:sp>
            <p:nvSpPr>
              <p:cNvPr id="46" name="矩形 45"/>
              <p:cNvSpPr/>
              <p:nvPr/>
            </p:nvSpPr>
            <p:spPr>
              <a:xfrm>
                <a:off x="888564" y="1747681"/>
                <a:ext cx="545257" cy="400128"/>
              </a:xfrm>
              <a:prstGeom prst="rect">
                <a:avLst/>
              </a:prstGeom>
            </p:spPr>
            <p:txBody>
              <a:bodyPr wrap="square">
                <a:spAutoFit/>
              </a:bodyPr>
              <a:lstStyle/>
              <a:p>
                <a:pPr>
                  <a:defRPr/>
                </a:pPr>
                <a:r>
                  <a:rPr lang="zh-CN" altLang="en-US" sz="2000"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sz="2000" dirty="0">
                  <a:solidFill>
                    <a:srgbClr val="C00000"/>
                  </a:solidFill>
                  <a:latin typeface="微软雅黑" panose="020B0503020204020204" pitchFamily="34" charset="-122"/>
                  <a:ea typeface="微软雅黑" panose="020B0503020204020204" pitchFamily="34" charset="-122"/>
                </a:endParaRPr>
              </a:p>
            </p:txBody>
          </p:sp>
        </p:grpSp>
      </p:grpSp>
      <p:sp>
        <p:nvSpPr>
          <p:cNvPr id="49" name="矩形 48"/>
          <p:cNvSpPr/>
          <p:nvPr/>
        </p:nvSpPr>
        <p:spPr>
          <a:xfrm>
            <a:off x="6660232" y="1804055"/>
            <a:ext cx="2088232" cy="1938992"/>
          </a:xfrm>
          <a:prstGeom prst="rect">
            <a:avLst/>
          </a:prstGeom>
        </p:spPr>
        <p:txBody>
          <a:bodyPr wrap="square">
            <a:spAutoFit/>
          </a:bodyPr>
          <a:lstStyle/>
          <a:p>
            <a:pPr>
              <a:defRPr/>
            </a:pP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       通过丑化</a:t>
            </a:r>
            <a:r>
              <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rPr>
              <a:t>英雄人物及美化反面人物，从精神上动摇和解构中华民族尊崇英雄的主流</a:t>
            </a:r>
            <a:r>
              <a:rPr lang="zh-CN" altLang="en-US" sz="2000" dirty="0" smtClean="0">
                <a:solidFill>
                  <a:prstClr val="black">
                    <a:lumMod val="85000"/>
                    <a:lumOff val="15000"/>
                  </a:prstClr>
                </a:solidFill>
                <a:latin typeface="微软雅黑" panose="020B0503020204020204" pitchFamily="34" charset="-122"/>
                <a:ea typeface="微软雅黑" panose="020B0503020204020204" pitchFamily="34" charset="-122"/>
              </a:rPr>
              <a:t>价值观。</a:t>
            </a:r>
            <a:endParaRPr lang="zh-CN" altLang="en-US" sz="20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52" name="矩形 51"/>
          <p:cNvSpPr/>
          <p:nvPr/>
        </p:nvSpPr>
        <p:spPr>
          <a:xfrm>
            <a:off x="2831495" y="1020981"/>
            <a:ext cx="3960440" cy="398780"/>
          </a:xfrm>
          <a:prstGeom prst="rect">
            <a:avLst/>
          </a:prstGeom>
        </p:spPr>
        <p:txBody>
          <a:bodyPr wrap="square">
            <a:spAutoFit/>
          </a:bodyPr>
          <a:lstStyle/>
          <a:p>
            <a:pPr fontAlgn="auto">
              <a:spcBef>
                <a:spcPts val="0"/>
              </a:spcBef>
              <a:spcAft>
                <a:spcPts val="0"/>
              </a:spcAft>
              <a:defRPr/>
            </a:pPr>
            <a:r>
              <a:rPr lang="zh-CN" altLang="en-US" sz="2000" b="1" kern="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en-US" altLang="zh-CN" sz="2000" b="1" kern="0" dirty="0" smtClean="0">
                <a:solidFill>
                  <a:schemeClr val="tx1">
                    <a:lumMod val="95000"/>
                    <a:lumOff val="5000"/>
                  </a:schemeClr>
                </a:solidFill>
                <a:latin typeface="微软雅黑" panose="020B0503020204020204" pitchFamily="34" charset="-122"/>
                <a:ea typeface="微软雅黑" panose="020B0503020204020204" pitchFamily="34" charset="-122"/>
              </a:rPr>
              <a:t>2</a:t>
            </a:r>
            <a:r>
              <a:rPr lang="zh-CN" altLang="en-US" sz="2000" b="1" kern="0" dirty="0" smtClean="0">
                <a:solidFill>
                  <a:schemeClr val="tx1">
                    <a:lumMod val="95000"/>
                    <a:lumOff val="5000"/>
                  </a:schemeClr>
                </a:solidFill>
                <a:latin typeface="微软雅黑" panose="020B0503020204020204" pitchFamily="34" charset="-122"/>
                <a:ea typeface="微软雅黑" panose="020B0503020204020204" pitchFamily="34" charset="-122"/>
              </a:rPr>
              <a:t>）历史</a:t>
            </a:r>
            <a:r>
              <a:rPr lang="zh-CN" altLang="en-US" sz="2000" b="1" kern="0" dirty="0">
                <a:solidFill>
                  <a:schemeClr val="tx1">
                    <a:lumMod val="95000"/>
                    <a:lumOff val="5000"/>
                  </a:schemeClr>
                </a:solidFill>
                <a:latin typeface="微软雅黑" panose="020B0503020204020204" pitchFamily="34" charset="-122"/>
                <a:ea typeface="微软雅黑" panose="020B0503020204020204" pitchFamily="34" charset="-122"/>
              </a:rPr>
              <a:t>虚无主义</a:t>
            </a:r>
            <a:r>
              <a:rPr lang="zh-CN" altLang="en-US" sz="2000" b="1" kern="0" dirty="0" smtClean="0">
                <a:solidFill>
                  <a:schemeClr val="tx1">
                    <a:lumMod val="95000"/>
                    <a:lumOff val="5000"/>
                  </a:schemeClr>
                </a:solidFill>
                <a:latin typeface="微软雅黑" panose="020B0503020204020204" pitchFamily="34" charset="-122"/>
                <a:ea typeface="微软雅黑" panose="020B0503020204020204" pitchFamily="34" charset="-122"/>
              </a:rPr>
              <a:t>的表现</a:t>
            </a:r>
            <a:endParaRPr lang="zh-CN" altLang="en-US" sz="2000" b="1"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linds(horizontal)">
                                      <p:cBhvr>
                                        <p:cTn id="35" dur="500"/>
                                        <p:tgtEl>
                                          <p:spTgt spid="41"/>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3" grpId="0"/>
      <p:bldP spid="41" grpId="0"/>
      <p:bldP spid="5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矩形 41"/>
          <p:cNvSpPr/>
          <p:nvPr/>
        </p:nvSpPr>
        <p:spPr>
          <a:xfrm>
            <a:off x="2310523" y="980728"/>
            <a:ext cx="4487545" cy="534035"/>
          </a:xfrm>
          <a:prstGeom prst="rect">
            <a:avLst/>
          </a:prstGeom>
        </p:spPr>
        <p:txBody>
          <a:bodyPr wrap="none">
            <a:spAutoFit/>
          </a:bodyPr>
          <a:lstStyle/>
          <a:p>
            <a:pPr algn="ctr">
              <a:lnSpc>
                <a:spcPct val="120000"/>
              </a:lnSpc>
              <a:defRPr/>
            </a:pPr>
            <a:r>
              <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rPr>
              <a:t>2. </a:t>
            </a: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旗帜鲜明</a:t>
            </a:r>
            <a:r>
              <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rPr>
              <a:t>地反对历史虚无主义</a:t>
            </a:r>
            <a:endParaRPr lang="zh-CN" altLang="en-US" sz="2400" kern="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44" name="组合 43"/>
          <p:cNvGrpSpPr/>
          <p:nvPr/>
        </p:nvGrpSpPr>
        <p:grpSpPr bwMode="auto">
          <a:xfrm>
            <a:off x="333709" y="1524334"/>
            <a:ext cx="8535160" cy="4028499"/>
            <a:chOff x="444911" y="3063256"/>
            <a:chExt cx="3918566" cy="1230186"/>
          </a:xfrm>
        </p:grpSpPr>
        <p:sp>
          <p:nvSpPr>
            <p:cNvPr id="45" name="流程图: 顺序访问存储器 44"/>
            <p:cNvSpPr/>
            <p:nvPr/>
          </p:nvSpPr>
          <p:spPr>
            <a:xfrm rot="4416907">
              <a:off x="2950974" y="3447105"/>
              <a:ext cx="827325" cy="792305"/>
            </a:xfrm>
            <a:prstGeom prst="flowChartMagneticTap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lumMod val="95000"/>
                    <a:lumOff val="5000"/>
                  </a:schemeClr>
                </a:solidFill>
                <a:latin typeface="Calibri" panose="020F0502020204030204"/>
                <a:ea typeface="宋体" panose="02010600030101010101" pitchFamily="2" charset="-122"/>
              </a:endParaRPr>
            </a:p>
          </p:txBody>
        </p:sp>
        <p:sp>
          <p:nvSpPr>
            <p:cNvPr id="51" name="流程图: 顺序访问存储器 50"/>
            <p:cNvSpPr/>
            <p:nvPr/>
          </p:nvSpPr>
          <p:spPr>
            <a:xfrm rot="18352264" flipH="1">
              <a:off x="1711702" y="3047745"/>
              <a:ext cx="935304" cy="971724"/>
            </a:xfrm>
            <a:prstGeom prst="flowChartMagneticTap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lumMod val="95000"/>
                    <a:lumOff val="5000"/>
                  </a:schemeClr>
                </a:solidFill>
                <a:latin typeface="Calibri" panose="020F0502020204030204"/>
                <a:ea typeface="宋体" panose="02010600030101010101" pitchFamily="2" charset="-122"/>
              </a:endParaRPr>
            </a:p>
          </p:txBody>
        </p:sp>
        <p:sp>
          <p:nvSpPr>
            <p:cNvPr id="52" name="流程图: 顺序访问存储器 51"/>
            <p:cNvSpPr/>
            <p:nvPr/>
          </p:nvSpPr>
          <p:spPr>
            <a:xfrm rot="18352264" flipH="1">
              <a:off x="439316" y="3310668"/>
              <a:ext cx="919022" cy="907832"/>
            </a:xfrm>
            <a:prstGeom prst="flowChartMagneticTap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lumMod val="95000"/>
                    <a:lumOff val="5000"/>
                  </a:schemeClr>
                </a:solidFill>
                <a:latin typeface="Calibri" panose="020F0502020204030204"/>
                <a:ea typeface="宋体" panose="02010600030101010101" pitchFamily="2" charset="-122"/>
              </a:endParaRPr>
            </a:p>
          </p:txBody>
        </p:sp>
        <p:sp>
          <p:nvSpPr>
            <p:cNvPr id="53" name="流程图: 顺序访问存储器 52"/>
            <p:cNvSpPr/>
            <p:nvPr/>
          </p:nvSpPr>
          <p:spPr>
            <a:xfrm rot="3247736">
              <a:off x="1717291" y="3969517"/>
              <a:ext cx="323943" cy="323908"/>
            </a:xfrm>
            <a:prstGeom prst="flowChartMagneticTape">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lumMod val="95000"/>
                    <a:lumOff val="5000"/>
                  </a:schemeClr>
                </a:solidFill>
                <a:latin typeface="Calibri" panose="020F0502020204030204"/>
                <a:ea typeface="宋体" panose="02010600030101010101" pitchFamily="2" charset="-122"/>
              </a:endParaRPr>
            </a:p>
          </p:txBody>
        </p:sp>
        <p:sp>
          <p:nvSpPr>
            <p:cNvPr id="54" name="流程图: 顺序访问存储器 53"/>
            <p:cNvSpPr/>
            <p:nvPr/>
          </p:nvSpPr>
          <p:spPr>
            <a:xfrm rot="2298158">
              <a:off x="1156427" y="3221297"/>
              <a:ext cx="723776" cy="759207"/>
            </a:xfrm>
            <a:prstGeom prst="flowChartMagneticTape">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lumMod val="95000"/>
                    <a:lumOff val="5000"/>
                  </a:schemeClr>
                </a:solidFill>
                <a:latin typeface="Calibri" panose="020F0502020204030204"/>
                <a:ea typeface="宋体" panose="02010600030101010101" pitchFamily="2" charset="-122"/>
              </a:endParaRPr>
            </a:p>
          </p:txBody>
        </p:sp>
        <p:sp>
          <p:nvSpPr>
            <p:cNvPr id="55" name="流程图: 顺序访问存储器 54"/>
            <p:cNvSpPr/>
            <p:nvPr/>
          </p:nvSpPr>
          <p:spPr>
            <a:xfrm rot="3247736">
              <a:off x="2049251" y="3074938"/>
              <a:ext cx="1116332" cy="1116212"/>
            </a:xfrm>
            <a:prstGeom prst="flowChartMagneticTap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lumMod val="95000"/>
                    <a:lumOff val="5000"/>
                  </a:schemeClr>
                </a:solidFill>
                <a:latin typeface="Calibri" panose="020F0502020204030204"/>
                <a:ea typeface="宋体" panose="02010600030101010101" pitchFamily="2" charset="-122"/>
              </a:endParaRPr>
            </a:p>
          </p:txBody>
        </p:sp>
        <p:sp>
          <p:nvSpPr>
            <p:cNvPr id="56" name="流程图: 顺序访问存储器 55"/>
            <p:cNvSpPr/>
            <p:nvPr/>
          </p:nvSpPr>
          <p:spPr>
            <a:xfrm rot="18780788" flipH="1">
              <a:off x="3027837" y="2916000"/>
              <a:ext cx="1049632" cy="1344143"/>
            </a:xfrm>
            <a:prstGeom prst="flowChartMagneticTape">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lumMod val="95000"/>
                    <a:lumOff val="5000"/>
                  </a:schemeClr>
                </a:solidFill>
                <a:latin typeface="Calibri" panose="020F0502020204030204"/>
                <a:ea typeface="宋体" panose="02010600030101010101" pitchFamily="2" charset="-122"/>
              </a:endParaRPr>
            </a:p>
          </p:txBody>
        </p:sp>
        <p:sp>
          <p:nvSpPr>
            <p:cNvPr id="57" name="流程图: 顺序访问存储器 56"/>
            <p:cNvSpPr/>
            <p:nvPr/>
          </p:nvSpPr>
          <p:spPr>
            <a:xfrm rot="3778716">
              <a:off x="3514654" y="3314734"/>
              <a:ext cx="928985" cy="768660"/>
            </a:xfrm>
            <a:prstGeom prst="flowChartMagneticTape">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solidFill>
                  <a:schemeClr val="tx1">
                    <a:lumMod val="95000"/>
                    <a:lumOff val="5000"/>
                  </a:schemeClr>
                </a:solidFill>
                <a:latin typeface="Calibri" panose="020F0502020204030204"/>
                <a:ea typeface="宋体" panose="02010600030101010101" pitchFamily="2" charset="-122"/>
              </a:endParaRPr>
            </a:p>
          </p:txBody>
        </p:sp>
      </p:grpSp>
      <p:sp>
        <p:nvSpPr>
          <p:cNvPr id="58" name="矩形 57"/>
          <p:cNvSpPr>
            <a:spLocks noChangeArrowheads="1"/>
          </p:cNvSpPr>
          <p:nvPr/>
        </p:nvSpPr>
        <p:spPr bwMode="auto">
          <a:xfrm>
            <a:off x="1979712" y="2708920"/>
            <a:ext cx="1368152"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第二，坚定</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捍卫中国革命道路的历史</a:t>
            </a: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必然性</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9" name="矩形 58"/>
          <p:cNvSpPr/>
          <p:nvPr/>
        </p:nvSpPr>
        <p:spPr>
          <a:xfrm>
            <a:off x="5796136" y="2492896"/>
            <a:ext cx="1368152" cy="1753235"/>
          </a:xfrm>
          <a:prstGeom prst="rect">
            <a:avLst/>
          </a:prstGeom>
        </p:spPr>
        <p:txBody>
          <a:bodyPr wrap="square">
            <a:spAutoFit/>
          </a:bodyPr>
          <a:lstStyle/>
          <a:p>
            <a:pPr>
              <a:defRPr/>
            </a:pP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第四，科学客观评价历史人物，树立科学的</a:t>
            </a:r>
            <a:r>
              <a:rPr lang="zh-CN" altLang="en-US" dirty="0" smtClean="0">
                <a:solidFill>
                  <a:srgbClr val="FF0000"/>
                </a:solidFill>
                <a:latin typeface="微软雅黑" panose="020B0503020204020204" pitchFamily="34" charset="-122"/>
                <a:ea typeface="微软雅黑" panose="020B0503020204020204" pitchFamily="34" charset="-122"/>
              </a:rPr>
              <a:t>伟人观</a:t>
            </a: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和</a:t>
            </a:r>
            <a:r>
              <a:rPr lang="zh-CN" altLang="en-US" dirty="0" smtClean="0">
                <a:solidFill>
                  <a:srgbClr val="FF0000"/>
                </a:solidFill>
                <a:latin typeface="微软雅黑" panose="020B0503020204020204" pitchFamily="34" charset="-122"/>
                <a:ea typeface="微软雅黑" panose="020B0503020204020204" pitchFamily="34" charset="-122"/>
              </a:rPr>
              <a:t>英雄观</a:t>
            </a:r>
            <a:endParaRPr lang="zh-CN" altLang="en-US" dirty="0" smtClean="0">
              <a:solidFill>
                <a:srgbClr val="FF0000"/>
              </a:solidFill>
              <a:latin typeface="微软雅黑" panose="020B0503020204020204" pitchFamily="34" charset="-122"/>
              <a:ea typeface="微软雅黑" panose="020B0503020204020204" pitchFamily="34" charset="-122"/>
            </a:endParaRPr>
          </a:p>
        </p:txBody>
      </p:sp>
      <p:sp>
        <p:nvSpPr>
          <p:cNvPr id="60" name="矩形 59"/>
          <p:cNvSpPr>
            <a:spLocks noChangeArrowheads="1"/>
          </p:cNvSpPr>
          <p:nvPr/>
        </p:nvSpPr>
        <p:spPr bwMode="auto">
          <a:xfrm>
            <a:off x="3995936" y="2276872"/>
            <a:ext cx="1655154"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第三，坚持</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中国特色社会主义的</a:t>
            </a:r>
            <a:r>
              <a:rPr lang="zh-CN" altLang="en-US" dirty="0">
                <a:solidFill>
                  <a:srgbClr val="FF0000"/>
                </a:solidFill>
                <a:latin typeface="微软雅黑" panose="020B0503020204020204" pitchFamily="34" charset="-122"/>
                <a:ea typeface="微软雅黑" panose="020B0503020204020204" pitchFamily="34" charset="-122"/>
              </a:rPr>
              <a:t>道路自信</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理论自信</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dirty="0">
                <a:solidFill>
                  <a:srgbClr val="FF0000"/>
                </a:solidFill>
                <a:latin typeface="微软雅黑" panose="020B0503020204020204" pitchFamily="34" charset="-122"/>
                <a:ea typeface="微软雅黑" panose="020B0503020204020204" pitchFamily="34" charset="-122"/>
              </a:rPr>
              <a:t>制度自信</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和</a:t>
            </a:r>
            <a:r>
              <a:rPr lang="zh-CN" altLang="en-US" dirty="0">
                <a:solidFill>
                  <a:srgbClr val="FF0000"/>
                </a:solidFill>
                <a:latin typeface="微软雅黑" panose="020B0503020204020204" pitchFamily="34" charset="-122"/>
                <a:ea typeface="微软雅黑" panose="020B0503020204020204" pitchFamily="34" charset="-122"/>
              </a:rPr>
              <a:t>文化自信</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1" name="矩形 60"/>
          <p:cNvSpPr>
            <a:spLocks noChangeArrowheads="1"/>
          </p:cNvSpPr>
          <p:nvPr/>
        </p:nvSpPr>
        <p:spPr bwMode="auto">
          <a:xfrm>
            <a:off x="395536" y="3140968"/>
            <a:ext cx="1360751" cy="203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第一，用</a:t>
            </a:r>
            <a:r>
              <a:rPr lang="zh-CN" altLang="en-US" dirty="0" smtClean="0">
                <a:solidFill>
                  <a:srgbClr val="FF0000"/>
                </a:solidFill>
                <a:latin typeface="微软雅黑" panose="020B0503020204020204" pitchFamily="34" charset="-122"/>
                <a:ea typeface="微软雅黑" panose="020B0503020204020204" pitchFamily="34" charset="-122"/>
              </a:rPr>
              <a:t>辩证唯物主义</a:t>
            </a:r>
            <a:r>
              <a:rPr lang="zh-CN" altLang="en-US" dirty="0" smtClean="0">
                <a:solidFill>
                  <a:schemeClr val="tx1"/>
                </a:solidFill>
                <a:latin typeface="微软雅黑" panose="020B0503020204020204" pitchFamily="34" charset="-122"/>
                <a:ea typeface="微软雅黑" panose="020B0503020204020204" pitchFamily="34" charset="-122"/>
              </a:rPr>
              <a:t>和</a:t>
            </a:r>
            <a:r>
              <a:rPr lang="zh-CN" altLang="en-US" dirty="0" smtClean="0">
                <a:solidFill>
                  <a:srgbClr val="FF0000"/>
                </a:solidFill>
                <a:latin typeface="微软雅黑" panose="020B0503020204020204" pitchFamily="34" charset="-122"/>
                <a:ea typeface="微软雅黑" panose="020B0503020204020204" pitchFamily="34" charset="-122"/>
              </a:rPr>
              <a:t>历史唯物主义</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的革命史观客观全面地分析历史和</a:t>
            </a: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现实</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2" name="矩形 61"/>
          <p:cNvSpPr>
            <a:spLocks noChangeArrowheads="1"/>
          </p:cNvSpPr>
          <p:nvPr/>
        </p:nvSpPr>
        <p:spPr bwMode="auto">
          <a:xfrm>
            <a:off x="7236296" y="3068960"/>
            <a:ext cx="1591872"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dirty="0" smtClean="0">
                <a:solidFill>
                  <a:schemeClr val="tx1">
                    <a:lumMod val="95000"/>
                    <a:lumOff val="5000"/>
                  </a:schemeClr>
                </a:solidFill>
                <a:latin typeface="微软雅黑" panose="020B0503020204020204" pitchFamily="34" charset="-122"/>
                <a:ea typeface="微软雅黑" panose="020B0503020204020204" pitchFamily="34" charset="-122"/>
              </a:rPr>
              <a:t>第五，开展历史纪念活动，谴责历史谎言</a:t>
            </a:r>
            <a:endParaRPr lang="zh-CN" altLang="en-US"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down)">
                                      <p:cBhvr>
                                        <p:cTn id="12" dur="500"/>
                                        <p:tgtEl>
                                          <p:spTgt spid="44"/>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p:cTn id="21" dur="500" fill="hold"/>
                                        <p:tgtEl>
                                          <p:spTgt spid="60"/>
                                        </p:tgtEl>
                                        <p:attrNameLst>
                                          <p:attrName>ppt_w</p:attrName>
                                        </p:attrNameLst>
                                      </p:cBhvr>
                                      <p:tavLst>
                                        <p:tav tm="0">
                                          <p:val>
                                            <p:fltVal val="0"/>
                                          </p:val>
                                        </p:tav>
                                        <p:tav tm="100000">
                                          <p:val>
                                            <p:strVal val="#ppt_w"/>
                                          </p:val>
                                        </p:tav>
                                      </p:tavLst>
                                    </p:anim>
                                    <p:anim calcmode="lin" valueType="num">
                                      <p:cBhvr>
                                        <p:cTn id="22" dur="500" fill="hold"/>
                                        <p:tgtEl>
                                          <p:spTgt spid="60"/>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62"/>
                                        </p:tgtEl>
                                        <p:attrNameLst>
                                          <p:attrName>style.visibility</p:attrName>
                                        </p:attrNameLst>
                                      </p:cBhvr>
                                      <p:to>
                                        <p:strVal val="visible"/>
                                      </p:to>
                                    </p:set>
                                    <p:anim calcmode="lin" valueType="num">
                                      <p:cBhvr>
                                        <p:cTn id="26" dur="500" fill="hold"/>
                                        <p:tgtEl>
                                          <p:spTgt spid="62"/>
                                        </p:tgtEl>
                                        <p:attrNameLst>
                                          <p:attrName>ppt_w</p:attrName>
                                        </p:attrNameLst>
                                      </p:cBhvr>
                                      <p:tavLst>
                                        <p:tav tm="0">
                                          <p:val>
                                            <p:fltVal val="0"/>
                                          </p:val>
                                        </p:tav>
                                        <p:tav tm="100000">
                                          <p:val>
                                            <p:strVal val="#ppt_w"/>
                                          </p:val>
                                        </p:tav>
                                      </p:tavLst>
                                    </p:anim>
                                    <p:anim calcmode="lin" valueType="num">
                                      <p:cBhvr>
                                        <p:cTn id="27" dur="500" fill="hold"/>
                                        <p:tgtEl>
                                          <p:spTgt spid="62"/>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p:cTn id="31" dur="500" fill="hold"/>
                                        <p:tgtEl>
                                          <p:spTgt spid="58"/>
                                        </p:tgtEl>
                                        <p:attrNameLst>
                                          <p:attrName>ppt_w</p:attrName>
                                        </p:attrNameLst>
                                      </p:cBhvr>
                                      <p:tavLst>
                                        <p:tav tm="0">
                                          <p:val>
                                            <p:fltVal val="0"/>
                                          </p:val>
                                        </p:tav>
                                        <p:tav tm="100000">
                                          <p:val>
                                            <p:strVal val="#ppt_w"/>
                                          </p:val>
                                        </p:tav>
                                      </p:tavLst>
                                    </p:anim>
                                    <p:anim calcmode="lin" valueType="num">
                                      <p:cBhvr>
                                        <p:cTn id="32" dur="500" fill="hold"/>
                                        <p:tgtEl>
                                          <p:spTgt spid="58"/>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3" presetClass="entr" presetSubtype="16"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p:cTn id="36" dur="500" fill="hold"/>
                                        <p:tgtEl>
                                          <p:spTgt spid="59"/>
                                        </p:tgtEl>
                                        <p:attrNameLst>
                                          <p:attrName>ppt_w</p:attrName>
                                        </p:attrNameLst>
                                      </p:cBhvr>
                                      <p:tavLst>
                                        <p:tav tm="0">
                                          <p:val>
                                            <p:fltVal val="0"/>
                                          </p:val>
                                        </p:tav>
                                        <p:tav tm="100000">
                                          <p:val>
                                            <p:strVal val="#ppt_w"/>
                                          </p:val>
                                        </p:tav>
                                      </p:tavLst>
                                    </p:anim>
                                    <p:anim calcmode="lin" valueType="num">
                                      <p:cBhvr>
                                        <p:cTn id="37" dur="500" fill="hold"/>
                                        <p:tgtEl>
                                          <p:spTgt spid="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8" grpId="0"/>
      <p:bldP spid="59" grpId="0"/>
      <p:bldP spid="60" grpId="0"/>
      <p:bldP spid="61" grpId="0"/>
      <p:bldP spid="6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组合 37"/>
          <p:cNvGrpSpPr/>
          <p:nvPr/>
        </p:nvGrpSpPr>
        <p:grpSpPr bwMode="auto">
          <a:xfrm>
            <a:off x="828675" y="2247265"/>
            <a:ext cx="7272655" cy="3225800"/>
            <a:chOff x="3602810" y="1928808"/>
            <a:chExt cx="4867338" cy="2428892"/>
          </a:xfrm>
        </p:grpSpPr>
        <p:sp>
          <p:nvSpPr>
            <p:cNvPr id="10" name="矩形 9"/>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1" name="直接连接符 10"/>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1144573" y="2336810"/>
            <a:ext cx="6641510" cy="3046095"/>
          </a:xfrm>
          <a:prstGeom prst="rect">
            <a:avLst/>
          </a:prstGeom>
        </p:spPr>
        <p:txBody>
          <a:bodyPr wrap="square">
            <a:spAutoFit/>
          </a:bodyPr>
          <a:lstStyle/>
          <a:p>
            <a:pPr>
              <a:lnSpc>
                <a:spcPct val="120000"/>
              </a:lnSpc>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历史虚无主义者的世界观是“唯心史观”，必须运用唯物史观从思想根源上予以反对。</a:t>
            </a:r>
            <a:endParaRPr lang="zh-CN" altLang="zh-CN" sz="2000" dirty="0" smtClean="0">
              <a:latin typeface="微软雅黑" panose="020B0503020204020204" pitchFamily="34" charset="-122"/>
              <a:ea typeface="微软雅黑" panose="020B0503020204020204" pitchFamily="34" charset="-122"/>
            </a:endParaRPr>
          </a:p>
          <a:p>
            <a:pPr>
              <a:lnSpc>
                <a:spcPct val="120000"/>
              </a:lnSpc>
            </a:pPr>
            <a:r>
              <a:rPr lang="zh-CN" altLang="zh-CN" sz="2000" dirty="0" smtClean="0">
                <a:latin typeface="微软雅黑" panose="020B0503020204020204" pitchFamily="34" charset="-122"/>
                <a:ea typeface="微软雅黑" panose="020B0503020204020204" pitchFamily="34" charset="-122"/>
              </a:rPr>
              <a:t>       一方面，要对历史虚无主义给予毫不留情的</a:t>
            </a:r>
            <a:r>
              <a:rPr lang="zh-CN" altLang="zh-CN" sz="2000" dirty="0" smtClean="0">
                <a:solidFill>
                  <a:srgbClr val="FF0000"/>
                </a:solidFill>
                <a:latin typeface="微软雅黑" panose="020B0503020204020204" pitchFamily="34" charset="-122"/>
                <a:ea typeface="微软雅黑" panose="020B0503020204020204" pitchFamily="34" charset="-122"/>
              </a:rPr>
              <a:t>批判</a:t>
            </a:r>
            <a:r>
              <a:rPr lang="zh-CN" altLang="zh-CN" sz="2000" dirty="0" smtClean="0">
                <a:latin typeface="微软雅黑" panose="020B0503020204020204" pitchFamily="34" charset="-122"/>
                <a:ea typeface="微软雅黑" panose="020B0503020204020204" pitchFamily="34" charset="-122"/>
              </a:rPr>
              <a:t>，揭露其真实面目；</a:t>
            </a:r>
            <a:endParaRPr lang="zh-CN" altLang="zh-CN" sz="2000" dirty="0" smtClean="0">
              <a:latin typeface="微软雅黑" panose="020B0503020204020204" pitchFamily="34" charset="-122"/>
              <a:ea typeface="微软雅黑" panose="020B0503020204020204" pitchFamily="34" charset="-122"/>
            </a:endParaRPr>
          </a:p>
          <a:p>
            <a:pPr>
              <a:lnSpc>
                <a:spcPct val="120000"/>
              </a:lnSpc>
            </a:pPr>
            <a:r>
              <a:rPr lang="zh-CN" altLang="zh-CN" sz="2000" dirty="0" smtClean="0">
                <a:latin typeface="微软雅黑" panose="020B0503020204020204" pitchFamily="34" charset="-122"/>
                <a:ea typeface="微软雅黑" panose="020B0503020204020204" pitchFamily="34" charset="-122"/>
              </a:rPr>
              <a:t>       另一方面，坚决</a:t>
            </a:r>
            <a:r>
              <a:rPr lang="zh-CN" altLang="zh-CN" sz="2000" dirty="0" smtClean="0">
                <a:solidFill>
                  <a:srgbClr val="FF0000"/>
                </a:solidFill>
                <a:latin typeface="微软雅黑" panose="020B0503020204020204" pitchFamily="34" charset="-122"/>
                <a:ea typeface="微软雅黑" panose="020B0503020204020204" pitchFamily="34" charset="-122"/>
              </a:rPr>
              <a:t>杜绝</a:t>
            </a:r>
            <a:r>
              <a:rPr lang="zh-CN" altLang="zh-CN" sz="2000" dirty="0" smtClean="0">
                <a:latin typeface="微软雅黑" panose="020B0503020204020204" pitchFamily="34" charset="-122"/>
                <a:ea typeface="微软雅黑" panose="020B0503020204020204" pitchFamily="34" charset="-122"/>
              </a:rPr>
              <a:t>过去那种内容陈旧和形式刻板的宣传方式，不给历史虚无主义预留生存空间。</a:t>
            </a:r>
            <a:endParaRPr lang="zh-CN" altLang="zh-CN" sz="2000" dirty="0" smtClean="0">
              <a:latin typeface="微软雅黑" panose="020B0503020204020204" pitchFamily="34" charset="-122"/>
              <a:ea typeface="微软雅黑" panose="020B0503020204020204" pitchFamily="34" charset="-122"/>
            </a:endParaRPr>
          </a:p>
          <a:p>
            <a:pPr>
              <a:lnSpc>
                <a:spcPct val="120000"/>
              </a:lnSpc>
            </a:pPr>
            <a:r>
              <a:rPr lang="zh-CN" altLang="zh-CN" sz="2000" dirty="0" smtClean="0">
                <a:latin typeface="微软雅黑" panose="020B0503020204020204" pitchFamily="34" charset="-122"/>
                <a:ea typeface="微软雅黑" panose="020B0503020204020204" pitchFamily="34" charset="-122"/>
              </a:rPr>
              <a:t>       同时，还要加强对中国革命历史的学习和研究，用</a:t>
            </a:r>
            <a:r>
              <a:rPr lang="zh-CN" altLang="zh-CN" sz="2000" dirty="0" smtClean="0">
                <a:solidFill>
                  <a:srgbClr val="FF0000"/>
                </a:solidFill>
                <a:latin typeface="微软雅黑" panose="020B0503020204020204" pitchFamily="34" charset="-122"/>
                <a:ea typeface="微软雅黑" panose="020B0503020204020204" pitchFamily="34" charset="-122"/>
              </a:rPr>
              <a:t>唯物史观</a:t>
            </a:r>
            <a:r>
              <a:rPr lang="zh-CN" altLang="zh-CN" sz="2000" dirty="0" smtClean="0">
                <a:latin typeface="微软雅黑" panose="020B0503020204020204" pitchFamily="34" charset="-122"/>
                <a:ea typeface="微软雅黑" panose="020B0503020204020204" pitchFamily="34" charset="-122"/>
              </a:rPr>
              <a:t>从思想根源上反对历史虚无主义的唯心论。</a:t>
            </a:r>
            <a:endParaRPr lang="zh-CN" altLang="en-US" sz="2400" b="1" dirty="0">
              <a:latin typeface="微软雅黑" panose="020B0503020204020204" pitchFamily="34" charset="-122"/>
              <a:ea typeface="微软雅黑" panose="020B0503020204020204" pitchFamily="34" charset="-122"/>
            </a:endParaRPr>
          </a:p>
        </p:txBody>
      </p:sp>
      <p:sp>
        <p:nvSpPr>
          <p:cNvPr id="8" name="矩形 7"/>
          <p:cNvSpPr/>
          <p:nvPr/>
        </p:nvSpPr>
        <p:spPr>
          <a:xfrm>
            <a:off x="1681907" y="1196752"/>
            <a:ext cx="5364480" cy="829945"/>
          </a:xfrm>
          <a:prstGeom prst="rect">
            <a:avLst/>
          </a:prstGeom>
        </p:spPr>
        <p:txBody>
          <a:bodyPr wrap="none">
            <a:spAutoFit/>
          </a:bodyPr>
          <a:lstStyle/>
          <a:p>
            <a:pPr algn="just" fontAlgn="base">
              <a:spcBef>
                <a:spcPct val="0"/>
              </a:spcBef>
              <a:spcAft>
                <a:spcPct val="0"/>
              </a:spcAft>
            </a:pP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第一，用辩证唯物主义和历史唯物主义</a:t>
            </a:r>
            <a:endParaRPr lang="en-US" altLang="zh-CN" sz="2400" kern="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gn="just" fontAlgn="base">
              <a:spcBef>
                <a:spcPct val="0"/>
              </a:spcBef>
              <a:spcAft>
                <a:spcPct val="0"/>
              </a:spcAft>
            </a:pPr>
            <a:r>
              <a:rPr lang="zh-CN" altLang="en-US" sz="2400" kern="0" dirty="0" smtClean="0">
                <a:solidFill>
                  <a:schemeClr val="tx1">
                    <a:lumMod val="95000"/>
                    <a:lumOff val="5000"/>
                  </a:schemeClr>
                </a:solidFill>
                <a:latin typeface="微软雅黑" panose="020B0503020204020204" pitchFamily="34" charset="-122"/>
                <a:ea typeface="微软雅黑" panose="020B0503020204020204" pitchFamily="34" charset="-122"/>
              </a:rPr>
              <a:t>的革命史观客观全面地分析历史和现实</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矩形 35"/>
          <p:cNvSpPr/>
          <p:nvPr/>
        </p:nvSpPr>
        <p:spPr>
          <a:xfrm>
            <a:off x="1585263" y="1376199"/>
            <a:ext cx="5974080" cy="460375"/>
          </a:xfrm>
          <a:prstGeom prst="rect">
            <a:avLst/>
          </a:prstGeom>
        </p:spPr>
        <p:txBody>
          <a:bodyPr wrap="none">
            <a:spAutoFit/>
          </a:bodyPr>
          <a:lstStyle/>
          <a:p>
            <a:pPr fontAlgn="base">
              <a:spcBef>
                <a:spcPct val="0"/>
              </a:spcBef>
              <a:spcAft>
                <a:spcPct val="0"/>
              </a:spcAft>
            </a:pP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第二，坚定捍卫中国革命道路的历史必然性</a:t>
            </a:r>
            <a:endPar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4647054" y="2457465"/>
            <a:ext cx="4032448" cy="2861310"/>
          </a:xfrm>
          <a:prstGeom prst="rect">
            <a:avLst/>
          </a:prstGeom>
        </p:spPr>
        <p:txBody>
          <a:bodyPr wrap="square">
            <a:spAutoFit/>
          </a:bodyPr>
          <a:lstStyle/>
          <a:p>
            <a:pPr>
              <a:lnSpc>
                <a:spcPct val="125000"/>
              </a:lnSpc>
            </a:pPr>
            <a:r>
              <a:rPr lang="en-US" altLang="zh-CN" sz="24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我们要牢牢坚定政治立场，增强政治定力，严守政治纪律和政治规矩，牢牢把握历史发展的</a:t>
            </a:r>
            <a:r>
              <a:rPr lang="zh-CN" altLang="zh-CN" sz="2000" dirty="0" smtClean="0">
                <a:solidFill>
                  <a:srgbClr val="FF0000"/>
                </a:solidFill>
                <a:latin typeface="微软雅黑" panose="020B0503020204020204" pitchFamily="34" charset="-122"/>
                <a:ea typeface="微软雅黑" panose="020B0503020204020204" pitchFamily="34" charset="-122"/>
              </a:rPr>
              <a:t>主题和主线</a:t>
            </a:r>
            <a:r>
              <a:rPr lang="zh-CN" altLang="zh-CN" sz="2000" dirty="0" smtClean="0">
                <a:latin typeface="微软雅黑" panose="020B0503020204020204" pitchFamily="34" charset="-122"/>
                <a:ea typeface="微软雅黑" panose="020B0503020204020204" pitchFamily="34" charset="-122"/>
              </a:rPr>
              <a:t>，深刻揭示历史发展的</a:t>
            </a:r>
            <a:r>
              <a:rPr lang="zh-CN" altLang="zh-CN" sz="2000" dirty="0" smtClean="0">
                <a:solidFill>
                  <a:srgbClr val="FF0000"/>
                </a:solidFill>
                <a:latin typeface="微软雅黑" panose="020B0503020204020204" pitchFamily="34" charset="-122"/>
                <a:ea typeface="微软雅黑" panose="020B0503020204020204" pitchFamily="34" charset="-122"/>
              </a:rPr>
              <a:t>主流和本质</a:t>
            </a:r>
            <a:r>
              <a:rPr lang="zh-CN" altLang="zh-CN" sz="2000" dirty="0" smtClean="0">
                <a:latin typeface="微软雅黑" panose="020B0503020204020204" pitchFamily="34" charset="-122"/>
                <a:ea typeface="微软雅黑" panose="020B0503020204020204" pitchFamily="34" charset="-122"/>
              </a:rPr>
              <a:t>，坚持中国特色社会主义的立场和维护党、国家、民族团结的立场。</a:t>
            </a:r>
            <a:endParaRPr lang="zh-CN" altLang="zh-CN" sz="2000" dirty="0">
              <a:latin typeface="微软雅黑" panose="020B0503020204020204" pitchFamily="34" charset="-122"/>
              <a:ea typeface="微软雅黑" panose="020B0503020204020204" pitchFamily="34" charset="-122"/>
            </a:endParaRPr>
          </a:p>
        </p:txBody>
      </p:sp>
      <p:pic>
        <p:nvPicPr>
          <p:cNvPr id="10242" name="Picture 2" descr="https://timgsa.baidu.com/timg?image&amp;quality=80&amp;size=b9999_10000&amp;sec=1550816314511&amp;di=2de0d1c80e4a47cca241cd9b3e62560d&amp;imgtype=0&amp;src=http%3A%2F%2Fpic.qiantucdn.com%2F58pic%2F18%2F42%2F30%2F66S58PIC6xd_1024.jpg"/>
          <p:cNvPicPr>
            <a:picLocks noChangeAspect="1" noChangeArrowheads="1"/>
          </p:cNvPicPr>
          <p:nvPr/>
        </p:nvPicPr>
        <p:blipFill>
          <a:blip r:embed="rId1" cstate="print"/>
          <a:srcRect/>
          <a:stretch>
            <a:fillRect/>
          </a:stretch>
        </p:blipFill>
        <p:spPr bwMode="auto">
          <a:xfrm>
            <a:off x="195764" y="2376309"/>
            <a:ext cx="4167642" cy="30243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5"/>
          <p:cNvSpPr/>
          <p:nvPr/>
        </p:nvSpPr>
        <p:spPr>
          <a:xfrm>
            <a:off x="971600" y="1628800"/>
            <a:ext cx="7272808" cy="3554819"/>
          </a:xfrm>
          <a:prstGeom prst="rect">
            <a:avLst/>
          </a:prstGeom>
        </p:spPr>
        <p:txBody>
          <a:bodyPr wrap="square">
            <a:spAutoFit/>
          </a:bodyPr>
          <a:lstStyle/>
          <a:p>
            <a:pPr>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中国</a:t>
            </a:r>
            <a:r>
              <a:rPr lang="zh-CN" altLang="en-US" sz="2000" dirty="0">
                <a:latin typeface="微软雅黑" panose="020B0503020204020204" pitchFamily="34" charset="-122"/>
                <a:ea typeface="微软雅黑" panose="020B0503020204020204" pitchFamily="34" charset="-122"/>
              </a:rPr>
              <a:t>革命历史，就是中国共产党带领中国人民推动革命、建设和改革的</a:t>
            </a:r>
            <a:r>
              <a:rPr lang="zh-CN" altLang="en-US" sz="2000" dirty="0">
                <a:solidFill>
                  <a:srgbClr val="FF0000"/>
                </a:solidFill>
                <a:latin typeface="微软雅黑" panose="020B0503020204020204" pitchFamily="34" charset="-122"/>
                <a:ea typeface="微软雅黑" panose="020B0503020204020204" pitchFamily="34" charset="-122"/>
              </a:rPr>
              <a:t>创业史</a:t>
            </a:r>
            <a:r>
              <a:rPr lang="zh-CN" altLang="en-US" sz="2000" dirty="0">
                <a:latin typeface="微软雅黑" panose="020B0503020204020204" pitchFamily="34" charset="-122"/>
                <a:ea typeface="微软雅黑" panose="020B0503020204020204" pitchFamily="34" charset="-122"/>
              </a:rPr>
              <a:t>，实现国家富强、民族振兴、人民幸福的</a:t>
            </a:r>
            <a:r>
              <a:rPr lang="zh-CN" altLang="en-US" sz="2000" dirty="0">
                <a:solidFill>
                  <a:srgbClr val="FF0000"/>
                </a:solidFill>
                <a:latin typeface="微软雅黑" panose="020B0503020204020204" pitchFamily="34" charset="-122"/>
                <a:ea typeface="微软雅黑" panose="020B0503020204020204" pitchFamily="34" charset="-122"/>
              </a:rPr>
              <a:t>奋斗史</a:t>
            </a:r>
            <a:r>
              <a:rPr lang="zh-CN" altLang="en-US" sz="2000" dirty="0">
                <a:latin typeface="微软雅黑" panose="020B0503020204020204" pitchFamily="34" charset="-122"/>
                <a:ea typeface="微软雅黑" panose="020B0503020204020204" pitchFamily="34" charset="-122"/>
              </a:rPr>
              <a:t>，不断加强自身建设、不断完善和提高自己的</a:t>
            </a:r>
            <a:r>
              <a:rPr lang="zh-CN" altLang="en-US" sz="2000" dirty="0">
                <a:solidFill>
                  <a:srgbClr val="FF0000"/>
                </a:solidFill>
                <a:latin typeface="微软雅黑" panose="020B0503020204020204" pitchFamily="34" charset="-122"/>
                <a:ea typeface="微软雅黑" panose="020B0503020204020204" pitchFamily="34" charset="-122"/>
              </a:rPr>
              <a:t>发展史</a:t>
            </a:r>
            <a:r>
              <a:rPr lang="zh-CN" altLang="en-US" sz="2000" dirty="0">
                <a:latin typeface="微软雅黑" panose="020B0503020204020204" pitchFamily="34" charset="-122"/>
                <a:ea typeface="微软雅黑" panose="020B0503020204020204" pitchFamily="34" charset="-122"/>
              </a:rPr>
              <a:t>，也是百年红色文化</a:t>
            </a:r>
            <a:r>
              <a:rPr lang="zh-CN" altLang="en-US" sz="2000" dirty="0">
                <a:solidFill>
                  <a:srgbClr val="FF0000"/>
                </a:solidFill>
                <a:latin typeface="微软雅黑" panose="020B0503020204020204" pitchFamily="34" charset="-122"/>
                <a:ea typeface="微软雅黑" panose="020B0503020204020204" pitchFamily="34" charset="-122"/>
              </a:rPr>
              <a:t>孕育、形成和发展的历史</a:t>
            </a:r>
            <a:r>
              <a:rPr lang="zh-CN" altLang="en-US" sz="2000" dirty="0">
                <a:latin typeface="微软雅黑" panose="020B0503020204020204" pitchFamily="34" charset="-122"/>
                <a:ea typeface="微软雅黑" panose="020B0503020204020204" pitchFamily="34" charset="-122"/>
              </a:rPr>
              <a:t>。</a:t>
            </a:r>
            <a:r>
              <a:rPr lang="zh-CN" altLang="en-US" sz="2000" dirty="0">
                <a:solidFill>
                  <a:srgbClr val="FF3333"/>
                </a:solidFill>
                <a:latin typeface="微软雅黑" panose="020B0503020204020204" pitchFamily="34" charset="-122"/>
                <a:ea typeface="微软雅黑" panose="020B0503020204020204" pitchFamily="34" charset="-122"/>
              </a:rPr>
              <a:t>历史之中有营养，历史之中有智慧。</a:t>
            </a:r>
            <a:endParaRPr lang="zh-CN" altLang="en-US" sz="2000" dirty="0">
              <a:solidFill>
                <a:srgbClr val="FF3333"/>
              </a:solidFill>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江西革命</a:t>
            </a:r>
            <a:r>
              <a:rPr lang="zh-CN" altLang="en-US" sz="2000" dirty="0">
                <a:latin typeface="微软雅黑" panose="020B0503020204020204" pitchFamily="34" charset="-122"/>
                <a:ea typeface="微软雅黑" panose="020B0503020204020204" pitchFamily="34" charset="-122"/>
              </a:rPr>
              <a:t>历史传统悠久，革命历史资源丰富。江西革命历史在中国革命历史中占据着</a:t>
            </a:r>
            <a:r>
              <a:rPr lang="zh-CN" altLang="en-US" sz="2000" dirty="0">
                <a:solidFill>
                  <a:srgbClr val="FF3333"/>
                </a:solidFill>
                <a:latin typeface="微软雅黑" panose="020B0503020204020204" pitchFamily="34" charset="-122"/>
                <a:ea typeface="微软雅黑" panose="020B0503020204020204" pitchFamily="34" charset="-122"/>
              </a:rPr>
              <a:t>举足轻重</a:t>
            </a:r>
            <a:r>
              <a:rPr lang="zh-CN" altLang="en-US" sz="2000" dirty="0">
                <a:latin typeface="微软雅黑" panose="020B0503020204020204" pitchFamily="34" charset="-122"/>
                <a:ea typeface="微软雅黑" panose="020B0503020204020204" pitchFamily="34" charset="-122"/>
              </a:rPr>
              <a:t>的地位。学习和传承江西革命历史，从中汲取</a:t>
            </a:r>
            <a:r>
              <a:rPr lang="zh-CN" altLang="en-US" sz="2000" dirty="0">
                <a:solidFill>
                  <a:srgbClr val="FF3333"/>
                </a:solidFill>
                <a:latin typeface="微软雅黑" panose="020B0503020204020204" pitchFamily="34" charset="-122"/>
                <a:ea typeface="微软雅黑" panose="020B0503020204020204" pitchFamily="34" charset="-122"/>
              </a:rPr>
              <a:t>丰富的“营养剂”</a:t>
            </a:r>
            <a:r>
              <a:rPr lang="zh-CN" altLang="en-US" sz="2000" dirty="0">
                <a:latin typeface="微软雅黑" panose="020B0503020204020204" pitchFamily="34" charset="-122"/>
                <a:ea typeface="微软雅黑" panose="020B0503020204020204" pitchFamily="34" charset="-122"/>
              </a:rPr>
              <a:t>，充分发挥革命历史知古鉴今、资政育人的作用，是新时代大学生应有的责任和担当。</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p:cNvSpPr/>
          <p:nvPr/>
        </p:nvSpPr>
        <p:spPr>
          <a:xfrm>
            <a:off x="357188" y="3214689"/>
            <a:ext cx="4500562" cy="2143125"/>
          </a:xfrm>
          <a:prstGeom prst="rect">
            <a:avLst/>
          </a:prstGeom>
          <a:no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grpSp>
        <p:nvGrpSpPr>
          <p:cNvPr id="4" name="组合 21"/>
          <p:cNvGrpSpPr/>
          <p:nvPr/>
        </p:nvGrpSpPr>
        <p:grpSpPr bwMode="auto">
          <a:xfrm>
            <a:off x="733425" y="3398046"/>
            <a:ext cx="1357312" cy="720725"/>
            <a:chOff x="642910" y="2143122"/>
            <a:chExt cx="1357322" cy="642942"/>
          </a:xfrm>
        </p:grpSpPr>
        <p:grpSp>
          <p:nvGrpSpPr>
            <p:cNvPr id="22581" name="组合 5"/>
            <p:cNvGrpSpPr/>
            <p:nvPr/>
          </p:nvGrpSpPr>
          <p:grpSpPr bwMode="auto">
            <a:xfrm>
              <a:off x="642910" y="2143122"/>
              <a:ext cx="1357322" cy="642942"/>
              <a:chOff x="947633" y="1750190"/>
              <a:chExt cx="4916592" cy="1651726"/>
            </a:xfrm>
          </p:grpSpPr>
          <p:sp>
            <p:nvSpPr>
              <p:cNvPr id="9" name="任意多边形 17"/>
              <p:cNvSpPr>
                <a:spLocks noChangeAspect="1"/>
              </p:cNvSpPr>
              <p:nvPr/>
            </p:nvSpPr>
            <p:spPr>
              <a:xfrm>
                <a:off x="947633" y="1877527"/>
                <a:ext cx="4916592" cy="152438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10" name="梯形 18"/>
              <p:cNvSpPr/>
              <p:nvPr/>
            </p:nvSpPr>
            <p:spPr>
              <a:xfrm>
                <a:off x="1689433" y="1750190"/>
                <a:ext cx="3432992" cy="16007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latin typeface="Calibri" panose="020F0502020204030204"/>
                  <a:ea typeface="宋体" panose="02010600030101010101" pitchFamily="2" charset="-122"/>
                </a:endParaRPr>
              </a:p>
            </p:txBody>
          </p:sp>
          <p:sp>
            <p:nvSpPr>
              <p:cNvPr id="11" name="任意多边形 19"/>
              <p:cNvSpPr>
                <a:spLocks noChangeAspect="1"/>
              </p:cNvSpPr>
              <p:nvPr/>
            </p:nvSpPr>
            <p:spPr>
              <a:xfrm>
                <a:off x="1792940" y="1750190"/>
                <a:ext cx="3225977" cy="38564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grpSp>
        <p:sp>
          <p:nvSpPr>
            <p:cNvPr id="22582" name="矩形 7"/>
            <p:cNvSpPr>
              <a:spLocks noChangeArrowheads="1"/>
            </p:cNvSpPr>
            <p:nvPr/>
          </p:nvSpPr>
          <p:spPr bwMode="auto">
            <a:xfrm>
              <a:off x="661404" y="2357436"/>
              <a:ext cx="1108004" cy="32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b="1" dirty="0">
                  <a:solidFill>
                    <a:srgbClr val="C00000"/>
                  </a:solidFill>
                  <a:latin typeface="微软雅黑" panose="020B0503020204020204" pitchFamily="34" charset="-122"/>
                  <a:ea typeface="微软雅黑" panose="020B0503020204020204" pitchFamily="34" charset="-122"/>
                </a:rPr>
                <a:t>道路自信</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grpSp>
        <p:nvGrpSpPr>
          <p:cNvPr id="13" name="组合 28"/>
          <p:cNvGrpSpPr/>
          <p:nvPr/>
        </p:nvGrpSpPr>
        <p:grpSpPr bwMode="auto">
          <a:xfrm>
            <a:off x="3081338" y="3393603"/>
            <a:ext cx="1357312" cy="720725"/>
            <a:chOff x="642910" y="2143122"/>
            <a:chExt cx="1357322" cy="642942"/>
          </a:xfrm>
        </p:grpSpPr>
        <p:grpSp>
          <p:nvGrpSpPr>
            <p:cNvPr id="22571" name="组合 5"/>
            <p:cNvGrpSpPr/>
            <p:nvPr/>
          </p:nvGrpSpPr>
          <p:grpSpPr bwMode="auto">
            <a:xfrm>
              <a:off x="642910" y="2143122"/>
              <a:ext cx="1357322" cy="642942"/>
              <a:chOff x="947633" y="1750190"/>
              <a:chExt cx="4916592" cy="1651726"/>
            </a:xfrm>
          </p:grpSpPr>
          <p:sp>
            <p:nvSpPr>
              <p:cNvPr id="21" name="任意多边形 17"/>
              <p:cNvSpPr>
                <a:spLocks noChangeAspect="1"/>
              </p:cNvSpPr>
              <p:nvPr/>
            </p:nvSpPr>
            <p:spPr>
              <a:xfrm>
                <a:off x="947633" y="1877527"/>
                <a:ext cx="4916592" cy="152438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22" name="梯形 18"/>
              <p:cNvSpPr/>
              <p:nvPr/>
            </p:nvSpPr>
            <p:spPr>
              <a:xfrm>
                <a:off x="1689433" y="1750190"/>
                <a:ext cx="3432992" cy="16007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latin typeface="Calibri" panose="020F0502020204030204"/>
                  <a:ea typeface="宋体" panose="02010600030101010101" pitchFamily="2" charset="-122"/>
                </a:endParaRPr>
              </a:p>
            </p:txBody>
          </p:sp>
          <p:sp>
            <p:nvSpPr>
              <p:cNvPr id="23" name="任意多边形 19"/>
              <p:cNvSpPr>
                <a:spLocks noChangeAspect="1"/>
              </p:cNvSpPr>
              <p:nvPr/>
            </p:nvSpPr>
            <p:spPr>
              <a:xfrm>
                <a:off x="1792940" y="1750190"/>
                <a:ext cx="3225977" cy="38564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grpSp>
        <p:sp>
          <p:nvSpPr>
            <p:cNvPr id="22572" name="矩形 19"/>
            <p:cNvSpPr>
              <a:spLocks noChangeArrowheads="1"/>
            </p:cNvSpPr>
            <p:nvPr/>
          </p:nvSpPr>
          <p:spPr bwMode="auto">
            <a:xfrm>
              <a:off x="661404" y="2357436"/>
              <a:ext cx="1108004" cy="32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b="1" dirty="0">
                  <a:solidFill>
                    <a:srgbClr val="C00000"/>
                  </a:solidFill>
                  <a:latin typeface="微软雅黑" panose="020B0503020204020204" pitchFamily="34" charset="-122"/>
                  <a:ea typeface="微软雅黑" panose="020B0503020204020204" pitchFamily="34" charset="-122"/>
                </a:rPr>
                <a:t>理论自信</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grpSp>
        <p:nvGrpSpPr>
          <p:cNvPr id="19" name="组合 35"/>
          <p:cNvGrpSpPr/>
          <p:nvPr/>
        </p:nvGrpSpPr>
        <p:grpSpPr bwMode="auto">
          <a:xfrm>
            <a:off x="740309" y="4308926"/>
            <a:ext cx="1357312" cy="720725"/>
            <a:chOff x="642910" y="2143122"/>
            <a:chExt cx="1357322" cy="642942"/>
          </a:xfrm>
        </p:grpSpPr>
        <p:grpSp>
          <p:nvGrpSpPr>
            <p:cNvPr id="22566" name="组合 5"/>
            <p:cNvGrpSpPr/>
            <p:nvPr/>
          </p:nvGrpSpPr>
          <p:grpSpPr bwMode="auto">
            <a:xfrm>
              <a:off x="642910" y="2143122"/>
              <a:ext cx="1357322" cy="642942"/>
              <a:chOff x="947633" y="1750190"/>
              <a:chExt cx="4916590" cy="1651725"/>
            </a:xfrm>
          </p:grpSpPr>
          <p:sp>
            <p:nvSpPr>
              <p:cNvPr id="27" name="任意多边形 17"/>
              <p:cNvSpPr>
                <a:spLocks noChangeAspect="1"/>
              </p:cNvSpPr>
              <p:nvPr/>
            </p:nvSpPr>
            <p:spPr>
              <a:xfrm>
                <a:off x="947633" y="1877524"/>
                <a:ext cx="4916590" cy="152439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28" name="梯形 18"/>
              <p:cNvSpPr/>
              <p:nvPr/>
            </p:nvSpPr>
            <p:spPr>
              <a:xfrm>
                <a:off x="1689433" y="1750190"/>
                <a:ext cx="3432990" cy="16007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latin typeface="Calibri" panose="020F0502020204030204"/>
                  <a:ea typeface="宋体" panose="02010600030101010101" pitchFamily="2" charset="-122"/>
                </a:endParaRPr>
              </a:p>
            </p:txBody>
          </p:sp>
          <p:sp>
            <p:nvSpPr>
              <p:cNvPr id="29" name="任意多边形 19"/>
              <p:cNvSpPr>
                <a:spLocks noChangeAspect="1"/>
              </p:cNvSpPr>
              <p:nvPr/>
            </p:nvSpPr>
            <p:spPr>
              <a:xfrm>
                <a:off x="1792940" y="1750190"/>
                <a:ext cx="3225976" cy="38564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grpSp>
        <p:sp>
          <p:nvSpPr>
            <p:cNvPr id="22567" name="矩形 25"/>
            <p:cNvSpPr>
              <a:spLocks noChangeArrowheads="1"/>
            </p:cNvSpPr>
            <p:nvPr/>
          </p:nvSpPr>
          <p:spPr bwMode="auto">
            <a:xfrm>
              <a:off x="661404" y="2357436"/>
              <a:ext cx="1108004" cy="32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b="1" dirty="0">
                  <a:solidFill>
                    <a:srgbClr val="C00000"/>
                  </a:solidFill>
                  <a:latin typeface="微软雅黑" panose="020B0503020204020204" pitchFamily="34" charset="-122"/>
                  <a:ea typeface="微软雅黑" panose="020B0503020204020204" pitchFamily="34" charset="-122"/>
                </a:rPr>
                <a:t>制度自信</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grpSp>
        <p:nvGrpSpPr>
          <p:cNvPr id="31" name="组合 47"/>
          <p:cNvGrpSpPr/>
          <p:nvPr/>
        </p:nvGrpSpPr>
        <p:grpSpPr bwMode="auto">
          <a:xfrm>
            <a:off x="3108030" y="4284720"/>
            <a:ext cx="1357312" cy="720725"/>
            <a:chOff x="642910" y="2143122"/>
            <a:chExt cx="1357322" cy="642942"/>
          </a:xfrm>
        </p:grpSpPr>
        <p:grpSp>
          <p:nvGrpSpPr>
            <p:cNvPr id="22556" name="组合 5"/>
            <p:cNvGrpSpPr/>
            <p:nvPr/>
          </p:nvGrpSpPr>
          <p:grpSpPr bwMode="auto">
            <a:xfrm>
              <a:off x="642910" y="2143122"/>
              <a:ext cx="1357322" cy="642942"/>
              <a:chOff x="947633" y="1750190"/>
              <a:chExt cx="4916592" cy="1651726"/>
            </a:xfrm>
          </p:grpSpPr>
          <p:sp>
            <p:nvSpPr>
              <p:cNvPr id="39" name="任意多边形 17"/>
              <p:cNvSpPr>
                <a:spLocks noChangeAspect="1"/>
              </p:cNvSpPr>
              <p:nvPr/>
            </p:nvSpPr>
            <p:spPr>
              <a:xfrm>
                <a:off x="947633" y="1877525"/>
                <a:ext cx="4916592" cy="152439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anchor="ctr"/>
              <a:lstStyle/>
              <a:p>
                <a:pPr algn="ctr">
                  <a:defRPr/>
                </a:pPr>
                <a:endParaRPr lang="zh-CN" altLang="en-US">
                  <a:solidFill>
                    <a:prstClr val="white"/>
                  </a:solidFill>
                  <a:latin typeface="Calibri" panose="020F0502020204030204"/>
                  <a:ea typeface="宋体" panose="02010600030101010101" pitchFamily="2" charset="-122"/>
                </a:endParaRPr>
              </a:p>
            </p:txBody>
          </p:sp>
          <p:sp>
            <p:nvSpPr>
              <p:cNvPr id="40" name="梯形 18"/>
              <p:cNvSpPr/>
              <p:nvPr/>
            </p:nvSpPr>
            <p:spPr>
              <a:xfrm>
                <a:off x="1689433" y="1750190"/>
                <a:ext cx="3432992" cy="16007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latin typeface="Calibri" panose="020F0502020204030204"/>
                  <a:ea typeface="宋体" panose="02010600030101010101" pitchFamily="2" charset="-122"/>
                </a:endParaRPr>
              </a:p>
            </p:txBody>
          </p:sp>
          <p:sp>
            <p:nvSpPr>
              <p:cNvPr id="41" name="任意多边形 19"/>
              <p:cNvSpPr>
                <a:spLocks noChangeAspect="1"/>
              </p:cNvSpPr>
              <p:nvPr/>
            </p:nvSpPr>
            <p:spPr>
              <a:xfrm>
                <a:off x="1792940" y="1750190"/>
                <a:ext cx="3225977" cy="38564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grpSp>
        <p:sp>
          <p:nvSpPr>
            <p:cNvPr id="22557" name="矩形 37"/>
            <p:cNvSpPr>
              <a:spLocks noChangeArrowheads="1"/>
            </p:cNvSpPr>
            <p:nvPr/>
          </p:nvSpPr>
          <p:spPr bwMode="auto">
            <a:xfrm>
              <a:off x="661404" y="2357436"/>
              <a:ext cx="1108004" cy="329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r>
                <a:rPr lang="zh-CN" altLang="en-US" b="1" dirty="0">
                  <a:solidFill>
                    <a:srgbClr val="C00000"/>
                  </a:solidFill>
                  <a:latin typeface="微软雅黑" panose="020B0503020204020204" pitchFamily="34" charset="-122"/>
                  <a:ea typeface="微软雅黑" panose="020B0503020204020204" pitchFamily="34" charset="-122"/>
                </a:rPr>
                <a:t>文化自信</a:t>
              </a:r>
              <a:endParaRPr lang="zh-CN" altLang="en-US" b="1" dirty="0">
                <a:solidFill>
                  <a:srgbClr val="C00000"/>
                </a:solidFill>
                <a:latin typeface="微软雅黑" panose="020B0503020204020204" pitchFamily="34" charset="-122"/>
                <a:ea typeface="微软雅黑" panose="020B0503020204020204" pitchFamily="34" charset="-122"/>
              </a:endParaRPr>
            </a:p>
          </p:txBody>
        </p:sp>
      </p:grpSp>
      <p:sp>
        <p:nvSpPr>
          <p:cNvPr id="42" name="矩形 41"/>
          <p:cNvSpPr/>
          <p:nvPr/>
        </p:nvSpPr>
        <p:spPr>
          <a:xfrm>
            <a:off x="1610677" y="2341937"/>
            <a:ext cx="1770841" cy="430374"/>
          </a:xfrm>
          <a:prstGeom prst="rect">
            <a:avLst/>
          </a:prstGeom>
        </p:spPr>
        <p:txBody>
          <a:bodyPr wrap="square">
            <a:spAutoFit/>
          </a:bodyPr>
          <a:lstStyle/>
          <a:p>
            <a:pPr>
              <a:lnSpc>
                <a:spcPct val="120000"/>
              </a:lnSpc>
              <a:defRPr/>
            </a:pPr>
            <a:r>
              <a:rPr lang="zh-CN" altLang="en-US" sz="2000" b="1" dirty="0">
                <a:solidFill>
                  <a:prstClr val="black">
                    <a:lumMod val="85000"/>
                    <a:lumOff val="15000"/>
                  </a:prstClr>
                </a:solidFill>
                <a:latin typeface="微软雅黑" panose="020B0503020204020204" pitchFamily="34" charset="-122"/>
                <a:ea typeface="微软雅黑" panose="020B0503020204020204" pitchFamily="34" charset="-122"/>
              </a:rPr>
              <a:t>坚持四个自信</a:t>
            </a:r>
            <a:endParaRPr lang="zh-CN" altLang="en-US" sz="2000" b="1" dirty="0">
              <a:solidFill>
                <a:prstClr val="black">
                  <a:lumMod val="85000"/>
                  <a:lumOff val="15000"/>
                </a:prstClr>
              </a:solidFill>
              <a:latin typeface="微软雅黑" panose="020B0503020204020204" pitchFamily="34" charset="-122"/>
              <a:ea typeface="微软雅黑" panose="020B0503020204020204" pitchFamily="34" charset="-122"/>
            </a:endParaRPr>
          </a:p>
        </p:txBody>
      </p:sp>
      <p:grpSp>
        <p:nvGrpSpPr>
          <p:cNvPr id="22548" name="组合 96"/>
          <p:cNvGrpSpPr/>
          <p:nvPr/>
        </p:nvGrpSpPr>
        <p:grpSpPr bwMode="auto">
          <a:xfrm>
            <a:off x="1361983" y="2475488"/>
            <a:ext cx="179993" cy="175764"/>
            <a:chOff x="250282" y="3320438"/>
            <a:chExt cx="234000" cy="234000"/>
          </a:xfrm>
        </p:grpSpPr>
        <p:sp>
          <p:nvSpPr>
            <p:cNvPr id="52" name="椭圆 51"/>
            <p:cNvSpPr/>
            <p:nvPr/>
          </p:nvSpPr>
          <p:spPr>
            <a:xfrm>
              <a:off x="287431" y="3357264"/>
              <a:ext cx="142404" cy="14371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C00000"/>
                </a:solidFill>
                <a:latin typeface="Calibri" panose="020F0502020204030204"/>
                <a:ea typeface="宋体" panose="02010600030101010101" pitchFamily="2" charset="-122"/>
              </a:endParaRPr>
            </a:p>
          </p:txBody>
        </p:sp>
        <p:sp>
          <p:nvSpPr>
            <p:cNvPr id="53" name="椭圆 52"/>
            <p:cNvSpPr/>
            <p:nvPr/>
          </p:nvSpPr>
          <p:spPr>
            <a:xfrm>
              <a:off x="250282" y="3321335"/>
              <a:ext cx="233212" cy="232484"/>
            </a:xfrm>
            <a:prstGeom prst="ellipse">
              <a:avLst/>
            </a:prstGeom>
            <a:noFill/>
            <a:ln w="19050"/>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CN" altLang="en-US">
                <a:solidFill>
                  <a:srgbClr val="C00000"/>
                </a:solidFill>
                <a:latin typeface="Calibri" panose="020F0502020204030204"/>
                <a:ea typeface="宋体" panose="02010600030101010101" pitchFamily="2" charset="-122"/>
              </a:endParaRPr>
            </a:p>
          </p:txBody>
        </p:sp>
      </p:grpSp>
      <p:grpSp>
        <p:nvGrpSpPr>
          <p:cNvPr id="22544" name="组合 96"/>
          <p:cNvGrpSpPr/>
          <p:nvPr/>
        </p:nvGrpSpPr>
        <p:grpSpPr bwMode="auto">
          <a:xfrm>
            <a:off x="3392635" y="2476162"/>
            <a:ext cx="180021" cy="175764"/>
            <a:chOff x="250282" y="3320438"/>
            <a:chExt cx="234000" cy="234000"/>
          </a:xfrm>
        </p:grpSpPr>
        <p:sp>
          <p:nvSpPr>
            <p:cNvPr id="57" name="椭圆 56"/>
            <p:cNvSpPr/>
            <p:nvPr/>
          </p:nvSpPr>
          <p:spPr>
            <a:xfrm>
              <a:off x="287425" y="3357264"/>
              <a:ext cx="142381" cy="143717"/>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C00000"/>
                </a:solidFill>
                <a:latin typeface="Calibri" panose="020F0502020204030204"/>
                <a:ea typeface="宋体" panose="02010600030101010101" pitchFamily="2" charset="-122"/>
              </a:endParaRPr>
            </a:p>
          </p:txBody>
        </p:sp>
        <p:sp>
          <p:nvSpPr>
            <p:cNvPr id="58" name="椭圆 57"/>
            <p:cNvSpPr/>
            <p:nvPr/>
          </p:nvSpPr>
          <p:spPr>
            <a:xfrm>
              <a:off x="250282" y="3321335"/>
              <a:ext cx="233176" cy="232484"/>
            </a:xfrm>
            <a:prstGeom prst="ellipse">
              <a:avLst/>
            </a:prstGeom>
            <a:noFill/>
            <a:ln w="19050"/>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CN" altLang="en-US">
                <a:solidFill>
                  <a:srgbClr val="C00000"/>
                </a:solidFill>
                <a:latin typeface="Calibri" panose="020F0502020204030204"/>
                <a:ea typeface="宋体" panose="02010600030101010101" pitchFamily="2" charset="-122"/>
              </a:endParaRPr>
            </a:p>
          </p:txBody>
        </p:sp>
      </p:grpSp>
      <p:pic>
        <p:nvPicPr>
          <p:cNvPr id="3" name="图片 2"/>
          <p:cNvPicPr>
            <a:picLocks noChangeAspect="1"/>
          </p:cNvPicPr>
          <p:nvPr/>
        </p:nvPicPr>
        <p:blipFill>
          <a:blip r:embed="rId1" cstate="print"/>
          <a:stretch>
            <a:fillRect/>
          </a:stretch>
        </p:blipFill>
        <p:spPr>
          <a:xfrm>
            <a:off x="5292080" y="2420888"/>
            <a:ext cx="3312368" cy="3227982"/>
          </a:xfrm>
          <a:prstGeom prst="rect">
            <a:avLst/>
          </a:prstGeom>
        </p:spPr>
      </p:pic>
      <p:sp>
        <p:nvSpPr>
          <p:cNvPr id="36" name="矩形 35"/>
          <p:cNvSpPr/>
          <p:nvPr/>
        </p:nvSpPr>
        <p:spPr>
          <a:xfrm>
            <a:off x="1115616" y="1124744"/>
            <a:ext cx="5974080" cy="829945"/>
          </a:xfrm>
          <a:prstGeom prst="rect">
            <a:avLst/>
          </a:prstGeom>
        </p:spPr>
        <p:txBody>
          <a:bodyPr wrap="none">
            <a:spAutoFit/>
          </a:bodyPr>
          <a:lstStyle/>
          <a:p>
            <a:pPr fontAlgn="base">
              <a:spcBef>
                <a:spcPct val="0"/>
              </a:spcBef>
              <a:spcAft>
                <a:spcPct val="0"/>
              </a:spcAft>
            </a:pP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第三，坚持中国特色社会主义的</a:t>
            </a:r>
            <a:r>
              <a:rPr lang="zh-CN" altLang="en-US" sz="2400" dirty="0" smtClean="0">
                <a:solidFill>
                  <a:srgbClr val="FF0000"/>
                </a:solidFill>
                <a:latin typeface="微软雅黑" panose="020B0503020204020204" pitchFamily="34" charset="-122"/>
                <a:ea typeface="微软雅黑" panose="020B0503020204020204" pitchFamily="34" charset="-122"/>
              </a:rPr>
              <a:t>道路自信</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fontAlgn="base">
              <a:spcBef>
                <a:spcPct val="0"/>
              </a:spcBef>
              <a:spcAft>
                <a:spcPct val="0"/>
              </a:spcAft>
            </a:pPr>
            <a:r>
              <a:rPr lang="zh-CN" altLang="en-US" sz="2400" dirty="0" smtClean="0">
                <a:solidFill>
                  <a:srgbClr val="FF0000"/>
                </a:solidFill>
                <a:latin typeface="微软雅黑" panose="020B0503020204020204" pitchFamily="34" charset="-122"/>
                <a:ea typeface="微软雅黑" panose="020B0503020204020204" pitchFamily="34" charset="-122"/>
              </a:rPr>
              <a:t>理论自信</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400" dirty="0" smtClean="0">
                <a:solidFill>
                  <a:srgbClr val="FF0000"/>
                </a:solidFill>
                <a:latin typeface="微软雅黑" panose="020B0503020204020204" pitchFamily="34" charset="-122"/>
                <a:ea typeface="微软雅黑" panose="020B0503020204020204" pitchFamily="34" charset="-122"/>
              </a:rPr>
              <a:t>制度自信</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和</a:t>
            </a:r>
            <a:r>
              <a:rPr lang="zh-CN" altLang="en-US" sz="2400" dirty="0" smtClean="0">
                <a:solidFill>
                  <a:srgbClr val="FF0000"/>
                </a:solidFill>
                <a:latin typeface="微软雅黑" panose="020B0503020204020204" pitchFamily="34" charset="-122"/>
                <a:ea typeface="微软雅黑" panose="020B0503020204020204" pitchFamily="34" charset="-122"/>
              </a:rPr>
              <a:t>文化自信</a:t>
            </a:r>
            <a:endParaRPr lang="zh-CN" altLang="en-US" sz="2400" dirty="0" smtClean="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2" grpId="0"/>
      <p:bldP spid="36"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 name="组合 37"/>
          <p:cNvGrpSpPr/>
          <p:nvPr/>
        </p:nvGrpSpPr>
        <p:grpSpPr bwMode="auto">
          <a:xfrm>
            <a:off x="3347720" y="2251075"/>
            <a:ext cx="5616575" cy="3914140"/>
            <a:chOff x="3602810" y="1928808"/>
            <a:chExt cx="4867338" cy="2428892"/>
          </a:xfrm>
        </p:grpSpPr>
        <p:sp>
          <p:nvSpPr>
            <p:cNvPr id="36" name="矩形 35"/>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37" name="直接连接符 36"/>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矩形 11"/>
          <p:cNvSpPr>
            <a:spLocks noChangeArrowheads="1"/>
          </p:cNvSpPr>
          <p:nvPr/>
        </p:nvSpPr>
        <p:spPr bwMode="auto">
          <a:xfrm>
            <a:off x="3491880" y="2420889"/>
            <a:ext cx="5464058" cy="366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lnSpc>
                <a:spcPct val="129000"/>
              </a:lnSpc>
              <a:spcBef>
                <a:spcPct val="0"/>
              </a:spcBef>
              <a:spcAft>
                <a:spcPct val="0"/>
              </a:spcAft>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革命领袖是人不是神。尽管他们拥有很高的理论水平、丰富的斗争经验、卓越的领导才能，但这并不意味着他们的认识和行动可以不受时代条件限制。不能因为他们伟大就把他们像神那样顶礼膜拜，不容许提出并纠正他们的失误和错误；也不能因为他们有失误和错误就全盘否定，抹杀他们的历史功绩，陷入虚无主义的泥潭。</a:t>
            </a:r>
            <a:endParaRPr lang="en-US" altLang="zh-CN" sz="2000" dirty="0" smtClean="0">
              <a:latin typeface="微软雅黑" panose="020B0503020204020204" pitchFamily="34" charset="-122"/>
              <a:ea typeface="微软雅黑" panose="020B0503020204020204" pitchFamily="34" charset="-122"/>
            </a:endParaRPr>
          </a:p>
          <a:p>
            <a:pPr fontAlgn="base">
              <a:lnSpc>
                <a:spcPct val="129000"/>
              </a:lnSpc>
              <a:spcBef>
                <a:spcPct val="0"/>
              </a:spcBef>
              <a:spcAft>
                <a:spcPct val="0"/>
              </a:spcAft>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习近平</a:t>
            </a:r>
            <a:endParaRPr lang="zh-CN" altLang="en-US" sz="2000" b="1" dirty="0">
              <a:latin typeface="微软雅黑" panose="020B0503020204020204" pitchFamily="34" charset="-122"/>
              <a:ea typeface="微软雅黑" panose="020B0503020204020204" pitchFamily="34" charset="-122"/>
            </a:endParaRPr>
          </a:p>
        </p:txBody>
      </p:sp>
      <p:sp>
        <p:nvSpPr>
          <p:cNvPr id="41" name="矩形 40"/>
          <p:cNvSpPr/>
          <p:nvPr/>
        </p:nvSpPr>
        <p:spPr>
          <a:xfrm>
            <a:off x="2346742" y="1146334"/>
            <a:ext cx="4450080" cy="829945"/>
          </a:xfrm>
          <a:prstGeom prst="rect">
            <a:avLst/>
          </a:prstGeom>
        </p:spPr>
        <p:txBody>
          <a:bodyPr wrap="none">
            <a:spAutoFit/>
          </a:bodyPr>
          <a:lstStyle/>
          <a:p>
            <a:pPr>
              <a:defRPr/>
            </a:pP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第四，科学客观评价历史人物，</a:t>
            </a:r>
            <a:endPar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defRPr/>
            </a:pP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树立科学的伟人观和英雄观</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122" name="AutoShape 2"/>
          <p:cNvSpPr>
            <a:spLocks noChangeAspect="1" noChangeArrowheads="1"/>
          </p:cNvSpPr>
          <p:nvPr/>
        </p:nvSpPr>
        <p:spPr bwMode="auto">
          <a:xfrm>
            <a:off x="44450" y="-1516063"/>
            <a:ext cx="4762500" cy="3171826"/>
          </a:xfrm>
          <a:prstGeom prst="rect">
            <a:avLst/>
          </a:prstGeom>
          <a:noFill/>
        </p:spPr>
        <p:txBody>
          <a:bodyPr vert="horz" wrap="square" lIns="91440" tIns="45720" rIns="91440" bIns="45720" numCol="1" anchor="t" anchorCtr="0" compatLnSpc="1"/>
          <a:lstStyle/>
          <a:p>
            <a:endParaRPr lang="zh-CN" altLang="en-US"/>
          </a:p>
        </p:txBody>
      </p:sp>
      <p:sp>
        <p:nvSpPr>
          <p:cNvPr id="5124" name="AutoShape 4"/>
          <p:cNvSpPr>
            <a:spLocks noChangeAspect="1" noChangeArrowheads="1"/>
          </p:cNvSpPr>
          <p:nvPr/>
        </p:nvSpPr>
        <p:spPr bwMode="auto">
          <a:xfrm>
            <a:off x="44450" y="-1447800"/>
            <a:ext cx="4762500" cy="3019425"/>
          </a:xfrm>
          <a:prstGeom prst="rect">
            <a:avLst/>
          </a:prstGeom>
          <a:noFill/>
        </p:spPr>
        <p:txBody>
          <a:bodyPr vert="horz" wrap="square" lIns="91440" tIns="45720" rIns="91440" bIns="45720" numCol="1" anchor="t" anchorCtr="0" compatLnSpc="1"/>
          <a:lstStyle/>
          <a:p>
            <a:endParaRPr lang="zh-CN" altLang="en-US"/>
          </a:p>
        </p:txBody>
      </p:sp>
      <p:sp>
        <p:nvSpPr>
          <p:cNvPr id="5126" name="AutoShape 6"/>
          <p:cNvSpPr>
            <a:spLocks noChangeAspect="1" noChangeArrowheads="1"/>
          </p:cNvSpPr>
          <p:nvPr/>
        </p:nvSpPr>
        <p:spPr bwMode="auto">
          <a:xfrm>
            <a:off x="44450" y="-1447800"/>
            <a:ext cx="4762500" cy="3019425"/>
          </a:xfrm>
          <a:prstGeom prst="rect">
            <a:avLst/>
          </a:prstGeom>
          <a:noFill/>
        </p:spPr>
        <p:txBody>
          <a:bodyPr vert="horz" wrap="square" lIns="91440" tIns="45720" rIns="91440" bIns="45720" numCol="1" anchor="t" anchorCtr="0" compatLnSpc="1"/>
          <a:lstStyle/>
          <a:p>
            <a:endParaRPr lang="zh-CN" altLang="en-US"/>
          </a:p>
        </p:txBody>
      </p:sp>
      <p:pic>
        <p:nvPicPr>
          <p:cNvPr id="5127" name="Picture 7"/>
          <p:cNvPicPr>
            <a:picLocks noChangeAspect="1" noChangeArrowheads="1"/>
          </p:cNvPicPr>
          <p:nvPr/>
        </p:nvPicPr>
        <p:blipFill>
          <a:blip r:embed="rId1" cstate="print"/>
          <a:srcRect/>
          <a:stretch>
            <a:fillRect/>
          </a:stretch>
        </p:blipFill>
        <p:spPr bwMode="auto">
          <a:xfrm>
            <a:off x="323528" y="2996952"/>
            <a:ext cx="2843808" cy="214865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ppt_w</p:attrName>
                                        </p:attrNameLst>
                                      </p:cBhvr>
                                      <p:tavLst>
                                        <p:tav tm="0">
                                          <p:val>
                                            <p:fltVal val="0"/>
                                          </p:val>
                                        </p:tav>
                                        <p:tav tm="100000">
                                          <p:val>
                                            <p:strVal val="#ppt_w"/>
                                          </p:val>
                                        </p:tav>
                                      </p:tavLst>
                                    </p:anim>
                                    <p:anim calcmode="lin" valueType="num">
                                      <p:cBhvr>
                                        <p:cTn id="17"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31"/>
          <p:cNvSpPr>
            <a:spLocks noChangeArrowheads="1"/>
          </p:cNvSpPr>
          <p:nvPr/>
        </p:nvSpPr>
        <p:spPr bwMode="auto">
          <a:xfrm>
            <a:off x="4427984" y="2420888"/>
            <a:ext cx="424847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25000"/>
              </a:lnSpc>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我们必须高度警惕、坚决反对任何篡改历史的错误言行，积极参加历史纪念活动，在活动中学习、感悟历史事件、历史人物的真相，用与时俱进的手段和形式宣传历史事件、历史人物的贡献，弘扬爱国主义精神，以实际的行动和真实的史实与历史虚无主义进行斗争。</a:t>
            </a:r>
            <a:endParaRPr lang="zh-CN" altLang="zh-CN" sz="2000" dirty="0">
              <a:latin typeface="微软雅黑" panose="020B0503020204020204" pitchFamily="34" charset="-122"/>
              <a:ea typeface="微软雅黑" panose="020B0503020204020204" pitchFamily="34" charset="-122"/>
            </a:endParaRPr>
          </a:p>
        </p:txBody>
      </p:sp>
      <p:sp>
        <p:nvSpPr>
          <p:cNvPr id="46" name="矩形 45"/>
          <p:cNvSpPr/>
          <p:nvPr/>
        </p:nvSpPr>
        <p:spPr>
          <a:xfrm>
            <a:off x="1423973" y="1495579"/>
            <a:ext cx="5669280" cy="460375"/>
          </a:xfrm>
          <a:prstGeom prst="rect">
            <a:avLst/>
          </a:prstGeom>
        </p:spPr>
        <p:txBody>
          <a:bodyPr wrap="none">
            <a:spAutoFit/>
          </a:bodyPr>
          <a:lstStyle/>
          <a:p>
            <a:pPr fontAlgn="base">
              <a:spcBef>
                <a:spcPct val="0"/>
              </a:spcBef>
              <a:spcAft>
                <a:spcPct val="0"/>
              </a:spcAft>
            </a:pPr>
            <a:r>
              <a:rPr lang="zh-CN" altLang="en-US" sz="2400" dirty="0" smtClean="0">
                <a:solidFill>
                  <a:schemeClr val="tx1"/>
                </a:solidFill>
                <a:latin typeface="微软雅黑" panose="020B0503020204020204" pitchFamily="34" charset="-122"/>
                <a:ea typeface="微软雅黑" panose="020B0503020204020204" pitchFamily="34" charset="-122"/>
              </a:rPr>
              <a:t>第五，开展历史纪念活动，谴责历史谎言</a:t>
            </a:r>
            <a:endParaRPr lang="zh-CN" altLang="en-US" sz="2400" dirty="0" smtClean="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6035" y="2858770"/>
            <a:ext cx="4326255" cy="2292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矩形 26"/>
          <p:cNvSpPr/>
          <p:nvPr/>
        </p:nvSpPr>
        <p:spPr>
          <a:xfrm>
            <a:off x="808355" y="1831975"/>
            <a:ext cx="7680960" cy="3692525"/>
          </a:xfrm>
          <a:prstGeom prst="rect">
            <a:avLst/>
          </a:prstGeom>
        </p:spPr>
        <p:txBody>
          <a:bodyPr wrap="square">
            <a:spAutoFit/>
          </a:bodyPr>
          <a:lstStyle/>
          <a:p>
            <a:pPr indent="575945">
              <a:lnSpc>
                <a:spcPct val="130000"/>
              </a:lnSpc>
            </a:pPr>
            <a:r>
              <a:rPr lang="en-US" altLang="zh-CN" sz="2000" dirty="0" smtClean="0">
                <a:latin typeface="微软雅黑" panose="020B0503020204020204" pitchFamily="34" charset="-122"/>
                <a:ea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rPr>
              <a:t>中共中央党史研究室编：</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历史是最好的教科书</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学习习近平同志关于党的历史的重要论述</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，中共党史出版社</a:t>
            </a:r>
            <a:r>
              <a:rPr lang="en-US" altLang="zh-CN" sz="2000" dirty="0" smtClean="0">
                <a:latin typeface="微软雅黑" panose="020B0503020204020204" pitchFamily="34" charset="-122"/>
                <a:ea typeface="微软雅黑" panose="020B0503020204020204" pitchFamily="34" charset="-122"/>
              </a:rPr>
              <a:t>2014</a:t>
            </a:r>
            <a:r>
              <a:rPr lang="zh-CN" altLang="en-US" sz="2000" dirty="0" smtClean="0">
                <a:latin typeface="微软雅黑" panose="020B0503020204020204" pitchFamily="34" charset="-122"/>
                <a:ea typeface="微软雅黑" panose="020B0503020204020204" pitchFamily="34" charset="-122"/>
              </a:rPr>
              <a:t>年版。</a:t>
            </a:r>
            <a:endParaRPr lang="zh-CN" altLang="en-US" sz="2000" dirty="0" smtClean="0">
              <a:latin typeface="微软雅黑" panose="020B0503020204020204" pitchFamily="34" charset="-122"/>
              <a:ea typeface="微软雅黑" panose="020B0503020204020204" pitchFamily="34" charset="-122"/>
            </a:endParaRPr>
          </a:p>
          <a:p>
            <a:pPr indent="575945">
              <a:lnSpc>
                <a:spcPct val="130000"/>
              </a:lnSpc>
            </a:pPr>
            <a:r>
              <a:rPr lang="en-US" altLang="zh-CN" sz="2000" dirty="0" smtClean="0">
                <a:latin typeface="微软雅黑" panose="020B0503020204020204" pitchFamily="34" charset="-122"/>
                <a:ea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rPr>
              <a:t>中共中央党史研究室编：</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坚定党的历史自信反对历史虚无主义</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以习近平总书记系列重要讲话精神统领党史工作</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，中共党史出版社</a:t>
            </a:r>
            <a:r>
              <a:rPr lang="en-US" altLang="zh-CN" sz="2000" dirty="0" smtClean="0">
                <a:latin typeface="微软雅黑" panose="020B0503020204020204" pitchFamily="34" charset="-122"/>
                <a:ea typeface="微软雅黑" panose="020B0503020204020204" pitchFamily="34" charset="-122"/>
              </a:rPr>
              <a:t>2016</a:t>
            </a:r>
            <a:r>
              <a:rPr lang="zh-CN" altLang="en-US" sz="2000" dirty="0" smtClean="0">
                <a:latin typeface="微软雅黑" panose="020B0503020204020204" pitchFamily="34" charset="-122"/>
                <a:ea typeface="微软雅黑" panose="020B0503020204020204" pitchFamily="34" charset="-122"/>
              </a:rPr>
              <a:t>年版。</a:t>
            </a:r>
            <a:endParaRPr lang="zh-CN" altLang="en-US" sz="2000" dirty="0" smtClean="0">
              <a:latin typeface="微软雅黑" panose="020B0503020204020204" pitchFamily="34" charset="-122"/>
              <a:ea typeface="微软雅黑" panose="020B0503020204020204" pitchFamily="34" charset="-122"/>
            </a:endParaRPr>
          </a:p>
          <a:p>
            <a:pPr indent="575945">
              <a:lnSpc>
                <a:spcPct val="130000"/>
              </a:lnSpc>
            </a:pPr>
            <a:r>
              <a:rPr lang="en-US" altLang="zh-CN" sz="2000" dirty="0" smtClean="0">
                <a:latin typeface="微软雅黑" panose="020B0503020204020204" pitchFamily="34" charset="-122"/>
                <a:ea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rPr>
              <a:t>中共中央党史研究室编：</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反对历史虚无主义</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，中共党史出版社</a:t>
            </a:r>
            <a:r>
              <a:rPr lang="en-US" altLang="zh-CN" sz="2000" dirty="0" smtClean="0">
                <a:latin typeface="微软雅黑" panose="020B0503020204020204" pitchFamily="34" charset="-122"/>
                <a:ea typeface="微软雅黑" panose="020B0503020204020204" pitchFamily="34" charset="-122"/>
              </a:rPr>
              <a:t>2017</a:t>
            </a:r>
            <a:r>
              <a:rPr lang="zh-CN" altLang="en-US" sz="2000" dirty="0" smtClean="0">
                <a:latin typeface="微软雅黑" panose="020B0503020204020204" pitchFamily="34" charset="-122"/>
                <a:ea typeface="微软雅黑" panose="020B0503020204020204" pitchFamily="34" charset="-122"/>
              </a:rPr>
              <a:t>年版。</a:t>
            </a:r>
            <a:endParaRPr lang="zh-CN" altLang="en-US" sz="2000" dirty="0" smtClean="0">
              <a:latin typeface="微软雅黑" panose="020B0503020204020204" pitchFamily="34" charset="-122"/>
              <a:ea typeface="微软雅黑" panose="020B0503020204020204" pitchFamily="34" charset="-122"/>
            </a:endParaRPr>
          </a:p>
          <a:p>
            <a:pPr indent="575945">
              <a:lnSpc>
                <a:spcPct val="130000"/>
              </a:lnSpc>
            </a:pPr>
            <a:r>
              <a:rPr lang="en-US" altLang="zh-CN" sz="2000" dirty="0" smtClean="0">
                <a:latin typeface="微软雅黑" panose="020B0503020204020204" pitchFamily="34" charset="-122"/>
                <a:ea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rPr>
              <a:t>冯学工：</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中国革命历史是最好的营养剂</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，河北人民出版社</a:t>
            </a:r>
            <a:r>
              <a:rPr lang="en-US" altLang="zh-CN" sz="2000" dirty="0" smtClean="0">
                <a:latin typeface="微软雅黑" panose="020B0503020204020204" pitchFamily="34" charset="-122"/>
                <a:ea typeface="微软雅黑" panose="020B0503020204020204" pitchFamily="34" charset="-122"/>
              </a:rPr>
              <a:t>2016</a:t>
            </a:r>
            <a:r>
              <a:rPr lang="zh-CN" altLang="en-US" sz="2000" dirty="0" smtClean="0">
                <a:latin typeface="微软雅黑" panose="020B0503020204020204" pitchFamily="34" charset="-122"/>
                <a:ea typeface="微软雅黑" panose="020B0503020204020204" pitchFamily="34" charset="-122"/>
              </a:rPr>
              <a:t>年版。</a:t>
            </a:r>
            <a:endParaRPr lang="zh-CN" altLang="en-US" sz="2000" dirty="0" smtClean="0">
              <a:latin typeface="微软雅黑" panose="020B0503020204020204" pitchFamily="34" charset="-122"/>
              <a:ea typeface="微软雅黑" panose="020B0503020204020204" pitchFamily="34" charset="-122"/>
            </a:endParaRPr>
          </a:p>
        </p:txBody>
      </p:sp>
      <p:sp>
        <p:nvSpPr>
          <p:cNvPr id="10" name="TextBox 10"/>
          <p:cNvSpPr txBox="1">
            <a:spLocks noChangeArrowheads="1"/>
          </p:cNvSpPr>
          <p:nvPr/>
        </p:nvSpPr>
        <p:spPr bwMode="auto">
          <a:xfrm>
            <a:off x="1285852" y="1071546"/>
            <a:ext cx="1716222" cy="521970"/>
          </a:xfrm>
          <a:prstGeom prst="rect">
            <a:avLst/>
          </a:prstGeom>
          <a:noFill/>
          <a:ln w="9525">
            <a:noFill/>
            <a:miter lim="800000"/>
          </a:ln>
        </p:spPr>
        <p:txBody>
          <a:bodyPr wrap="square">
            <a:spAutoFit/>
          </a:bodyPr>
          <a:lstStyle/>
          <a:p>
            <a:pPr algn="just"/>
            <a:r>
              <a:rPr lang="zh-CN" altLang="en-US" sz="2800" b="1" dirty="0" smtClean="0">
                <a:latin typeface="微软雅黑" panose="020B0503020204020204" pitchFamily="34" charset="-122"/>
                <a:ea typeface="微软雅黑" panose="020B0503020204020204" pitchFamily="34" charset="-122"/>
              </a:rPr>
              <a:t>文献阅读</a:t>
            </a:r>
            <a:endParaRPr lang="zh-CN" altLang="en-US" sz="2800" b="1" dirty="0" smtClean="0">
              <a:latin typeface="微软雅黑" panose="020B0503020204020204" pitchFamily="34" charset="-122"/>
              <a:ea typeface="微软雅黑" panose="020B0503020204020204" pitchFamily="34" charset="-122"/>
            </a:endParaRPr>
          </a:p>
        </p:txBody>
      </p:sp>
      <p:sp>
        <p:nvSpPr>
          <p:cNvPr id="11" name="星形: 五角 3"/>
          <p:cNvSpPr/>
          <p:nvPr/>
        </p:nvSpPr>
        <p:spPr>
          <a:xfrm>
            <a:off x="683568" y="1124744"/>
            <a:ext cx="432048" cy="432048"/>
          </a:xfrm>
          <a:prstGeom prst="star5">
            <a:avLst/>
          </a:prstGeom>
          <a:solidFill>
            <a:srgbClr val="B02D2E"/>
          </a:solidFill>
          <a:ln>
            <a:solidFill>
              <a:srgbClr val="C1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9657" y="1196752"/>
            <a:ext cx="2573385" cy="3431180"/>
          </a:xfrm>
          <a:prstGeom prst="rect">
            <a:avLst/>
          </a:prstGeom>
        </p:spPr>
      </p:pic>
      <p:grpSp>
        <p:nvGrpSpPr>
          <p:cNvPr id="5" name="组合 4"/>
          <p:cNvGrpSpPr/>
          <p:nvPr/>
        </p:nvGrpSpPr>
        <p:grpSpPr>
          <a:xfrm>
            <a:off x="1769013" y="1679895"/>
            <a:ext cx="6907443" cy="3034508"/>
            <a:chOff x="1052601" y="872610"/>
            <a:chExt cx="10088988" cy="3996550"/>
          </a:xfrm>
        </p:grpSpPr>
        <p:sp>
          <p:nvSpPr>
            <p:cNvPr id="6" name="矩形: 圆角 5"/>
            <p:cNvSpPr/>
            <p:nvPr/>
          </p:nvSpPr>
          <p:spPr>
            <a:xfrm>
              <a:off x="1066537" y="1970090"/>
              <a:ext cx="10075052" cy="2899070"/>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p:cNvSpPr/>
            <p:nvPr/>
          </p:nvSpPr>
          <p:spPr>
            <a:xfrm>
              <a:off x="1052601" y="872610"/>
              <a:ext cx="3891462" cy="689099"/>
            </a:xfrm>
            <a:prstGeom prst="rect">
              <a:avLst/>
            </a:prstGeom>
            <a:solidFill>
              <a:srgbClr val="CB363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rPr>
                <a:t> 问题与思考</a:t>
              </a:r>
              <a:endPar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endParaRPr>
            </a:p>
          </p:txBody>
        </p:sp>
      </p:grpSp>
      <p:sp>
        <p:nvSpPr>
          <p:cNvPr id="8" name="文本框 7"/>
          <p:cNvSpPr txBox="1"/>
          <p:nvPr/>
        </p:nvSpPr>
        <p:spPr>
          <a:xfrm>
            <a:off x="2123728" y="2764084"/>
            <a:ext cx="6120680" cy="82994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1</a:t>
            </a:r>
            <a:r>
              <a:rPr lang="en-US" altLang="zh-CN" sz="2400" b="1" smtClean="0">
                <a:latin typeface="微软雅黑" panose="020B0503020204020204" pitchFamily="34" charset="-122"/>
                <a:ea typeface="微软雅黑" panose="020B0503020204020204" pitchFamily="34" charset="-122"/>
              </a:rPr>
              <a:t>. </a:t>
            </a:r>
            <a:r>
              <a:rPr lang="zh-CN" altLang="en-US" sz="2400" b="1" smtClean="0">
                <a:latin typeface="微软雅黑" panose="020B0503020204020204" pitchFamily="34" charset="-122"/>
                <a:ea typeface="微软雅黑" panose="020B0503020204020204" pitchFamily="34" charset="-122"/>
              </a:rPr>
              <a:t>结合历史和现实，说明为什么中国革命历史蕴含着丰富的“营养剂”。</a:t>
            </a:r>
            <a:endParaRPr lang="zh-CN" altLang="en-US" sz="24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2123728" y="3696008"/>
            <a:ext cx="6120680" cy="82994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2</a:t>
            </a:r>
            <a:r>
              <a:rPr lang="en-US" altLang="zh-CN" sz="2400" b="1" smtClean="0">
                <a:latin typeface="微软雅黑" panose="020B0503020204020204" pitchFamily="34" charset="-122"/>
                <a:ea typeface="微软雅黑" panose="020B0503020204020204" pitchFamily="34" charset="-122"/>
              </a:rPr>
              <a:t>. </a:t>
            </a:r>
            <a:r>
              <a:rPr lang="zh-CN" altLang="en-US" sz="2400" b="1" smtClean="0">
                <a:latin typeface="微软雅黑" panose="020B0503020204020204" pitchFamily="34" charset="-122"/>
                <a:ea typeface="微软雅黑" panose="020B0503020204020204" pitchFamily="34" charset="-122"/>
              </a:rPr>
              <a:t>汲取中国革命历史的“营养剂”对新时代大学生的成长成才有何作用？</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043608" y="908720"/>
            <a:ext cx="6948264" cy="114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lnSpc>
                <a:spcPct val="125000"/>
              </a:lnSpc>
              <a:spcBef>
                <a:spcPct val="0"/>
              </a:spcBef>
              <a:spcAft>
                <a:spcPct val="0"/>
              </a:spcAft>
            </a:pPr>
            <a:r>
              <a:rPr lang="zh-CN" altLang="en-US" sz="2800" b="1" spc="300" dirty="0" smtClean="0">
                <a:solidFill>
                  <a:srgbClr val="C00000"/>
                </a:solidFill>
                <a:latin typeface="微软雅黑" panose="020B0503020204020204" pitchFamily="34" charset="-122"/>
                <a:ea typeface="微软雅黑" panose="020B0503020204020204" pitchFamily="34" charset="-122"/>
              </a:rPr>
              <a:t>一、让</a:t>
            </a:r>
            <a:r>
              <a:rPr lang="zh-CN" altLang="en-US" sz="2800" b="1" spc="300" dirty="0">
                <a:solidFill>
                  <a:srgbClr val="C00000"/>
                </a:solidFill>
                <a:latin typeface="微软雅黑" panose="020B0503020204020204" pitchFamily="34" charset="-122"/>
                <a:ea typeface="微软雅黑" panose="020B0503020204020204" pitchFamily="34" charset="-122"/>
              </a:rPr>
              <a:t>历史说话，用史实发言</a:t>
            </a:r>
            <a:r>
              <a:rPr lang="zh-CN" altLang="en-US" sz="2800" b="1" spc="300" dirty="0" smtClean="0">
                <a:solidFill>
                  <a:srgbClr val="C00000"/>
                </a:solidFill>
                <a:latin typeface="微软雅黑" panose="020B0503020204020204" pitchFamily="34" charset="-122"/>
                <a:ea typeface="微软雅黑" panose="020B0503020204020204" pitchFamily="34" charset="-122"/>
              </a:rPr>
              <a:t>：</a:t>
            </a:r>
            <a:endParaRPr lang="en-US" altLang="zh-CN" sz="2800" b="1" spc="300" dirty="0" smtClean="0">
              <a:solidFill>
                <a:srgbClr val="C00000"/>
              </a:solidFill>
              <a:latin typeface="微软雅黑" panose="020B0503020204020204" pitchFamily="34" charset="-122"/>
              <a:ea typeface="微软雅黑" panose="020B0503020204020204" pitchFamily="34" charset="-122"/>
            </a:endParaRPr>
          </a:p>
          <a:p>
            <a:pPr algn="ctr" fontAlgn="base">
              <a:lnSpc>
                <a:spcPct val="125000"/>
              </a:lnSpc>
              <a:spcBef>
                <a:spcPct val="0"/>
              </a:spcBef>
              <a:spcAft>
                <a:spcPct val="0"/>
              </a:spcAft>
            </a:pPr>
            <a:r>
              <a:rPr lang="zh-CN" altLang="en-US" sz="2800" b="1" spc="300" dirty="0" smtClean="0">
                <a:solidFill>
                  <a:srgbClr val="C00000"/>
                </a:solidFill>
                <a:latin typeface="微软雅黑" panose="020B0503020204020204" pitchFamily="34" charset="-122"/>
                <a:ea typeface="微软雅黑" panose="020B0503020204020204" pitchFamily="34" charset="-122"/>
              </a:rPr>
              <a:t>马克思主义</a:t>
            </a:r>
            <a:r>
              <a:rPr lang="zh-CN" altLang="en-US" sz="2800" b="1" spc="300" dirty="0">
                <a:solidFill>
                  <a:srgbClr val="C00000"/>
                </a:solidFill>
                <a:latin typeface="微软雅黑" panose="020B0503020204020204" pitchFamily="34" charset="-122"/>
                <a:ea typeface="微软雅黑" panose="020B0503020204020204" pitchFamily="34" charset="-122"/>
              </a:rPr>
              <a:t>经典作家论中国革命历史</a:t>
            </a:r>
            <a:endParaRPr lang="zh-CN" altLang="en-US" sz="2800" b="1" spc="300" dirty="0">
              <a:solidFill>
                <a:srgbClr val="C00000"/>
              </a:solidFill>
              <a:latin typeface="微软雅黑" panose="020B0503020204020204" pitchFamily="34" charset="-122"/>
              <a:ea typeface="微软雅黑" panose="020B0503020204020204" pitchFamily="34" charset="-122"/>
            </a:endParaRPr>
          </a:p>
        </p:txBody>
      </p:sp>
      <p:pic>
        <p:nvPicPr>
          <p:cNvPr id="48130" name="Picture 2" descr="https://timgsa.baidu.com/timg?image&amp;quality=80&amp;size=b9999_10000&amp;sec=1550744526199&amp;di=79c198b87b5152c11d820fe082360c53&amp;imgtype=0&amp;src=http%3A%2F%2Fp1.qhimg.com%2Ft01d1a1e097622bb297.jpg"/>
          <p:cNvPicPr>
            <a:picLocks noChangeAspect="1" noChangeArrowheads="1"/>
          </p:cNvPicPr>
          <p:nvPr/>
        </p:nvPicPr>
        <p:blipFill>
          <a:blip r:embed="rId1" cstate="print"/>
          <a:srcRect/>
          <a:stretch>
            <a:fillRect/>
          </a:stretch>
        </p:blipFill>
        <p:spPr bwMode="auto">
          <a:xfrm>
            <a:off x="4644008" y="2348880"/>
            <a:ext cx="2639671" cy="3600400"/>
          </a:xfrm>
          <a:prstGeom prst="rect">
            <a:avLst/>
          </a:prstGeom>
          <a:noFill/>
        </p:spPr>
      </p:pic>
      <p:pic>
        <p:nvPicPr>
          <p:cNvPr id="51202" name="Picture 2" descr="https://timgsa.baidu.com/timg?image&amp;quality=80&amp;size=b9999_10000&amp;sec=1551081048233&amp;di=10c7b23ac412facea27d4adabf39745a&amp;imgtype=0&amp;src=http%3A%2F%2Fimg12.360buyimg.com%2Fn1%2Fjfs%2Ft20074%2F298%2F952059450%2F27254%2F39ae0f14%2F5b1013eeN91a48f46.jpg"/>
          <p:cNvPicPr>
            <a:picLocks noChangeAspect="1" noChangeArrowheads="1"/>
          </p:cNvPicPr>
          <p:nvPr/>
        </p:nvPicPr>
        <p:blipFill>
          <a:blip r:embed="rId2" cstate="print"/>
          <a:srcRect/>
          <a:stretch>
            <a:fillRect/>
          </a:stretch>
        </p:blipFill>
        <p:spPr bwMode="auto">
          <a:xfrm>
            <a:off x="1331640" y="2348880"/>
            <a:ext cx="3333750" cy="36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1000" tmFilter="0, 0; .2, .5; .8, .5; 1, 0"/>
                                        <p:tgtEl>
                                          <p:spTgt spid="2"/>
                                        </p:tgtEl>
                                      </p:cBhvr>
                                    </p:animEffect>
                                    <p:animScale>
                                      <p:cBhvr>
                                        <p:cTn id="13"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组合 37"/>
          <p:cNvGrpSpPr/>
          <p:nvPr/>
        </p:nvGrpSpPr>
        <p:grpSpPr bwMode="auto">
          <a:xfrm>
            <a:off x="4644008" y="2420888"/>
            <a:ext cx="4248472" cy="3312368"/>
            <a:chOff x="3525037" y="1927221"/>
            <a:chExt cx="4945111" cy="2430479"/>
          </a:xfrm>
        </p:grpSpPr>
        <p:sp>
          <p:nvSpPr>
            <p:cNvPr id="19" name="矩形 18"/>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20" name="直接连接符 19"/>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445319" y="2492772"/>
            <a:ext cx="4047662" cy="2861310"/>
          </a:xfrm>
          <a:prstGeom prst="rect">
            <a:avLst/>
          </a:prstGeom>
        </p:spPr>
        <p:txBody>
          <a:bodyPr wrap="square">
            <a:spAutoFit/>
          </a:bodyPr>
          <a:lstStyle/>
          <a:p>
            <a:pPr algn="just" fontAlgn="base">
              <a:lnSpc>
                <a:spcPct val="125000"/>
              </a:lnSpc>
              <a:spcBef>
                <a:spcPct val="0"/>
              </a:spcBef>
            </a:pPr>
            <a:r>
              <a:rPr lang="zh-CN" altLang="en-US" sz="24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中国革命将把火星抛到现今工业体系这个火药装得足而又足的地雷上，把酝酿已久的普遍危机引爆，这个普遍危机一扩展到国外，紧接而来的将是欧洲大陆的政治革命。</a:t>
            </a:r>
            <a:endPar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a:p>
            <a:pPr algn="just" fontAlgn="base">
              <a:lnSpc>
                <a:spcPct val="125000"/>
              </a:lnSpc>
              <a:spcBef>
                <a:spcPct val="0"/>
              </a:spcBef>
            </a:pPr>
            <a:r>
              <a:rPr lang="en-US" altLang="zh-CN"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kern="100" dirty="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马克思</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26" name="矩形 25"/>
          <p:cNvSpPr/>
          <p:nvPr/>
        </p:nvSpPr>
        <p:spPr>
          <a:xfrm>
            <a:off x="1187624" y="1340768"/>
            <a:ext cx="5728430" cy="534035"/>
          </a:xfrm>
          <a:prstGeom prst="rect">
            <a:avLst/>
          </a:prstGeom>
        </p:spPr>
        <p:txBody>
          <a:bodyPr wrap="square">
            <a:spAutoFit/>
          </a:bodyPr>
          <a:lstStyle/>
          <a:p>
            <a:pPr lvl="0">
              <a:lnSpc>
                <a:spcPct val="120000"/>
              </a:lnSpc>
              <a:defRPr/>
            </a:pPr>
            <a:r>
              <a:rPr lang="zh-CN" altLang="en-US" sz="2400" b="1" spc="300" dirty="0" smtClean="0">
                <a:solidFill>
                  <a:srgbClr val="C00000"/>
                </a:solidFill>
                <a:latin typeface="微软雅黑" panose="020B0503020204020204" pitchFamily="34" charset="-122"/>
                <a:ea typeface="微软雅黑" panose="020B0503020204020204" pitchFamily="34" charset="-122"/>
              </a:rPr>
              <a:t>（一）中国</a:t>
            </a:r>
            <a:r>
              <a:rPr lang="zh-CN" altLang="en-US" sz="2400" b="1" spc="300" dirty="0">
                <a:solidFill>
                  <a:srgbClr val="C00000"/>
                </a:solidFill>
                <a:latin typeface="微软雅黑" panose="020B0503020204020204" pitchFamily="34" charset="-122"/>
                <a:ea typeface="微软雅黑" panose="020B0503020204020204" pitchFamily="34" charset="-122"/>
              </a:rPr>
              <a:t>革命历史是</a:t>
            </a:r>
            <a:r>
              <a:rPr lang="zh-CN" altLang="en-US" sz="2400" b="1" spc="300" dirty="0" smtClean="0">
                <a:solidFill>
                  <a:srgbClr val="C00000"/>
                </a:solidFill>
                <a:latin typeface="微软雅黑" panose="020B0503020204020204" pitchFamily="34" charset="-122"/>
                <a:ea typeface="微软雅黑" panose="020B0503020204020204" pitchFamily="34" charset="-122"/>
              </a:rPr>
              <a:t>什么</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pic>
        <p:nvPicPr>
          <p:cNvPr id="46082" name="Picture 2" descr="https://ss1.bdstatic.com/70cFuXSh_Q1YnxGkpoWK1HF6hhy/it/u=1507910925,1321055696&amp;fm=26&amp;gp=0.jpg"/>
          <p:cNvPicPr>
            <a:picLocks noChangeAspect="1" noChangeArrowheads="1"/>
          </p:cNvPicPr>
          <p:nvPr/>
        </p:nvPicPr>
        <p:blipFill>
          <a:blip r:embed="rId1" cstate="print"/>
          <a:srcRect/>
          <a:stretch>
            <a:fillRect/>
          </a:stretch>
        </p:blipFill>
        <p:spPr bwMode="auto">
          <a:xfrm>
            <a:off x="4788024" y="2492896"/>
            <a:ext cx="4032448" cy="31490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46082"/>
                                        </p:tgtEl>
                                        <p:attrNameLst>
                                          <p:attrName>style.visibility</p:attrName>
                                        </p:attrNameLst>
                                      </p:cBhvr>
                                      <p:to>
                                        <p:strVal val="visible"/>
                                      </p:to>
                                    </p:set>
                                    <p:anim calcmode="lin" valueType="num">
                                      <p:cBhvr>
                                        <p:cTn id="13" dur="500" fill="hold"/>
                                        <p:tgtEl>
                                          <p:spTgt spid="46082"/>
                                        </p:tgtEl>
                                        <p:attrNameLst>
                                          <p:attrName>ppt_w</p:attrName>
                                        </p:attrNameLst>
                                      </p:cBhvr>
                                      <p:tavLst>
                                        <p:tav tm="0">
                                          <p:val>
                                            <p:fltVal val="0"/>
                                          </p:val>
                                        </p:tav>
                                        <p:tav tm="100000">
                                          <p:val>
                                            <p:strVal val="#ppt_w"/>
                                          </p:val>
                                        </p:tav>
                                      </p:tavLst>
                                    </p:anim>
                                    <p:anim calcmode="lin" valueType="num">
                                      <p:cBhvr>
                                        <p:cTn id="14" dur="500" fill="hold"/>
                                        <p:tgtEl>
                                          <p:spTgt spid="4608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组合 37"/>
          <p:cNvGrpSpPr/>
          <p:nvPr/>
        </p:nvGrpSpPr>
        <p:grpSpPr bwMode="auto">
          <a:xfrm>
            <a:off x="1569085" y="2268855"/>
            <a:ext cx="6408420" cy="2331720"/>
            <a:chOff x="3602810" y="1928808"/>
            <a:chExt cx="4867338" cy="2428892"/>
          </a:xfrm>
        </p:grpSpPr>
        <p:sp>
          <p:nvSpPr>
            <p:cNvPr id="28" name="矩形 27"/>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29" name="直接连接符 28"/>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1851025" y="2581275"/>
            <a:ext cx="5843905" cy="1706880"/>
          </a:xfrm>
          <a:prstGeom prst="rect">
            <a:avLst/>
          </a:prstGeom>
        </p:spPr>
        <p:txBody>
          <a:bodyPr wrap="square">
            <a:spAutoFit/>
          </a:bodyPr>
          <a:lstStyle/>
          <a:p>
            <a:pPr algn="just" fontAlgn="base">
              <a:lnSpc>
                <a:spcPct val="125000"/>
              </a:lnSpc>
              <a:spcBef>
                <a:spcPct val="0"/>
              </a:spcBef>
            </a:pPr>
            <a:r>
              <a:rPr lang="en-US" altLang="zh-CN" sz="2400" dirty="0" smtClean="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历史是一个民族、一个国家形成、发展及其盛衰兴亡的真实记录，是前人的“百科全书”，即前人各种知识、经验和智慧的总汇。</a:t>
            </a:r>
            <a:endParaRPr lang="zh-CN" altLang="zh-CN" sz="2000" dirty="0" smtClean="0">
              <a:latin typeface="微软雅黑" panose="020B0503020204020204" pitchFamily="34" charset="-122"/>
              <a:ea typeface="微软雅黑" panose="020B0503020204020204" pitchFamily="34" charset="-122"/>
            </a:endParaRPr>
          </a:p>
          <a:p>
            <a:pPr algn="r" fontAlgn="base">
              <a:lnSpc>
                <a:spcPct val="125000"/>
              </a:lnSpc>
              <a:spcBef>
                <a:spcPct val="0"/>
              </a:spcBef>
            </a:pPr>
            <a:r>
              <a:rPr lang="en-US" altLang="zh-CN" sz="2000" kern="100" dirty="0" smtClean="0">
                <a:solidFill>
                  <a:prstClr val="black"/>
                </a:solidFill>
                <a:latin typeface="微软雅黑" panose="020B0503020204020204" pitchFamily="34" charset="-122"/>
                <a:ea typeface="微软雅黑" panose="020B0503020204020204" pitchFamily="34" charset="-122"/>
              </a:rPr>
              <a:t>——</a:t>
            </a:r>
            <a:r>
              <a:rPr lang="zh-CN" altLang="zh-CN" sz="2000" dirty="0" smtClean="0">
                <a:latin typeface="微软雅黑" panose="020B0503020204020204" pitchFamily="34" charset="-122"/>
                <a:ea typeface="微软雅黑" panose="020B0503020204020204" pitchFamily="34" charset="-122"/>
              </a:rPr>
              <a:t>习近平</a:t>
            </a:r>
            <a:endParaRPr lang="en-US" altLang="zh-CN" sz="2000" kern="100" dirty="0" smtClean="0">
              <a:solidFill>
                <a:prstClr val="black"/>
              </a:solidFill>
              <a:latin typeface="微软雅黑" panose="020B0503020204020204" pitchFamily="34" charset="-122"/>
              <a:ea typeface="微软雅黑" panose="020B0503020204020204" pitchFamily="34" charset="-122"/>
            </a:endParaRPr>
          </a:p>
        </p:txBody>
      </p:sp>
      <p:sp>
        <p:nvSpPr>
          <p:cNvPr id="16" name="矩形 15"/>
          <p:cNvSpPr/>
          <p:nvPr/>
        </p:nvSpPr>
        <p:spPr>
          <a:xfrm>
            <a:off x="2051720" y="1268760"/>
            <a:ext cx="5728430" cy="534035"/>
          </a:xfrm>
          <a:prstGeom prst="rect">
            <a:avLst/>
          </a:prstGeom>
        </p:spPr>
        <p:txBody>
          <a:bodyPr wrap="square">
            <a:spAutoFit/>
          </a:bodyPr>
          <a:lstStyle/>
          <a:p>
            <a:pPr lvl="0">
              <a:lnSpc>
                <a:spcPct val="120000"/>
              </a:lnSpc>
              <a:defRPr/>
            </a:pPr>
            <a:r>
              <a:rPr lang="zh-CN" altLang="en-US" sz="2400" b="1" spc="300" dirty="0" smtClean="0">
                <a:solidFill>
                  <a:srgbClr val="C00000"/>
                </a:solidFill>
                <a:latin typeface="微软雅黑" panose="020B0503020204020204" pitchFamily="34" charset="-122"/>
                <a:ea typeface="微软雅黑" panose="020B0503020204020204" pitchFamily="34" charset="-122"/>
              </a:rPr>
              <a:t>（一）中国</a:t>
            </a:r>
            <a:r>
              <a:rPr lang="zh-CN" altLang="en-US" sz="2400" b="1" spc="300" dirty="0">
                <a:solidFill>
                  <a:srgbClr val="C00000"/>
                </a:solidFill>
                <a:latin typeface="微软雅黑" panose="020B0503020204020204" pitchFamily="34" charset="-122"/>
                <a:ea typeface="微软雅黑" panose="020B0503020204020204" pitchFamily="34" charset="-122"/>
              </a:rPr>
              <a:t>革命历史是</a:t>
            </a:r>
            <a:r>
              <a:rPr lang="zh-CN" altLang="en-US" sz="2400" b="1" spc="300" dirty="0" smtClean="0">
                <a:solidFill>
                  <a:srgbClr val="C00000"/>
                </a:solidFill>
                <a:latin typeface="微软雅黑" panose="020B0503020204020204" pitchFamily="34" charset="-122"/>
                <a:ea typeface="微软雅黑" panose="020B0503020204020204" pitchFamily="34" charset="-122"/>
              </a:rPr>
              <a:t>什么</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组合 37"/>
          <p:cNvGrpSpPr/>
          <p:nvPr/>
        </p:nvGrpSpPr>
        <p:grpSpPr bwMode="auto">
          <a:xfrm>
            <a:off x="768350" y="2038350"/>
            <a:ext cx="7537450" cy="3221355"/>
            <a:chOff x="3525037" y="1927221"/>
            <a:chExt cx="4945111" cy="2430479"/>
          </a:xfrm>
        </p:grpSpPr>
        <p:sp>
          <p:nvSpPr>
            <p:cNvPr id="12" name="矩形 11"/>
            <p:cNvSpPr/>
            <p:nvPr/>
          </p:nvSpPr>
          <p:spPr>
            <a:xfrm>
              <a:off x="3642595" y="1928964"/>
              <a:ext cx="4786663" cy="2428736"/>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Calibri" panose="020F0502020204030204"/>
                <a:ea typeface="宋体" panose="02010600030101010101" pitchFamily="2" charset="-122"/>
              </a:endParaRPr>
            </a:p>
          </p:txBody>
        </p:sp>
        <p:cxnSp>
          <p:nvCxnSpPr>
            <p:cNvPr id="13" name="直接连接符 12"/>
            <p:cNvCxnSpPr/>
            <p:nvPr/>
          </p:nvCxnSpPr>
          <p:spPr>
            <a:xfrm rot="5400000">
              <a:off x="3317250" y="2213420"/>
              <a:ext cx="571467" cy="255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8144803" y="4070688"/>
              <a:ext cx="571467" cy="25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800000">
              <a:off x="3525037" y="1927221"/>
              <a:ext cx="794795"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0800000">
              <a:off x="7859357" y="4355957"/>
              <a:ext cx="610791" cy="174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0899" name="Rectangle 4"/>
          <p:cNvSpPr>
            <a:spLocks noChangeArrowheads="1"/>
          </p:cNvSpPr>
          <p:nvPr/>
        </p:nvSpPr>
        <p:spPr bwMode="auto">
          <a:xfrm>
            <a:off x="1383665" y="2219325"/>
            <a:ext cx="6633845" cy="2861310"/>
          </a:xfrm>
          <a:prstGeom prst="rect">
            <a:avLst/>
          </a:prstGeom>
          <a:noFill/>
          <a:ln w="9525">
            <a:noFill/>
            <a:miter lim="800000"/>
          </a:ln>
        </p:spPr>
        <p:txBody>
          <a:bodyPr wrap="square">
            <a:spAutoFit/>
          </a:bodyPr>
          <a:lstStyle/>
          <a:p>
            <a:pPr indent="539750">
              <a:lnSpc>
                <a:spcPct val="150000"/>
              </a:lnSpc>
            </a:pPr>
            <a:r>
              <a:rPr lang="zh-CN" altLang="zh-CN" sz="2000" dirty="0" smtClean="0">
                <a:latin typeface="微软雅黑" panose="020B0503020204020204" pitchFamily="34" charset="-122"/>
                <a:ea typeface="微软雅黑" panose="020B0503020204020204" pitchFamily="34" charset="-122"/>
              </a:rPr>
              <a:t>以“</a:t>
            </a:r>
            <a:r>
              <a:rPr lang="zh-CN" altLang="zh-CN" sz="2000" dirty="0" smtClean="0">
                <a:solidFill>
                  <a:srgbClr val="FF0000"/>
                </a:solidFill>
                <a:latin typeface="微软雅黑" panose="020B0503020204020204" pitchFamily="34" charset="-122"/>
                <a:ea typeface="微软雅黑" panose="020B0503020204020204" pitchFamily="34" charset="-122"/>
              </a:rPr>
              <a:t>营养剂”</a:t>
            </a:r>
            <a:r>
              <a:rPr lang="zh-CN" altLang="zh-CN" sz="2000" dirty="0" smtClean="0">
                <a:latin typeface="微软雅黑" panose="020B0503020204020204" pitchFamily="34" charset="-122"/>
                <a:ea typeface="微软雅黑" panose="020B0503020204020204" pitchFamily="34" charset="-122"/>
              </a:rPr>
              <a:t>比喻中国革命历史，形象指出了中国革命历史的内涵和作用。</a:t>
            </a:r>
            <a:endParaRPr lang="zh-CN" altLang="zh-CN" sz="2000" dirty="0" smtClean="0">
              <a:latin typeface="微软雅黑" panose="020B0503020204020204" pitchFamily="34" charset="-122"/>
              <a:ea typeface="微软雅黑" panose="020B0503020204020204" pitchFamily="34" charset="-122"/>
            </a:endParaRPr>
          </a:p>
          <a:p>
            <a:pPr indent="539750">
              <a:lnSpc>
                <a:spcPct val="150000"/>
              </a:lnSpc>
            </a:pPr>
            <a:r>
              <a:rPr lang="zh-CN" altLang="zh-CN" sz="2000" dirty="0" smtClean="0">
                <a:latin typeface="微软雅黑" panose="020B0503020204020204" pitchFamily="34" charset="-122"/>
                <a:ea typeface="微软雅黑" panose="020B0503020204020204" pitchFamily="34" charset="-122"/>
              </a:rPr>
              <a:t>中国革命历经千难万险，锻造出了</a:t>
            </a:r>
            <a:r>
              <a:rPr lang="zh-CN" altLang="zh-CN" sz="2000" dirty="0" smtClean="0">
                <a:solidFill>
                  <a:srgbClr val="FF0000"/>
                </a:solidFill>
                <a:latin typeface="微软雅黑" panose="020B0503020204020204" pitchFamily="34" charset="-122"/>
                <a:ea typeface="微软雅黑" panose="020B0503020204020204" pitchFamily="34" charset="-122"/>
              </a:rPr>
              <a:t>先进的政党</a:t>
            </a:r>
            <a:r>
              <a:rPr lang="zh-CN" altLang="zh-CN" sz="2000" dirty="0" smtClean="0">
                <a:latin typeface="微软雅黑" panose="020B0503020204020204" pitchFamily="34" charset="-122"/>
                <a:ea typeface="微软雅黑" panose="020B0503020204020204" pitchFamily="34" charset="-122"/>
              </a:rPr>
              <a:t>、</a:t>
            </a:r>
            <a:r>
              <a:rPr lang="zh-CN" altLang="zh-CN" sz="2000" dirty="0" smtClean="0">
                <a:solidFill>
                  <a:srgbClr val="FF0000"/>
                </a:solidFill>
                <a:latin typeface="微软雅黑" panose="020B0503020204020204" pitchFamily="34" charset="-122"/>
                <a:ea typeface="微软雅黑" panose="020B0503020204020204" pitchFamily="34" charset="-122"/>
              </a:rPr>
              <a:t>新型的人民军队</a:t>
            </a:r>
            <a:r>
              <a:rPr lang="zh-CN" altLang="zh-CN" sz="2000" dirty="0" smtClean="0">
                <a:latin typeface="微软雅黑" panose="020B0503020204020204" pitchFamily="34" charset="-122"/>
                <a:ea typeface="微软雅黑" panose="020B0503020204020204" pitchFamily="34" charset="-122"/>
              </a:rPr>
              <a:t>，培育出了</a:t>
            </a:r>
            <a:r>
              <a:rPr lang="zh-CN" altLang="zh-CN" sz="2000" dirty="0" smtClean="0">
                <a:solidFill>
                  <a:srgbClr val="FF0000"/>
                </a:solidFill>
                <a:latin typeface="微软雅黑" panose="020B0503020204020204" pitchFamily="34" charset="-122"/>
                <a:ea typeface="微软雅黑" panose="020B0503020204020204" pitchFamily="34" charset="-122"/>
              </a:rPr>
              <a:t>历久弥新的优良作风</a:t>
            </a:r>
            <a:r>
              <a:rPr lang="zh-CN" altLang="zh-CN" sz="2000" dirty="0" smtClean="0">
                <a:latin typeface="微软雅黑" panose="020B0503020204020204" pitchFamily="34" charset="-122"/>
                <a:ea typeface="微软雅黑" panose="020B0503020204020204" pitchFamily="34" charset="-122"/>
              </a:rPr>
              <a:t>，建立了</a:t>
            </a:r>
            <a:r>
              <a:rPr lang="zh-CN" altLang="zh-CN" sz="2000" dirty="0" smtClean="0">
                <a:solidFill>
                  <a:srgbClr val="FF0000"/>
                </a:solidFill>
                <a:latin typeface="微软雅黑" panose="020B0503020204020204" pitchFamily="34" charset="-122"/>
                <a:ea typeface="微软雅黑" panose="020B0503020204020204" pitchFamily="34" charset="-122"/>
              </a:rPr>
              <a:t>新中国</a:t>
            </a:r>
            <a:r>
              <a:rPr lang="zh-CN" altLang="zh-CN" sz="2000" dirty="0" smtClean="0">
                <a:latin typeface="微软雅黑" panose="020B0503020204020204" pitchFamily="34" charset="-122"/>
                <a:ea typeface="微软雅黑" panose="020B0503020204020204" pitchFamily="34" charset="-122"/>
              </a:rPr>
              <a:t>。艰苦奋斗、实事求是、群众路线、“两个务必”等，已经内化为党和军队的</a:t>
            </a:r>
            <a:r>
              <a:rPr lang="zh-CN" altLang="zh-CN" sz="2000" dirty="0" smtClean="0">
                <a:solidFill>
                  <a:srgbClr val="FF0000"/>
                </a:solidFill>
                <a:latin typeface="微软雅黑" panose="020B0503020204020204" pitchFamily="34" charset="-122"/>
                <a:ea typeface="微软雅黑" panose="020B0503020204020204" pitchFamily="34" charset="-122"/>
              </a:rPr>
              <a:t>“健康基因”</a:t>
            </a:r>
            <a:r>
              <a:rPr lang="zh-CN" altLang="zh-CN" sz="2000" dirty="0" smtClean="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
        <p:nvSpPr>
          <p:cNvPr id="80901" name="Rectangle 6"/>
          <p:cNvSpPr>
            <a:spLocks noChangeArrowheads="1"/>
          </p:cNvSpPr>
          <p:nvPr/>
        </p:nvSpPr>
        <p:spPr bwMode="auto">
          <a:xfrm>
            <a:off x="1789723" y="1339622"/>
            <a:ext cx="5055235" cy="460375"/>
          </a:xfrm>
          <a:prstGeom prst="rect">
            <a:avLst/>
          </a:prstGeom>
          <a:noFill/>
          <a:ln w="9525">
            <a:noFill/>
            <a:miter lim="800000"/>
          </a:ln>
        </p:spPr>
        <p:txBody>
          <a:bodyPr wrap="none">
            <a:spAutoFit/>
          </a:bodyPr>
          <a:lstStyle/>
          <a:p>
            <a:r>
              <a:rPr lang="en-US" altLang="zh-CN" sz="2400" dirty="0" smtClean="0">
                <a:solidFill>
                  <a:schemeClr val="tx1">
                    <a:lumMod val="95000"/>
                    <a:lumOff val="5000"/>
                  </a:schemeClr>
                </a:solidFill>
                <a:ea typeface="微软雅黑" panose="020B0503020204020204" pitchFamily="34" charset="-122"/>
              </a:rPr>
              <a:t>1. </a:t>
            </a:r>
            <a:r>
              <a:rPr lang="zh-CN" altLang="en-US" sz="2400" dirty="0" smtClean="0">
                <a:solidFill>
                  <a:schemeClr val="tx1">
                    <a:lumMod val="95000"/>
                    <a:lumOff val="5000"/>
                  </a:schemeClr>
                </a:solidFill>
                <a:ea typeface="微软雅黑" panose="020B0503020204020204" pitchFamily="34" charset="-122"/>
              </a:rPr>
              <a:t>中国革命历史是最好的</a:t>
            </a:r>
            <a:r>
              <a:rPr lang="zh-CN" altLang="zh-CN" sz="2400" dirty="0" smtClean="0">
                <a:solidFill>
                  <a:schemeClr val="tx1">
                    <a:lumMod val="95000"/>
                    <a:lumOff val="5000"/>
                  </a:schemeClr>
                </a:solidFill>
                <a:ea typeface="微软雅黑" panose="020B0503020204020204" pitchFamily="34" charset="-122"/>
              </a:rPr>
              <a:t>“</a:t>
            </a:r>
            <a:r>
              <a:rPr lang="zh-CN" altLang="zh-CN" sz="2400" dirty="0" smtClean="0">
                <a:solidFill>
                  <a:srgbClr val="FF0000"/>
                </a:solidFill>
                <a:ea typeface="微软雅黑" panose="020B0503020204020204" pitchFamily="34" charset="-122"/>
              </a:rPr>
              <a:t>营养剂”</a:t>
            </a:r>
            <a:endParaRPr lang="zh-CN" altLang="zh-CN" sz="2400" dirty="0" smtClean="0">
              <a:solidFill>
                <a:srgbClr val="FF0000"/>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COMMONDATA" val="eyJoZGlkIjoiNzA2Yzc4ZDUxNjBhZGVlMDFjMWEwNzYzZDRhYThmOWY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7964</Words>
  <Application>WPS 演示</Application>
  <PresentationFormat>全屏显示(4:3)</PresentationFormat>
  <Paragraphs>356</Paragraphs>
  <Slides>54</Slides>
  <Notes>4</Notes>
  <HiddenSlides>0</HiddenSlides>
  <MMClips>2</MMClips>
  <ScaleCrop>false</ScaleCrop>
  <HeadingPairs>
    <vt:vector size="6" baseType="variant">
      <vt:variant>
        <vt:lpstr>已用的字体</vt:lpstr>
      </vt:variant>
      <vt:variant>
        <vt:i4>15</vt:i4>
      </vt:variant>
      <vt:variant>
        <vt:lpstr>主题</vt:lpstr>
      </vt:variant>
      <vt:variant>
        <vt:i4>11</vt:i4>
      </vt:variant>
      <vt:variant>
        <vt:lpstr>幻灯片标题</vt:lpstr>
      </vt:variant>
      <vt:variant>
        <vt:i4>54</vt:i4>
      </vt:variant>
    </vt:vector>
  </HeadingPairs>
  <TitlesOfParts>
    <vt:vector size="80" baseType="lpstr">
      <vt:lpstr>Arial</vt:lpstr>
      <vt:lpstr>宋体</vt:lpstr>
      <vt:lpstr>Wingdings</vt:lpstr>
      <vt:lpstr>Calibri</vt:lpstr>
      <vt:lpstr>微软雅黑</vt:lpstr>
      <vt:lpstr>Times New Roman</vt:lpstr>
      <vt:lpstr>隶书</vt:lpstr>
      <vt:lpstr>Calibri</vt:lpstr>
      <vt:lpstr>Arial Unicode MS</vt:lpstr>
      <vt:lpstr>等线</vt:lpstr>
      <vt:lpstr>微软雅黑 Light</vt:lpstr>
      <vt:lpstr>黑体</vt:lpstr>
      <vt:lpstr>Gill Sans</vt:lpstr>
      <vt:lpstr>Helvetica</vt:lpstr>
      <vt:lpstr>Gill Sans MT</vt:lpstr>
      <vt:lpstr>Office 主题</vt:lpstr>
      <vt:lpstr>1_自定义设计方案</vt:lpstr>
      <vt:lpstr>4_自定义设计方案</vt:lpstr>
      <vt:lpstr>3_自定义设计方案</vt:lpstr>
      <vt:lpstr>11_自定义设计方案</vt:lpstr>
      <vt:lpstr>9_自定义设计方案</vt:lpstr>
      <vt:lpstr>10_自定义设计方案</vt:lpstr>
      <vt:lpstr>12_自定义设计方案</vt:lpstr>
      <vt:lpstr>13_自定义设计方案</vt:lpstr>
      <vt:lpstr>14_自定义设计方案</vt:lpstr>
      <vt:lpstr>6_自定义设计方案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GU</dc:creator>
  <cp:lastModifiedBy>Focuns</cp:lastModifiedBy>
  <cp:revision>321</cp:revision>
  <dcterms:created xsi:type="dcterms:W3CDTF">2019-01-23T04:28:00Z</dcterms:created>
  <dcterms:modified xsi:type="dcterms:W3CDTF">2022-08-27T07:00:40Z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2052-11.1.0.12302</vt:lpwstr>
  </property>
  <property fmtid="{D5CDD505-2E9C-101B-9397-08002B2CF9AE}" pid="3" name="ICV">
    <vt:lpwstr>D57C812B494448AA836381FA981E9482</vt:lpwstr>
  </property>
</Properties>
</file>