
<file path=[Content_Types].xml><?xml version="1.0" encoding="utf-8"?>
<Types xmlns="http://schemas.openxmlformats.org/package/2006/content-types">
  <Default Extension="jpeg" ContentType="image/jpeg"/>
  <Default Extension="png" ContentType="image/png"/>
  <Default Extension="tiff" ContentType="image/tiff"/>
  <Default Extension="wmv" ContentType="video/x-ms-wmv"/>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comments/comment10.xml" ContentType="application/vnd.openxmlformats-officedocument.presentationml.comments+xml"/>
  <Override PartName="/ppt/comments/comment11.xml" ContentType="application/vnd.openxmlformats-officedocument.presentationml.comments+xml"/>
  <Override PartName="/ppt/comments/comment12.xml" ContentType="application/vnd.openxmlformats-officedocument.presentationml.comments+xml"/>
  <Override PartName="/ppt/comments/comment13.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comments/comment6.xml" ContentType="application/vnd.openxmlformats-officedocument.presentationml.comments+xml"/>
  <Override PartName="/ppt/comments/comment7.xml" ContentType="application/vnd.openxmlformats-officedocument.presentationml.comments+xml"/>
  <Override PartName="/ppt/comments/comment8.xml" ContentType="application/vnd.openxmlformats-officedocument.presentationml.comments+xml"/>
  <Override PartName="/ppt/comments/comment9.xml" ContentType="application/vnd.openxmlformats-officedocument.presentationml.comment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3"/>
    <p:sldId id="259" r:id="rId4"/>
    <p:sldId id="260" r:id="rId5"/>
    <p:sldId id="268" r:id="rId6"/>
    <p:sldId id="276" r:id="rId7"/>
    <p:sldId id="277" r:id="rId8"/>
    <p:sldId id="278" r:id="rId9"/>
    <p:sldId id="279" r:id="rId10"/>
    <p:sldId id="280" r:id="rId11"/>
    <p:sldId id="281" r:id="rId12"/>
    <p:sldId id="282" r:id="rId13"/>
    <p:sldId id="283" r:id="rId14"/>
    <p:sldId id="290" r:id="rId15"/>
    <p:sldId id="284" r:id="rId16"/>
    <p:sldId id="292" r:id="rId17"/>
    <p:sldId id="285" r:id="rId18"/>
    <p:sldId id="288" r:id="rId19"/>
    <p:sldId id="293" r:id="rId20"/>
    <p:sldId id="286" r:id="rId21"/>
    <p:sldId id="287" r:id="rId22"/>
    <p:sldId id="294" r:id="rId23"/>
    <p:sldId id="295" r:id="rId24"/>
    <p:sldId id="296" r:id="rId25"/>
    <p:sldId id="327" r:id="rId26"/>
    <p:sldId id="297" r:id="rId27"/>
    <p:sldId id="298" r:id="rId28"/>
    <p:sldId id="300" r:id="rId29"/>
    <p:sldId id="303" r:id="rId30"/>
    <p:sldId id="302" r:id="rId31"/>
    <p:sldId id="304" r:id="rId32"/>
    <p:sldId id="305" r:id="rId33"/>
    <p:sldId id="307" r:id="rId34"/>
    <p:sldId id="308" r:id="rId35"/>
    <p:sldId id="309" r:id="rId36"/>
    <p:sldId id="310" r:id="rId37"/>
    <p:sldId id="315" r:id="rId38"/>
    <p:sldId id="354" r:id="rId39"/>
    <p:sldId id="316" r:id="rId40"/>
    <p:sldId id="317" r:id="rId41"/>
    <p:sldId id="318" r:id="rId42"/>
    <p:sldId id="319" r:id="rId43"/>
    <p:sldId id="320" r:id="rId44"/>
    <p:sldId id="321" r:id="rId45"/>
    <p:sldId id="322" r:id="rId46"/>
    <p:sldId id="323" r:id="rId47"/>
    <p:sldId id="273" r:id="rId48"/>
    <p:sldId id="328" r:id="rId49"/>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a" lastIdx="22" clrIdx="0"/>
  <p:cmAuthor id="1" name="微软用户" initials="微软用户"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B5252"/>
    <a:srgbClr val="99FF33"/>
    <a:srgbClr val="FF5B57"/>
    <a:srgbClr val="FF5B5B"/>
    <a:srgbClr val="FFBDBD"/>
    <a:srgbClr val="FF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34483" autoAdjust="0"/>
    <p:restoredTop sz="94712" autoAdjust="0"/>
  </p:normalViewPr>
  <p:slideViewPr>
    <p:cSldViewPr>
      <p:cViewPr varScale="1">
        <p:scale>
          <a:sx n="108" d="100"/>
          <a:sy n="108" d="100"/>
        </p:scale>
        <p:origin x="-1692" y="-78"/>
      </p:cViewPr>
      <p:guideLst>
        <p:guide orient="horz" pos="2077"/>
        <p:guide pos="2944"/>
      </p:guideLst>
    </p:cSldViewPr>
  </p:slideViewPr>
  <p:outlineViewPr>
    <p:cViewPr>
      <p:scale>
        <a:sx n="33" d="100"/>
        <a:sy n="33" d="100"/>
      </p:scale>
      <p:origin x="0" y="3565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2-19T16:59:17.852" idx="5">
    <p:pos x="1154" y="2625"/>
    <p:text>图片水印删除</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9-02-20T11:19:19.420" idx="16">
    <p:pos x="3123" y="557"/>
    <p:text>图片删除水印</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9-02-20T11:50:31.077" idx="20">
    <p:pos x="2798" y="1367"/>
    <p:text>图片删除水印</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9-02-20T11:51:07.406" idx="21">
    <p:pos x="3993" y="746"/>
    <p:text>图片删除水印</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9-02-20T14:56:22.254" idx="22">
    <p:pos x="3132" y="1230"/>
    <p:text>图片删除水印</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9-02-19T17:35:51.798" idx="8">
    <p:pos x="2883" y="790"/>
    <p:text>图片删除水印</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9-02-20T09:35:03.160" idx="9">
    <p:pos x="3153" y="2767"/>
    <p:text>图片删除水印</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9-02-20T10:11:32.369" idx="10">
    <p:pos x="2605" y="2961"/>
    <p:text>图片有倒影，需处理</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9-02-20T10:12:04.833" idx="11">
    <p:pos x="1575" y="1728"/>
    <p:text>图片删除水印</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9-02-20T10:23:12.802" idx="12">
    <p:pos x="1484" y="2399"/>
    <p:text>图片删除水印</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9-02-20T10:40:40.714" idx="13">
    <p:pos x="2003" y="2686"/>
    <p:text>删除图片水印</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9-02-20T11:01:17.083" idx="14">
    <p:pos x="4017" y="1917"/>
    <p:text>图片删除水印</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9-02-20T11:10:39.227" idx="15">
    <p:pos x="243" y="1836"/>
    <p:text>图片删除水印</p:tex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5E02178B-5230-4394-A450-A98B4F13FF3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0CE4E60-CA26-4B02-9E22-28FE9EBCF12F}"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8BDC655-A15F-4AE4-8F45-1D78EF2A99B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9DF4BF9-2D57-47D3-9BAB-3CBE965E3E0F}"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8978816-EA26-478D-B8F7-13ED4F4095B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B715047-5831-4293-A16F-EA5EAEEE65F2}"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3"/>
          <p:cNvSpPr>
            <a:spLocks noGrp="1"/>
          </p:cNvSpPr>
          <p:nvPr>
            <p:ph type="dt" sz="half" idx="10"/>
          </p:nvPr>
        </p:nvSpPr>
        <p:spPr/>
        <p:txBody>
          <a:bodyPr/>
          <a:lstStyle>
            <a:lvl1pPr>
              <a:defRPr/>
            </a:lvl1pPr>
          </a:lstStyle>
          <a:p>
            <a:pPr>
              <a:defRPr/>
            </a:pPr>
            <a:fld id="{E49BB240-1B24-489F-A17B-567A79FBB855}" type="datetimeFigureOut">
              <a:rPr lang="zh-CN" altLang="en-US"/>
            </a:fld>
            <a:endParaRPr lang="zh-CN" altLang="en-US"/>
          </a:p>
        </p:txBody>
      </p:sp>
      <p:sp>
        <p:nvSpPr>
          <p:cNvPr id="7" name="页脚占位符 4"/>
          <p:cNvSpPr>
            <a:spLocks noGrp="1"/>
          </p:cNvSpPr>
          <p:nvPr>
            <p:ph type="ftr" sz="quarter" idx="11"/>
          </p:nvPr>
        </p:nvSpPr>
        <p:spPr/>
        <p:txBody>
          <a:bodyPr/>
          <a:lstStyle>
            <a:lvl1pPr>
              <a:defRPr/>
            </a:lvl1pPr>
          </a:lstStyle>
          <a:p>
            <a:pPr>
              <a:defRPr/>
            </a:pPr>
            <a:endParaRPr lang="zh-CN" altLang="en-US"/>
          </a:p>
        </p:txBody>
      </p:sp>
      <p:sp>
        <p:nvSpPr>
          <p:cNvPr id="8" name="灯片编号占位符 5"/>
          <p:cNvSpPr>
            <a:spLocks noGrp="1"/>
          </p:cNvSpPr>
          <p:nvPr>
            <p:ph type="sldNum" sz="quarter" idx="12"/>
          </p:nvPr>
        </p:nvSpPr>
        <p:spPr/>
        <p:txBody>
          <a:bodyPr/>
          <a:lstStyle>
            <a:lvl1pPr>
              <a:defRPr/>
            </a:lvl1pPr>
          </a:lstStyle>
          <a:p>
            <a:pPr>
              <a:defRPr/>
            </a:pPr>
            <a:fld id="{FA83341F-E2F9-4584-A056-D9F550EB4625}"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B571857-026C-47CA-9C98-4CD012CEDC8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FA0BE3B-03E5-4A8D-8064-1F7CA2CAF6B7}"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BA1CA609-865B-4B2B-90B8-C26555616FC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2534EE5B-CD22-422A-A94C-680E7C186C93}"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67880E6-2B73-4BB1-A4AD-B93ECD2CCE3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64A2A3D-10B2-4D5C-9A7D-22526E784B7B}"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D3950673-EE98-4820-8491-C60C9E0EF4B7}"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C685DAB-141D-4B1C-91CC-7054CD440599}"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4056A735-8F41-464B-920D-800BCC3D2B13}"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DE5F85B7-E864-402D-9E1A-02B1FA252A15}"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D34D9B3-C54B-4D5B-B7C0-E701D7DB98B5}"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E2C0527-1A59-4795-BA75-F682D7844902}"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3D57B28F-B264-437A-BB2A-20A91635627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BF2E9E4-21E5-4092-85D8-69B850BDA3EF}"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6EAB0ABC-9BE5-430E-8661-DABB9133D4B5}"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41FC0E1-0C3C-4BEA-A119-486C27A6C041}"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tiff"/><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4A431425-0BEB-4033-B9E4-4D2E72311EC5}" type="datetimeFigureOut">
              <a:rPr lang="zh-CN" altLang="en-US"/>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549B49F2-EC79-44F1-840E-1FBEF8D60129}"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slideLayout" Target="../slideLayouts/slideLayout2.xml"/><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slideLayout" Target="../slideLayouts/slideLayout2.xml"/><Relationship Id="rId1"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microsoft.com/office/2007/relationships/media" Target="../media/media1.wmv"/><Relationship Id="rId1" Type="http://schemas.openxmlformats.org/officeDocument/2006/relationships/video" Target="../media/media1.wmv"/></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5" Type="http://schemas.openxmlformats.org/officeDocument/2006/relationships/comments" Target="../comments/comment8.xml"/><Relationship Id="rId4" Type="http://schemas.openxmlformats.org/officeDocument/2006/relationships/slideLayout" Target="../slideLayouts/slideLayout2.xml"/><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slideLayout" Target="../slideLayouts/slideLayout2.xml"/><Relationship Id="rId1" Type="http://schemas.openxmlformats.org/officeDocument/2006/relationships/image" Target="../media/image3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omments" Target="../comments/comment12.xml"/><Relationship Id="rId2" Type="http://schemas.openxmlformats.org/officeDocument/2006/relationships/slideLayout" Target="../slideLayouts/slideLayout2.xml"/><Relationship Id="rId1" Type="http://schemas.openxmlformats.org/officeDocument/2006/relationships/image" Target="../media/image35.jpeg"/></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13.xml"/><Relationship Id="rId2" Type="http://schemas.openxmlformats.org/officeDocument/2006/relationships/slideLayout" Target="../slideLayouts/slideLayout2.xml"/><Relationship Id="rId1"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矩形 4"/>
          <p:cNvSpPr>
            <a:spLocks noChangeArrowheads="1"/>
          </p:cNvSpPr>
          <p:nvPr/>
        </p:nvSpPr>
        <p:spPr bwMode="auto">
          <a:xfrm>
            <a:off x="1116013" y="1785938"/>
            <a:ext cx="7127875" cy="1015663"/>
          </a:xfrm>
          <a:prstGeom prst="rect">
            <a:avLst/>
          </a:prstGeom>
          <a:noFill/>
          <a:ln w="9525">
            <a:noFill/>
            <a:miter lim="800000"/>
          </a:ln>
        </p:spPr>
        <p:txBody>
          <a:bodyPr>
            <a:spAutoFit/>
          </a:bodyPr>
          <a:lstStyle/>
          <a:p>
            <a:pPr algn="ctr"/>
            <a:r>
              <a:rPr lang="zh-CN" altLang="en-US" sz="32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为有牺牲多壮志   </a:t>
            </a:r>
            <a:r>
              <a:rPr lang="zh-CN" altLang="en-US" sz="3200" b="1" kern="100" smtClean="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  敢</a:t>
            </a:r>
            <a:r>
              <a:rPr lang="zh-CN" altLang="en-US" sz="32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教日月换新天</a:t>
            </a:r>
            <a:endParaRPr lang="en-US" altLang="zh-CN" sz="32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algn="ctr"/>
            <a:r>
              <a:rPr lang="en-US" altLang="zh-CN" sz="28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8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为什么农村包围城市是革命成功之路</a:t>
            </a:r>
            <a:endParaRPr lang="zh-CN" altLang="en-US" sz="2800" b="1" kern="10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TextBox 9"/>
          <p:cNvSpPr txBox="1"/>
          <p:nvPr/>
        </p:nvSpPr>
        <p:spPr>
          <a:xfrm>
            <a:off x="3677884" y="746302"/>
            <a:ext cx="1902227" cy="707886"/>
          </a:xfrm>
          <a:prstGeom prst="rect">
            <a:avLst/>
          </a:prstGeom>
          <a:noFill/>
        </p:spPr>
        <p:txBody>
          <a:bodyPr wrap="square" rtlCol="0">
            <a:spAutoFit/>
          </a:bodyPr>
          <a:lstStyle/>
          <a:p>
            <a:r>
              <a:rPr lang="zh-CN" altLang="en-US" sz="4000" b="1" smtClean="0">
                <a:solidFill>
                  <a:srgbClr val="C00000"/>
                </a:solidFill>
                <a:latin typeface="微软雅黑" panose="020B0503020204020204" pitchFamily="34" charset="-122"/>
                <a:ea typeface="微软雅黑" panose="020B0503020204020204" pitchFamily="34" charset="-122"/>
              </a:rPr>
              <a:t>第三讲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1186815" y="3141345"/>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3" name="矩形 12"/>
          <p:cNvSpPr/>
          <p:nvPr/>
        </p:nvSpPr>
        <p:spPr>
          <a:xfrm>
            <a:off x="1258570" y="3211830"/>
            <a:ext cx="7080250" cy="339725"/>
          </a:xfrm>
          <a:prstGeom prst="rect">
            <a:avLst/>
          </a:prstGeom>
        </p:spPr>
        <p:txBody>
          <a:bodyPr wrap="square">
            <a:spAutoFit/>
          </a:bodyPr>
          <a:lstStyle/>
          <a:p>
            <a:pPr algn="dist">
              <a:lnSpc>
                <a:spcPct val="90000"/>
              </a:lnSpc>
            </a:pPr>
            <a:r>
              <a:rPr lang="zh-CN" altLang="en-US" b="1" spc="-100" smtClean="0">
                <a:solidFill>
                  <a:schemeClr val="bg1"/>
                </a:solidFill>
                <a:latin typeface="微软雅黑" panose="020B0503020204020204" pitchFamily="34" charset="-122"/>
                <a:ea typeface="微软雅黑" panose="020B0503020204020204" pitchFamily="34" charset="-122"/>
              </a:rPr>
              <a:t>一、人间正道是沧桑：马克思主义经典作家论无产阶级革命道路</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
        <p:nvSpPr>
          <p:cNvPr id="14" name="圆角矩形 7"/>
          <p:cNvSpPr/>
          <p:nvPr/>
        </p:nvSpPr>
        <p:spPr>
          <a:xfrm>
            <a:off x="1186815" y="4079240"/>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5" name="矩形 14"/>
          <p:cNvSpPr/>
          <p:nvPr/>
        </p:nvSpPr>
        <p:spPr>
          <a:xfrm>
            <a:off x="1258619" y="4121413"/>
            <a:ext cx="6984777" cy="369332"/>
          </a:xfrm>
          <a:prstGeom prst="rect">
            <a:avLst/>
          </a:prstGeom>
        </p:spPr>
        <p:txBody>
          <a:bodyPr wrap="square">
            <a:spAutoFit/>
          </a:bodyPr>
          <a:lstStyle/>
          <a:p>
            <a:pPr>
              <a:defRPr/>
            </a:pPr>
            <a:r>
              <a:rPr lang="zh-CN" altLang="en-US" b="1" spc="-100">
                <a:solidFill>
                  <a:schemeClr val="bg1"/>
                </a:solidFill>
                <a:latin typeface="微软雅黑" panose="020B0503020204020204" pitchFamily="34" charset="-122"/>
                <a:ea typeface="微软雅黑" panose="020B0503020204020204" pitchFamily="34" charset="-122"/>
              </a:rPr>
              <a:t>二</a:t>
            </a:r>
            <a:r>
              <a:rPr lang="zh-CN" altLang="en-US" b="1" spc="-100" smtClean="0">
                <a:solidFill>
                  <a:schemeClr val="bg1"/>
                </a:solidFill>
                <a:latin typeface="微软雅黑" panose="020B0503020204020204" pitchFamily="34" charset="-122"/>
                <a:ea typeface="微软雅黑" panose="020B0503020204020204" pitchFamily="34" charset="-122"/>
              </a:rPr>
              <a:t>、创业艰难百战多：中国革命道路的艰辛探索</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
        <p:nvSpPr>
          <p:cNvPr id="16" name="圆角矩形 7"/>
          <p:cNvSpPr/>
          <p:nvPr/>
        </p:nvSpPr>
        <p:spPr>
          <a:xfrm>
            <a:off x="1186815" y="5036185"/>
            <a:ext cx="74898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7" name="矩形 16"/>
          <p:cNvSpPr/>
          <p:nvPr/>
        </p:nvSpPr>
        <p:spPr>
          <a:xfrm>
            <a:off x="1258619" y="5078914"/>
            <a:ext cx="6984777" cy="369332"/>
          </a:xfrm>
          <a:prstGeom prst="rect">
            <a:avLst/>
          </a:prstGeom>
        </p:spPr>
        <p:txBody>
          <a:bodyPr wrap="square">
            <a:spAutoFit/>
          </a:bodyPr>
          <a:lstStyle/>
          <a:p>
            <a:r>
              <a:rPr lang="zh-CN" altLang="en-US" b="1" spc="-100" smtClean="0">
                <a:solidFill>
                  <a:schemeClr val="bg1"/>
                </a:solidFill>
                <a:latin typeface="微软雅黑" panose="020B0503020204020204" pitchFamily="34" charset="-122"/>
                <a:ea typeface="微软雅黑" panose="020B0503020204020204" pitchFamily="34" charset="-122"/>
              </a:rPr>
              <a:t>三、万木霜天红灿烂：中国革命新路成功的奥秘</a:t>
            </a:r>
            <a:endParaRPr lang="zh-CN" altLang="en-US" b="1" spc="-100" smtClean="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p:cNvSpPr>
          <p:nvPr>
            <p:ph type="body" idx="1"/>
          </p:nvPr>
        </p:nvSpPr>
        <p:spPr>
          <a:xfrm>
            <a:off x="428596" y="285728"/>
            <a:ext cx="8362950" cy="6149979"/>
          </a:xfrm>
        </p:spPr>
        <p:txBody>
          <a:bodyPr/>
          <a:lstStyle/>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en-US" altLang="zh-CN" sz="2000" dirty="0" smtClean="0"/>
          </a:p>
          <a:p>
            <a:pPr>
              <a:buFont typeface="Arial" panose="020B0604020202020204" pitchFamily="34" charset="0"/>
              <a:buNone/>
            </a:pPr>
            <a:endParaRPr lang="en-US" altLang="zh-CN" sz="2000" dirty="0" smtClean="0"/>
          </a:p>
          <a:p>
            <a:pPr>
              <a:buFont typeface="Arial" panose="020B0604020202020204" pitchFamily="34" charset="0"/>
              <a:buNone/>
            </a:pPr>
            <a:endParaRPr lang="zh-CN" altLang="en-US" sz="2000" dirty="0" smtClean="0"/>
          </a:p>
          <a:p>
            <a:pPr>
              <a:buClr>
                <a:srgbClr val="C00000"/>
              </a:buClr>
            </a:pPr>
            <a:r>
              <a:rPr lang="zh-CN" altLang="en-US" sz="2000" dirty="0" smtClean="0">
                <a:latin typeface="微软雅黑" panose="020B0503020204020204" pitchFamily="34" charset="-122"/>
                <a:ea typeface="微软雅黑" panose="020B0503020204020204" pitchFamily="34" charset="-122"/>
              </a:rPr>
              <a:t>以毛泽东为主要代表的中国共产党人</a:t>
            </a:r>
            <a:r>
              <a:rPr lang="zh-CN" altLang="en-US" sz="2000" b="1" dirty="0" smtClean="0">
                <a:latin typeface="微软雅黑" panose="020B0503020204020204" pitchFamily="34" charset="-122"/>
                <a:ea typeface="微软雅黑" panose="020B0503020204020204" pitchFamily="34" charset="-122"/>
              </a:rPr>
              <a:t>有力地回答了“</a:t>
            </a:r>
            <a:r>
              <a:rPr lang="zh-CN" altLang="en-US" sz="2000" dirty="0" smtClean="0">
                <a:solidFill>
                  <a:srgbClr val="FF0000"/>
                </a:solidFill>
                <a:latin typeface="微软雅黑" panose="020B0503020204020204" pitchFamily="34" charset="-122"/>
                <a:ea typeface="微软雅黑" panose="020B0503020204020204" pitchFamily="34" charset="-122"/>
              </a:rPr>
              <a:t>怎样坚持马克思主义、坚持什么样的马克思主义</a:t>
            </a:r>
            <a:r>
              <a:rPr lang="zh-CN" altLang="en-US" sz="2000" dirty="0" smtClean="0">
                <a:latin typeface="微软雅黑" panose="020B0503020204020204" pitchFamily="34" charset="-122"/>
                <a:ea typeface="微软雅黑" panose="020B0503020204020204" pitchFamily="34" charset="-122"/>
              </a:rPr>
              <a:t>”这个核心问题，</a:t>
            </a:r>
            <a:r>
              <a:rPr lang="zh-CN" altLang="en-US" sz="2000" dirty="0" smtClean="0"/>
              <a:t> </a:t>
            </a:r>
            <a:r>
              <a:rPr lang="zh-CN" altLang="en-US" sz="2000" dirty="0" smtClean="0">
                <a:latin typeface="微软雅黑" panose="020B0503020204020204" pitchFamily="34" charset="-122"/>
                <a:ea typeface="微软雅黑" panose="020B0503020204020204" pitchFamily="34" charset="-122"/>
              </a:rPr>
              <a:t>走出了一条独具</a:t>
            </a:r>
            <a:r>
              <a:rPr lang="zh-CN" altLang="en-US" sz="2000" b="1" dirty="0" smtClean="0">
                <a:latin typeface="微软雅黑" panose="020B0503020204020204" pitchFamily="34" charset="-122"/>
                <a:ea typeface="微软雅黑" panose="020B0503020204020204" pitchFamily="34" charset="-122"/>
              </a:rPr>
              <a:t>中国特色</a:t>
            </a:r>
            <a:r>
              <a:rPr lang="zh-CN" altLang="en-US" sz="2000" dirty="0" smtClean="0">
                <a:latin typeface="微软雅黑" panose="020B0503020204020204" pitchFamily="34" charset="-122"/>
                <a:ea typeface="微软雅黑" panose="020B0503020204020204" pitchFamily="34" charset="-122"/>
              </a:rPr>
              <a:t>的</a:t>
            </a:r>
            <a:r>
              <a:rPr lang="zh-CN" altLang="en-US" sz="2000" dirty="0" smtClean="0">
                <a:solidFill>
                  <a:srgbClr val="FF0000"/>
                </a:solidFill>
                <a:latin typeface="微软雅黑" panose="020B0503020204020204" pitchFamily="34" charset="-122"/>
                <a:ea typeface="微软雅黑" panose="020B0503020204020204" pitchFamily="34" charset="-122"/>
              </a:rPr>
              <a:t>以农村包围城市</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武装夺取政权</a:t>
            </a:r>
            <a:r>
              <a:rPr lang="zh-CN" altLang="en-US" sz="2000" dirty="0" smtClean="0">
                <a:latin typeface="微软雅黑" panose="020B0503020204020204" pitchFamily="34" charset="-122"/>
                <a:ea typeface="微软雅黑" panose="020B0503020204020204" pitchFamily="34" charset="-122"/>
              </a:rPr>
              <a:t>的革命道路。 </a:t>
            </a:r>
            <a:endParaRPr lang="zh-CN" altLang="en-US" sz="2000" dirty="0" smtClean="0">
              <a:latin typeface="微软雅黑" panose="020B0503020204020204" pitchFamily="34" charset="-122"/>
              <a:ea typeface="微软雅黑" panose="020B0503020204020204" pitchFamily="34" charset="-122"/>
            </a:endParaRPr>
          </a:p>
        </p:txBody>
      </p:sp>
      <p:pic>
        <p:nvPicPr>
          <p:cNvPr id="3" name="AutoShape 60"/>
          <p:cNvPicPr>
            <a:picLocks noChangeArrowheads="1"/>
          </p:cNvPicPr>
          <p:nvPr/>
        </p:nvPicPr>
        <p:blipFill>
          <a:blip r:embed="rId1"/>
          <a:srcRect/>
          <a:stretch>
            <a:fillRect/>
          </a:stretch>
        </p:blipFill>
        <p:spPr bwMode="auto">
          <a:xfrm>
            <a:off x="714348" y="1465249"/>
            <a:ext cx="4979988" cy="2638425"/>
          </a:xfrm>
          <a:prstGeom prst="rect">
            <a:avLst/>
          </a:prstGeom>
          <a:noFill/>
          <a:ln w="9525">
            <a:noFill/>
            <a:miter lim="800000"/>
            <a:headEnd/>
            <a:tailEnd/>
          </a:ln>
        </p:spPr>
      </p:pic>
      <p:grpSp>
        <p:nvGrpSpPr>
          <p:cNvPr id="4" name="Group 3"/>
          <p:cNvGrpSpPr/>
          <p:nvPr/>
        </p:nvGrpSpPr>
        <p:grpSpPr bwMode="auto">
          <a:xfrm>
            <a:off x="1006751" y="2962819"/>
            <a:ext cx="3681984" cy="1889760"/>
            <a:chOff x="-259350" y="-225589"/>
            <a:chExt cx="3672114" cy="1882531"/>
          </a:xfrm>
        </p:grpSpPr>
        <p:pic>
          <p:nvPicPr>
            <p:cNvPr id="5" name="圆角矩形 3"/>
            <p:cNvPicPr>
              <a:picLocks noChangeArrowheads="1"/>
            </p:cNvPicPr>
            <p:nvPr/>
          </p:nvPicPr>
          <p:blipFill>
            <a:blip r:embed="rId2">
              <a:duotone>
                <a:schemeClr val="accent2">
                  <a:shade val="45000"/>
                  <a:satMod val="135000"/>
                </a:schemeClr>
                <a:prstClr val="white"/>
              </a:duotone>
            </a:blip>
            <a:srcRect/>
            <a:stretch>
              <a:fillRect/>
            </a:stretch>
          </p:blipFill>
          <p:spPr bwMode="auto">
            <a:xfrm>
              <a:off x="-259350" y="-225589"/>
              <a:ext cx="3672114" cy="1882531"/>
            </a:xfrm>
            <a:prstGeom prst="rect">
              <a:avLst/>
            </a:prstGeom>
            <a:noFill/>
            <a:ln w="9525">
              <a:noFill/>
              <a:miter lim="800000"/>
              <a:headEnd/>
              <a:tailEnd/>
            </a:ln>
          </p:spPr>
        </p:pic>
        <p:sp>
          <p:nvSpPr>
            <p:cNvPr id="6" name="矩形 87"/>
            <p:cNvSpPr>
              <a:spLocks noChangeArrowheads="1"/>
            </p:cNvSpPr>
            <p:nvPr/>
          </p:nvSpPr>
          <p:spPr bwMode="auto">
            <a:xfrm>
              <a:off x="79163" y="414352"/>
              <a:ext cx="2932616" cy="919798"/>
            </a:xfrm>
            <a:prstGeom prst="rect">
              <a:avLst/>
            </a:prstGeom>
            <a:noFill/>
            <a:ln w="9525">
              <a:noFill/>
              <a:miter lim="800000"/>
            </a:ln>
          </p:spPr>
          <p:txBody>
            <a:bodyPr>
              <a:spAutoFit/>
            </a:bodyPr>
            <a:lstStyle/>
            <a:p>
              <a:pPr algn="ctr" eaLnBrk="0" fontAlgn="ctr" hangingPunct="0">
                <a:buClr>
                  <a:srgbClr val="FF0000"/>
                </a:buClr>
                <a:buSzPct val="70000"/>
              </a:pPr>
              <a:r>
                <a:rPr lang="zh-CN" altLang="en-US" dirty="0" smtClean="0">
                  <a:latin typeface="微软雅黑" panose="020B0503020204020204" pitchFamily="34" charset="-122"/>
                  <a:ea typeface="微软雅黑" panose="020B0503020204020204" pitchFamily="34" charset="-122"/>
                </a:rPr>
                <a:t>对生产资料私有制进行社会主义改造，由新民主主义社会进入</a:t>
              </a:r>
              <a:r>
                <a:rPr lang="zh-CN" altLang="en-US" dirty="0" smtClean="0">
                  <a:solidFill>
                    <a:srgbClr val="FF0000"/>
                  </a:solidFill>
                  <a:latin typeface="微软雅黑" panose="020B0503020204020204" pitchFamily="34" charset="-122"/>
                  <a:ea typeface="微软雅黑" panose="020B0503020204020204" pitchFamily="34" charset="-122"/>
                </a:rPr>
                <a:t>社会主义社会</a:t>
              </a:r>
              <a:r>
                <a:rPr lang="zh-CN" altLang="en-US" dirty="0" smtClean="0">
                  <a:latin typeface="微软雅黑" panose="020B0503020204020204" pitchFamily="34" charset="-122"/>
                  <a:ea typeface="微软雅黑" panose="020B0503020204020204" pitchFamily="34" charset="-122"/>
                </a:rPr>
                <a:t>。</a:t>
              </a:r>
              <a:endParaRPr lang="zh-CN" altLang="en-US" dirty="0">
                <a:latin typeface="微软雅黑" panose="020B0503020204020204" pitchFamily="34" charset="-122"/>
                <a:ea typeface="微软雅黑" panose="020B0503020204020204" pitchFamily="34" charset="-122"/>
              </a:endParaRPr>
            </a:p>
          </p:txBody>
        </p:sp>
      </p:grpSp>
      <p:grpSp>
        <p:nvGrpSpPr>
          <p:cNvPr id="7" name="Group 6"/>
          <p:cNvGrpSpPr/>
          <p:nvPr/>
        </p:nvGrpSpPr>
        <p:grpSpPr bwMode="auto">
          <a:xfrm>
            <a:off x="1014689" y="810673"/>
            <a:ext cx="3681984" cy="1885853"/>
            <a:chOff x="-259350" y="-196699"/>
            <a:chExt cx="3672114" cy="1665103"/>
          </a:xfrm>
        </p:grpSpPr>
        <p:pic>
          <p:nvPicPr>
            <p:cNvPr id="8" name="圆角矩形 6"/>
            <p:cNvPicPr>
              <a:picLocks noChangeArrowheads="1"/>
            </p:cNvPicPr>
            <p:nvPr/>
          </p:nvPicPr>
          <p:blipFill>
            <a:blip r:embed="rId3">
              <a:duotone>
                <a:schemeClr val="accent2">
                  <a:shade val="45000"/>
                  <a:satMod val="135000"/>
                </a:schemeClr>
                <a:prstClr val="white"/>
              </a:duotone>
            </a:blip>
            <a:srcRect/>
            <a:stretch>
              <a:fillRect/>
            </a:stretch>
          </p:blipFill>
          <p:spPr bwMode="auto">
            <a:xfrm>
              <a:off x="-259350" y="-196699"/>
              <a:ext cx="3672114" cy="1665103"/>
            </a:xfrm>
            <a:prstGeom prst="rect">
              <a:avLst/>
            </a:prstGeom>
            <a:noFill/>
            <a:ln w="9525">
              <a:noFill/>
              <a:miter lim="800000"/>
              <a:headEnd/>
              <a:tailEnd/>
            </a:ln>
          </p:spPr>
        </p:pic>
        <p:sp>
          <p:nvSpPr>
            <p:cNvPr id="9" name="矩形 87"/>
            <p:cNvSpPr>
              <a:spLocks noChangeArrowheads="1"/>
            </p:cNvSpPr>
            <p:nvPr/>
          </p:nvSpPr>
          <p:spPr bwMode="auto">
            <a:xfrm>
              <a:off x="29520" y="218595"/>
              <a:ext cx="3101117" cy="570674"/>
            </a:xfrm>
            <a:prstGeom prst="rect">
              <a:avLst/>
            </a:prstGeom>
            <a:noFill/>
            <a:ln w="9525">
              <a:noFill/>
              <a:miter lim="800000"/>
            </a:ln>
          </p:spPr>
          <p:txBody>
            <a:bodyPr>
              <a:spAutoFit/>
            </a:bodyPr>
            <a:lstStyle/>
            <a:p>
              <a:pPr algn="ctr" eaLnBrk="0" fontAlgn="ctr" hangingPunct="0">
                <a:buClr>
                  <a:srgbClr val="FF0000"/>
                </a:buClr>
                <a:buSzPct val="70000"/>
              </a:pPr>
              <a:r>
                <a:rPr lang="zh-CN" altLang="en-US" dirty="0" smtClean="0">
                  <a:latin typeface="微软雅黑" panose="020B0503020204020204" pitchFamily="34" charset="-122"/>
                  <a:ea typeface="微软雅黑" panose="020B0503020204020204" pitchFamily="34" charset="-122"/>
                </a:rPr>
                <a:t>完成新式的资产阶级民主革命，即</a:t>
              </a:r>
              <a:r>
                <a:rPr lang="zh-CN" altLang="en-US" dirty="0" smtClean="0">
                  <a:solidFill>
                    <a:srgbClr val="FF0000"/>
                  </a:solidFill>
                  <a:latin typeface="微软雅黑" panose="020B0503020204020204" pitchFamily="34" charset="-122"/>
                  <a:ea typeface="微软雅黑" panose="020B0503020204020204" pitchFamily="34" charset="-122"/>
                </a:rPr>
                <a:t>新民主主义革命</a:t>
              </a:r>
              <a:endParaRPr lang="zh-CN" altLang="en-US" dirty="0" smtClean="0">
                <a:solidFill>
                  <a:srgbClr val="FF0000"/>
                </a:solidFill>
                <a:latin typeface="微软雅黑" panose="020B0503020204020204" pitchFamily="34" charset="-122"/>
                <a:ea typeface="微软雅黑" panose="020B0503020204020204" pitchFamily="34" charset="-122"/>
              </a:endParaRPr>
            </a:p>
          </p:txBody>
        </p:sp>
      </p:grpSp>
      <p:pic>
        <p:nvPicPr>
          <p:cNvPr id="11" name="圆角矩形 9"/>
          <p:cNvPicPr>
            <a:picLocks noChangeArrowheads="1"/>
          </p:cNvPicPr>
          <p:nvPr/>
        </p:nvPicPr>
        <p:blipFill>
          <a:blip r:embed="rId4">
            <a:duotone>
              <a:schemeClr val="accent2">
                <a:shade val="45000"/>
                <a:satMod val="135000"/>
              </a:schemeClr>
              <a:prstClr val="white"/>
            </a:duotone>
          </a:blip>
          <a:srcRect/>
          <a:stretch>
            <a:fillRect/>
          </a:stretch>
        </p:blipFill>
        <p:spPr bwMode="auto">
          <a:xfrm>
            <a:off x="1384704" y="1938692"/>
            <a:ext cx="2926080" cy="1030222"/>
          </a:xfrm>
          <a:prstGeom prst="rect">
            <a:avLst/>
          </a:prstGeom>
          <a:noFill/>
          <a:ln w="9525">
            <a:noFill/>
            <a:miter lim="800000"/>
            <a:headEnd/>
            <a:tailEnd/>
          </a:ln>
        </p:spPr>
      </p:pic>
      <p:pic>
        <p:nvPicPr>
          <p:cNvPr id="14" name="圆角矩形 13"/>
          <p:cNvPicPr>
            <a:picLocks noChangeArrowheads="1"/>
          </p:cNvPicPr>
          <p:nvPr/>
        </p:nvPicPr>
        <p:blipFill>
          <a:blip r:embed="rId5">
            <a:duotone>
              <a:schemeClr val="accent2">
                <a:shade val="45000"/>
                <a:satMod val="135000"/>
              </a:schemeClr>
              <a:prstClr val="white"/>
            </a:duotone>
            <a:lum/>
          </a:blip>
          <a:stretch>
            <a:fillRect/>
          </a:stretch>
        </p:blipFill>
        <p:spPr bwMode="auto">
          <a:xfrm>
            <a:off x="1384704" y="2694595"/>
            <a:ext cx="2926334" cy="1036410"/>
          </a:xfrm>
          <a:prstGeom prst="rect">
            <a:avLst/>
          </a:prstGeom>
          <a:noFill/>
          <a:ln>
            <a:noFill/>
          </a:ln>
        </p:spPr>
      </p:pic>
      <p:grpSp>
        <p:nvGrpSpPr>
          <p:cNvPr id="16" name="Group 15"/>
          <p:cNvGrpSpPr/>
          <p:nvPr/>
        </p:nvGrpSpPr>
        <p:grpSpPr bwMode="auto">
          <a:xfrm>
            <a:off x="5760720" y="1203325"/>
            <a:ext cx="2624455" cy="2515870"/>
            <a:chOff x="0" y="0"/>
            <a:chExt cx="1116000" cy="1116000"/>
          </a:xfrm>
        </p:grpSpPr>
        <p:pic>
          <p:nvPicPr>
            <p:cNvPr id="17" name="Oval 2"/>
            <p:cNvPicPr>
              <a:picLocks noChangeAspect="1" noChangeArrowheads="1"/>
            </p:cNvPicPr>
            <p:nvPr/>
          </p:nvPicPr>
          <p:blipFill>
            <a:blip r:embed="rId6">
              <a:duotone>
                <a:schemeClr val="accent2">
                  <a:shade val="45000"/>
                  <a:satMod val="135000"/>
                </a:schemeClr>
                <a:prstClr val="white"/>
              </a:duotone>
            </a:blip>
            <a:srcRect/>
            <a:stretch>
              <a:fillRect/>
            </a:stretch>
          </p:blipFill>
          <p:spPr bwMode="auto">
            <a:xfrm>
              <a:off x="-138797" y="-117581"/>
              <a:ext cx="1388387" cy="1387274"/>
            </a:xfrm>
            <a:prstGeom prst="rect">
              <a:avLst/>
            </a:prstGeom>
            <a:noFill/>
            <a:ln w="9525">
              <a:noFill/>
              <a:miter lim="800000"/>
              <a:headEnd/>
              <a:tailEnd/>
            </a:ln>
          </p:spPr>
        </p:pic>
        <p:grpSp>
          <p:nvGrpSpPr>
            <p:cNvPr id="18" name="Group 17"/>
            <p:cNvGrpSpPr/>
            <p:nvPr/>
          </p:nvGrpSpPr>
          <p:grpSpPr bwMode="auto">
            <a:xfrm>
              <a:off x="36335" y="23214"/>
              <a:ext cx="690757" cy="628394"/>
              <a:chOff x="0" y="0"/>
              <a:chExt cx="1225296" cy="1115568"/>
            </a:xfrm>
          </p:grpSpPr>
          <p:pic>
            <p:nvPicPr>
              <p:cNvPr id="22" name="椭圆 19"/>
              <p:cNvPicPr>
                <a:picLocks noChangeArrowheads="1"/>
              </p:cNvPicPr>
              <p:nvPr/>
            </p:nvPicPr>
            <p:blipFill>
              <a:blip r:embed="rId7">
                <a:duotone>
                  <a:schemeClr val="accent2">
                    <a:shade val="45000"/>
                    <a:satMod val="135000"/>
                  </a:schemeClr>
                  <a:prstClr val="white"/>
                </a:duotone>
              </a:blip>
              <a:srcRect/>
              <a:stretch>
                <a:fillRect/>
              </a:stretch>
            </p:blipFill>
            <p:spPr bwMode="auto">
              <a:xfrm>
                <a:off x="0" y="0"/>
                <a:ext cx="1225296" cy="1115568"/>
              </a:xfrm>
              <a:prstGeom prst="rect">
                <a:avLst/>
              </a:prstGeom>
              <a:noFill/>
              <a:ln w="9525">
                <a:noFill/>
                <a:miter lim="800000"/>
                <a:headEnd/>
                <a:tailEnd/>
              </a:ln>
            </p:spPr>
          </p:pic>
          <p:sp>
            <p:nvSpPr>
              <p:cNvPr id="23" name="Text Box 19"/>
              <p:cNvSpPr txBox="1">
                <a:spLocks noChangeArrowheads="1"/>
              </p:cNvSpPr>
              <p:nvPr/>
            </p:nvSpPr>
            <p:spPr bwMode="auto">
              <a:xfrm rot="-2211361">
                <a:off x="139933" y="219860"/>
                <a:ext cx="948539" cy="678009"/>
              </a:xfrm>
              <a:prstGeom prst="rect">
                <a:avLst/>
              </a:prstGeom>
              <a:noFill/>
              <a:ln w="9525">
                <a:noFill/>
                <a:miter lim="800000"/>
              </a:ln>
            </p:spPr>
            <p:txBody>
              <a:bodyPr anchor="ctr"/>
              <a:lstStyle/>
              <a:p>
                <a:pPr algn="ctr"/>
                <a:endParaRPr lang="zh-CN" altLang="en-US">
                  <a:solidFill>
                    <a:srgbClr val="FFFFFF"/>
                  </a:solidFill>
                  <a:latin typeface="Calibri" panose="020F0502020204030204" pitchFamily="34" charset="0"/>
                  <a:ea typeface="微软雅黑" panose="020B0503020204020204" pitchFamily="34" charset="-122"/>
                </a:endParaRPr>
              </a:p>
            </p:txBody>
          </p:sp>
        </p:grpSp>
        <p:grpSp>
          <p:nvGrpSpPr>
            <p:cNvPr id="19" name="Group 20"/>
            <p:cNvGrpSpPr/>
            <p:nvPr/>
          </p:nvGrpSpPr>
          <p:grpSpPr bwMode="auto">
            <a:xfrm>
              <a:off x="105202" y="115920"/>
              <a:ext cx="852277" cy="858462"/>
              <a:chOff x="0" y="0"/>
              <a:chExt cx="1511808" cy="1524000"/>
            </a:xfrm>
          </p:grpSpPr>
          <p:pic>
            <p:nvPicPr>
              <p:cNvPr id="20" name="椭圆 20"/>
              <p:cNvPicPr>
                <a:picLocks noChangeArrowheads="1"/>
              </p:cNvPicPr>
              <p:nvPr/>
            </p:nvPicPr>
            <p:blipFill>
              <a:blip r:embed="rId8">
                <a:duotone>
                  <a:schemeClr val="accent2">
                    <a:shade val="45000"/>
                    <a:satMod val="135000"/>
                  </a:schemeClr>
                  <a:prstClr val="white"/>
                </a:duotone>
              </a:blip>
              <a:srcRect/>
              <a:stretch>
                <a:fillRect/>
              </a:stretch>
            </p:blipFill>
            <p:spPr bwMode="auto">
              <a:xfrm>
                <a:off x="0" y="0"/>
                <a:ext cx="1511808" cy="1524000"/>
              </a:xfrm>
              <a:prstGeom prst="rect">
                <a:avLst/>
              </a:prstGeom>
              <a:noFill/>
              <a:ln w="9525">
                <a:noFill/>
                <a:miter lim="800000"/>
                <a:headEnd/>
                <a:tailEnd/>
              </a:ln>
            </p:spPr>
          </p:pic>
          <p:sp>
            <p:nvSpPr>
              <p:cNvPr id="21" name="Text Box 20"/>
              <p:cNvSpPr txBox="1">
                <a:spLocks noChangeArrowheads="1"/>
              </p:cNvSpPr>
              <p:nvPr/>
            </p:nvSpPr>
            <p:spPr bwMode="auto">
              <a:xfrm>
                <a:off x="227484" y="229187"/>
                <a:ext cx="1061308" cy="1066154"/>
              </a:xfrm>
              <a:prstGeom prst="rect">
                <a:avLst/>
              </a:prstGeom>
              <a:noFill/>
              <a:ln w="9525">
                <a:noFill/>
                <a:miter lim="800000"/>
              </a:ln>
            </p:spPr>
            <p:txBody>
              <a:bodyPr anchor="ctr"/>
              <a:lstStyle/>
              <a:p>
                <a:pPr algn="ctr"/>
                <a:endParaRPr lang="zh-CN" altLang="en-US">
                  <a:solidFill>
                    <a:srgbClr val="FFFFFF"/>
                  </a:solidFill>
                  <a:latin typeface="Calibri" panose="020F0502020204030204" pitchFamily="34" charset="0"/>
                  <a:ea typeface="微软雅黑" panose="020B0503020204020204" pitchFamily="34" charset="-122"/>
                </a:endParaRPr>
              </a:p>
            </p:txBody>
          </p:sp>
        </p:grpSp>
      </p:grpSp>
      <p:sp>
        <p:nvSpPr>
          <p:cNvPr id="25" name="矩形 24"/>
          <p:cNvSpPr/>
          <p:nvPr/>
        </p:nvSpPr>
        <p:spPr>
          <a:xfrm>
            <a:off x="6054725" y="1647190"/>
            <a:ext cx="2025015" cy="1753235"/>
          </a:xfrm>
          <a:prstGeom prst="rect">
            <a:avLst/>
          </a:prstGeom>
        </p:spPr>
        <p:txBody>
          <a:bodyPr wrap="square">
            <a:spAutoFit/>
          </a:bodyPr>
          <a:lstStyle/>
          <a:p>
            <a:pPr algn="ctr"/>
            <a:r>
              <a:rPr lang="zh-CN" altLang="en-US" b="1" dirty="0" smtClean="0">
                <a:latin typeface="微软雅黑" panose="020B0503020204020204" pitchFamily="34" charset="-122"/>
                <a:ea typeface="微软雅黑" panose="020B0503020204020204" pitchFamily="34" charset="-122"/>
              </a:rPr>
              <a:t>中国革命新路的</a:t>
            </a:r>
            <a:endParaRPr lang="zh-CN" altLang="en-US" b="1" dirty="0" smtClean="0">
              <a:latin typeface="微软雅黑" panose="020B0503020204020204" pitchFamily="34" charset="-122"/>
              <a:ea typeface="微软雅黑" panose="020B0503020204020204" pitchFamily="34" charset="-122"/>
            </a:endParaRPr>
          </a:p>
          <a:p>
            <a:pPr algn="ctr"/>
            <a:r>
              <a:rPr lang="zh-CN" altLang="en-US" b="1" dirty="0" smtClean="0">
                <a:latin typeface="微软雅黑" panose="020B0503020204020204" pitchFamily="34" charset="-122"/>
                <a:ea typeface="微软雅黑" panose="020B0503020204020204" pitchFamily="34" charset="-122"/>
              </a:rPr>
              <a:t>最终奋斗目标</a:t>
            </a:r>
            <a:endParaRPr lang="zh-CN" altLang="en-US" b="1" dirty="0" smtClean="0">
              <a:latin typeface="微软雅黑" panose="020B0503020204020204" pitchFamily="34" charset="-122"/>
              <a:ea typeface="微软雅黑" panose="020B0503020204020204" pitchFamily="34" charset="-122"/>
            </a:endParaRPr>
          </a:p>
          <a:p>
            <a:pPr algn="ctr">
              <a:buFont typeface="Arial" panose="020B0604020202020204" pitchFamily="34" charset="0"/>
              <a:buNone/>
            </a:pPr>
            <a:r>
              <a:rPr lang="zh-CN" altLang="en-US" dirty="0" smtClean="0"/>
              <a:t> </a:t>
            </a:r>
            <a:r>
              <a:rPr lang="zh-CN" altLang="en-US" dirty="0" smtClean="0">
                <a:latin typeface="微软雅黑" panose="020B0503020204020204" pitchFamily="34" charset="-122"/>
                <a:ea typeface="微软雅黑" panose="020B0503020204020204" pitchFamily="34" charset="-122"/>
              </a:rPr>
              <a:t>在中国共产党的领导下，建立社会主义制度，最终实现共产主义</a:t>
            </a:r>
            <a:endParaRPr lang="zh-CN" altLang="en-US" dirty="0" smtClean="0">
              <a:latin typeface="微软雅黑" panose="020B0503020204020204" pitchFamily="34" charset="-122"/>
              <a:ea typeface="微软雅黑" panose="020B0503020204020204" pitchFamily="34" charset="-122"/>
            </a:endParaRPr>
          </a:p>
        </p:txBody>
      </p:sp>
      <p:sp>
        <p:nvSpPr>
          <p:cNvPr id="26" name="矩形 25"/>
          <p:cNvSpPr/>
          <p:nvPr/>
        </p:nvSpPr>
        <p:spPr>
          <a:xfrm>
            <a:off x="2274868" y="2247895"/>
            <a:ext cx="1107996" cy="369332"/>
          </a:xfrm>
          <a:prstGeom prst="rect">
            <a:avLst/>
          </a:prstGeom>
        </p:spPr>
        <p:txBody>
          <a:bodyPr wrap="none">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第一阶段</a:t>
            </a:r>
            <a:endParaRPr lang="zh-CN" altLang="en-US" dirty="0">
              <a:solidFill>
                <a:schemeClr val="bg1"/>
              </a:solidFill>
            </a:endParaRPr>
          </a:p>
        </p:txBody>
      </p:sp>
      <p:sp>
        <p:nvSpPr>
          <p:cNvPr id="27" name="矩形 26"/>
          <p:cNvSpPr/>
          <p:nvPr/>
        </p:nvSpPr>
        <p:spPr>
          <a:xfrm>
            <a:off x="2285984" y="3000372"/>
            <a:ext cx="1107996" cy="369332"/>
          </a:xfrm>
          <a:prstGeom prst="rect">
            <a:avLst/>
          </a:prstGeom>
        </p:spPr>
        <p:txBody>
          <a:bodyPr wrap="none">
            <a:spAutoFit/>
          </a:bodyPr>
          <a:lstStyle/>
          <a:p>
            <a:r>
              <a:rPr lang="zh-CN" altLang="en-US" b="1" dirty="0" smtClean="0">
                <a:solidFill>
                  <a:schemeClr val="bg1"/>
                </a:solidFill>
                <a:latin typeface="微软雅黑" panose="020B0503020204020204" pitchFamily="34" charset="-122"/>
                <a:ea typeface="微软雅黑" panose="020B0503020204020204" pitchFamily="34" charset="-122"/>
              </a:rPr>
              <a:t>第二阶段</a:t>
            </a:r>
            <a:endParaRPr lang="zh-CN" alt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dissolv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86995" y="793750"/>
            <a:ext cx="9019540" cy="706120"/>
          </a:xfrm>
        </p:spPr>
        <p:txBody>
          <a:bodyPr/>
          <a:lstStyle/>
          <a:p>
            <a:r>
              <a:rPr lang="zh-CN" altLang="en-US" sz="2800" b="1" spc="300" dirty="0" smtClean="0">
                <a:solidFill>
                  <a:srgbClr val="C00000"/>
                </a:solidFill>
                <a:latin typeface="微软雅黑" panose="020B0503020204020204" pitchFamily="34" charset="-122"/>
                <a:ea typeface="微软雅黑" panose="020B0503020204020204" pitchFamily="34" charset="-122"/>
                <a:cs typeface="+mn-cs"/>
              </a:rPr>
              <a:t>二、创业艰难百战多：中国革命道路的艰辛探索</a:t>
            </a:r>
            <a:endParaRPr lang="zh-CN" altLang="en-US" sz="2800" b="1" spc="300" dirty="0" smtClean="0">
              <a:solidFill>
                <a:srgbClr val="C00000"/>
              </a:solidFill>
              <a:latin typeface="微软雅黑" panose="020B0503020204020204" pitchFamily="34" charset="-122"/>
              <a:ea typeface="微软雅黑" panose="020B0503020204020204" pitchFamily="34" charset="-122"/>
              <a:cs typeface="+mn-cs"/>
            </a:endParaRPr>
          </a:p>
        </p:txBody>
      </p:sp>
      <p:sp>
        <p:nvSpPr>
          <p:cNvPr id="27650" name="Rectangle 3"/>
          <p:cNvSpPr>
            <a:spLocks noGrp="1"/>
          </p:cNvSpPr>
          <p:nvPr>
            <p:ph type="body" idx="1"/>
          </p:nvPr>
        </p:nvSpPr>
        <p:spPr>
          <a:xfrm>
            <a:off x="321279" y="1500174"/>
            <a:ext cx="8501122" cy="5145088"/>
          </a:xfrm>
        </p:spPr>
        <p:txBody>
          <a:bodyPr/>
          <a:lstStyle/>
          <a:p>
            <a:pPr marL="0" eaLnBrk="1" hangingPunct="1">
              <a:spcBef>
                <a:spcPct val="0"/>
              </a:spcBef>
              <a:buFont typeface="Arial" panose="020B0604020202020204" pitchFamily="34" charset="0"/>
              <a:buNone/>
            </a:pPr>
            <a:r>
              <a:rPr lang="zh-CN" altLang="en-US" sz="2400" b="1" spc="300" dirty="0" smtClean="0">
                <a:solidFill>
                  <a:srgbClr val="C00000"/>
                </a:solidFill>
                <a:latin typeface="微软雅黑" panose="020B0503020204020204" pitchFamily="34" charset="-122"/>
                <a:ea typeface="微软雅黑" panose="020B0503020204020204" pitchFamily="34" charset="-122"/>
              </a:rPr>
              <a:t>（一）敢问路在何方：中国革命新路的开辟</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a:p>
            <a:pPr>
              <a:spcBef>
                <a:spcPct val="60000"/>
              </a:spcBef>
              <a:buFont typeface="Arial" panose="020B0604020202020204" pitchFamily="34" charset="0"/>
              <a:buNone/>
            </a:pPr>
            <a:r>
              <a:rPr lang="en-US" altLang="zh-CN" sz="2000" dirty="0" smtClean="0">
                <a:latin typeface="黑体" panose="02010609060101010101" pitchFamily="2" charset="-122"/>
                <a:ea typeface="黑体" panose="02010609060101010101" pitchFamily="2" charset="-122"/>
              </a:rPr>
              <a:t> </a:t>
            </a:r>
            <a:r>
              <a:rPr lang="en-US" altLang="zh-CN"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解散、投降，还是继续革命</a:t>
            </a:r>
            <a:endParaRPr lang="zh-CN" altLang="en-US" sz="2000" dirty="0" smtClean="0">
              <a:solidFill>
                <a:srgbClr val="C00000"/>
              </a:solidFill>
              <a:latin typeface="黑体" panose="02010609060101010101" pitchFamily="2" charset="-122"/>
              <a:ea typeface="黑体" panose="02010609060101010101" pitchFamily="2" charset="-122"/>
            </a:endParaRPr>
          </a:p>
          <a:p>
            <a:pPr>
              <a:spcBef>
                <a:spcPct val="50000"/>
              </a:spcBef>
            </a:pPr>
            <a:r>
              <a:rPr lang="en-US" altLang="zh-CN" sz="2000" dirty="0" smtClean="0">
                <a:latin typeface="微软雅黑" panose="020B0503020204020204" pitchFamily="34" charset="-122"/>
                <a:ea typeface="微软雅黑" panose="020B0503020204020204" pitchFamily="34" charset="-122"/>
              </a:rPr>
              <a:t> 1921</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7</a:t>
            </a:r>
            <a:r>
              <a:rPr lang="zh-CN" altLang="en-US" sz="2000" dirty="0" smtClean="0">
                <a:latin typeface="微软雅黑" panose="020B0503020204020204" pitchFamily="34" charset="-122"/>
                <a:ea typeface="微软雅黑" panose="020B0503020204020204" pitchFamily="34" charset="-122"/>
              </a:rPr>
              <a:t>月，中国历史上发生了开天辟地的大事变</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中国共产党成</a:t>
            </a:r>
            <a:endParaRPr lang="en-US" altLang="zh-CN" sz="2000" dirty="0" smtClean="0">
              <a:latin typeface="微软雅黑" panose="020B0503020204020204" pitchFamily="34" charset="-122"/>
              <a:ea typeface="微软雅黑" panose="020B0503020204020204" pitchFamily="34" charset="-122"/>
            </a:endParaRPr>
          </a:p>
          <a:p>
            <a:pPr>
              <a:spcBef>
                <a:spcPct val="50000"/>
              </a:spcBef>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立。</a:t>
            </a:r>
            <a:endParaRPr lang="zh-CN" altLang="en-US" sz="2000" dirty="0" smtClean="0">
              <a:latin typeface="微软雅黑" panose="020B0503020204020204" pitchFamily="34" charset="-122"/>
              <a:ea typeface="微软雅黑" panose="020B0503020204020204" pitchFamily="34" charset="-122"/>
            </a:endParaRPr>
          </a:p>
          <a:p>
            <a:pPr>
              <a:spcBef>
                <a:spcPct val="50000"/>
              </a:spcBef>
            </a:pPr>
            <a:r>
              <a:rPr lang="en-US" altLang="zh-CN" sz="2000" dirty="0" smtClean="0">
                <a:latin typeface="微软雅黑" panose="020B0503020204020204" pitchFamily="34" charset="-122"/>
                <a:ea typeface="微软雅黑" panose="020B0503020204020204" pitchFamily="34" charset="-122"/>
              </a:rPr>
              <a:t>1924—1927</a:t>
            </a:r>
            <a:r>
              <a:rPr lang="zh-CN" altLang="en-US" sz="2000" dirty="0" smtClean="0">
                <a:latin typeface="微软雅黑" panose="020B0503020204020204" pitchFamily="34" charset="-122"/>
                <a:ea typeface="微软雅黑" panose="020B0503020204020204" pitchFamily="34" charset="-122"/>
              </a:rPr>
              <a:t>年：国共两党合作，推动了国民大革命运动的迅速开展。然而，蒋介石、汪精卫相继叛变革命，大革命遭遇失败。</a:t>
            </a:r>
            <a:endParaRPr lang="zh-CN" altLang="en-US" sz="2000" dirty="0" smtClean="0">
              <a:latin typeface="微软雅黑" panose="020B0503020204020204" pitchFamily="34" charset="-122"/>
              <a:ea typeface="微软雅黑" panose="020B0503020204020204" pitchFamily="34" charset="-122"/>
            </a:endParaRPr>
          </a:p>
          <a:p>
            <a:pPr>
              <a:spcBef>
                <a:spcPct val="50000"/>
              </a:spcBef>
            </a:pPr>
            <a:r>
              <a:rPr lang="zh-CN" altLang="en-US" sz="2000" dirty="0" smtClean="0">
                <a:latin typeface="微软雅黑" panose="020B0503020204020204" pitchFamily="34" charset="-122"/>
                <a:ea typeface="微软雅黑" panose="020B0503020204020204" pitchFamily="34" charset="-122"/>
              </a:rPr>
              <a:t>中国共产党人面临着生死抉择：</a:t>
            </a:r>
            <a:endParaRPr lang="zh-CN" altLang="en-US" sz="2000" dirty="0" smtClean="0">
              <a:latin typeface="微软雅黑" panose="020B0503020204020204" pitchFamily="34" charset="-122"/>
              <a:ea typeface="微软雅黑" panose="020B0503020204020204" pitchFamily="34" charset="-122"/>
            </a:endParaRPr>
          </a:p>
          <a:p>
            <a:pPr>
              <a:spcBef>
                <a:spcPct val="50000"/>
              </a:spcBef>
              <a:buFont typeface="Arial" panose="020B0604020202020204" pitchFamily="34" charset="0"/>
              <a:buNone/>
            </a:pPr>
            <a:r>
              <a:rPr lang="zh-CN" altLang="en-US" sz="2400" dirty="0" smtClean="0">
                <a:latin typeface="宋体" panose="02010600030101010101" pitchFamily="2" charset="-122"/>
              </a:rPr>
              <a:t>       </a:t>
            </a:r>
            <a:r>
              <a:rPr lang="zh-CN" altLang="en-US" dirty="0" smtClean="0">
                <a:solidFill>
                  <a:srgbClr val="C00000"/>
                </a:solidFill>
                <a:latin typeface="华文新魏" panose="02010800040101010101" pitchFamily="2" charset="-122"/>
                <a:ea typeface="华文新魏" panose="02010800040101010101" pitchFamily="2" charset="-122"/>
              </a:rPr>
              <a:t>解散、投降，还是继续革命？</a:t>
            </a:r>
            <a:endParaRPr lang="zh-CN" altLang="en-US" dirty="0" smtClean="0">
              <a:solidFill>
                <a:srgbClr val="C00000"/>
              </a:solidFill>
              <a:latin typeface="华文新魏" panose="02010800040101010101" pitchFamily="2" charset="-122"/>
              <a:ea typeface="华文新魏" panose="02010800040101010101"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p:cNvSpPr>
          <p:nvPr>
            <p:ph type="body" idx="1"/>
          </p:nvPr>
        </p:nvSpPr>
        <p:spPr>
          <a:xfrm>
            <a:off x="439420" y="341630"/>
            <a:ext cx="8543925" cy="5816600"/>
          </a:xfrm>
        </p:spPr>
        <p:txBody>
          <a:bodyPr/>
          <a:lstStyle/>
          <a:p>
            <a:pPr algn="l">
              <a:spcBef>
                <a:spcPct val="60000"/>
              </a:spcBef>
              <a:buNone/>
            </a:pPr>
            <a:endParaRPr lang="zh-CN" altLang="en-US" sz="2000" dirty="0" smtClean="0">
              <a:solidFill>
                <a:srgbClr val="C00000"/>
              </a:solidFill>
              <a:latin typeface="微软雅黑" panose="020B0503020204020204" pitchFamily="34" charset="-122"/>
              <a:ea typeface="微软雅黑" panose="020B0503020204020204" pitchFamily="34" charset="-122"/>
              <a:sym typeface="+mn-ea"/>
            </a:endParaRPr>
          </a:p>
          <a:p>
            <a:pPr>
              <a:spcBef>
                <a:spcPct val="50000"/>
              </a:spcBef>
              <a:buClr>
                <a:srgbClr val="C00000"/>
              </a:buClr>
            </a:pPr>
            <a:r>
              <a:rPr lang="zh-CN" altLang="en-US" sz="2000" dirty="0" smtClean="0">
                <a:latin typeface="微软雅黑" panose="020B0503020204020204" pitchFamily="34" charset="-122"/>
                <a:ea typeface="微软雅黑" panose="020B0503020204020204" pitchFamily="34" charset="-122"/>
                <a:sym typeface="+mn-ea"/>
              </a:rPr>
              <a:t>中国共产党人义无反顾地肩负起</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继续革命</a:t>
            </a:r>
            <a:r>
              <a:rPr lang="zh-CN" altLang="en-US" sz="2000" dirty="0" smtClean="0">
                <a:latin typeface="微软雅黑" panose="020B0503020204020204" pitchFamily="34" charset="-122"/>
                <a:ea typeface="微软雅黑" panose="020B0503020204020204" pitchFamily="34" charset="-122"/>
                <a:sym typeface="+mn-ea"/>
              </a:rPr>
              <a:t>的历史使命。</a:t>
            </a:r>
            <a:endParaRPr lang="en-US" altLang="zh-CN" sz="2000" dirty="0" smtClean="0">
              <a:latin typeface="宋体" panose="02010600030101010101" pitchFamily="2" charset="-122"/>
            </a:endParaRPr>
          </a:p>
          <a:p>
            <a:pPr algn="l">
              <a:spcBef>
                <a:spcPct val="50000"/>
              </a:spcBef>
              <a:buFont typeface="Arial" panose="020B0604020202020204" pitchFamily="34" charset="0"/>
              <a:buNone/>
            </a:pPr>
            <a:r>
              <a:rPr lang="en-US" altLang="zh-CN" sz="2000" dirty="0" smtClean="0">
                <a:latin typeface="宋体" panose="02010600030101010101" pitchFamily="2" charset="-122"/>
                <a:sym typeface="+mn-ea"/>
              </a:rPr>
              <a:t>  </a:t>
            </a:r>
            <a:r>
              <a:rPr lang="zh-CN" altLang="en-US" sz="2000" dirty="0" smtClean="0">
                <a:latin typeface="微软雅黑" panose="020B0503020204020204" pitchFamily="34" charset="-122"/>
                <a:ea typeface="微软雅黑" panose="020B0503020204020204" pitchFamily="34" charset="-122"/>
                <a:sym typeface="+mn-ea"/>
              </a:rPr>
              <a:t>1927年8月1日，南昌起义打响了武装反抗国民党反动派的第一枪，开创了中国共产党</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独立领导革命战争</a:t>
            </a:r>
            <a:r>
              <a:rPr lang="zh-CN" altLang="en-US" sz="2000" dirty="0" smtClean="0">
                <a:latin typeface="微软雅黑" panose="020B0503020204020204" pitchFamily="34" charset="-122"/>
                <a:ea typeface="微软雅黑" panose="020B0503020204020204" pitchFamily="34" charset="-122"/>
                <a:sym typeface="+mn-ea"/>
              </a:rPr>
              <a:t>和</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创建人民军队</a:t>
            </a:r>
            <a:r>
              <a:rPr lang="zh-CN" altLang="en-US" sz="2000" dirty="0" smtClean="0">
                <a:latin typeface="微软雅黑" panose="020B0503020204020204" pitchFamily="34" charset="-122"/>
                <a:ea typeface="微软雅黑" panose="020B0503020204020204" pitchFamily="34" charset="-122"/>
                <a:sym typeface="+mn-ea"/>
              </a:rPr>
              <a:t>的新时期。但为了争取和团结国民党左派，起义部队打出的是“左派国民党”的旗帜。</a:t>
            </a:r>
            <a:endParaRPr lang="en-US" altLang="zh-CN"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ct val="60000"/>
              </a:spcBef>
              <a:buNone/>
            </a:pPr>
            <a:r>
              <a:rPr lang="en-US" altLang="zh-CN"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2. 举“左派国民党”旗帜还是打出共产党旗帜</a:t>
            </a:r>
            <a:endParaRPr lang="en-US" altLang="zh-CN"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gn="l">
              <a:spcBef>
                <a:spcPct val="60000"/>
              </a:spcBef>
              <a:buNone/>
            </a:pPr>
            <a:r>
              <a:rPr lang="en-US" altLang="zh-CN" sz="2000" dirty="0" smtClean="0">
                <a:latin typeface="黑体" panose="02010609060101010101" pitchFamily="2" charset="-122"/>
                <a:ea typeface="黑体" panose="02010609060101010101" pitchFamily="2" charset="-122"/>
              </a:rPr>
              <a:t>    </a:t>
            </a:r>
            <a:endParaRPr lang="en-US" altLang="zh-CN" sz="2000" dirty="0" smtClean="0">
              <a:latin typeface="黑体" panose="02010609060101010101" pitchFamily="2" charset="-122"/>
              <a:ea typeface="黑体" panose="02010609060101010101" pitchFamily="2" charset="-122"/>
            </a:endParaRPr>
          </a:p>
          <a:p>
            <a:pPr marL="0" indent="0">
              <a:spcBef>
                <a:spcPct val="45000"/>
              </a:spcBef>
              <a:spcAft>
                <a:spcPct val="40000"/>
              </a:spcAft>
              <a:buNone/>
            </a:pPr>
            <a:endParaRPr lang="zh-CN" altLang="en-US" sz="2400" dirty="0" smtClean="0">
              <a:latin typeface="宋体" panose="02010600030101010101" pitchFamily="2" charset="-122"/>
            </a:endParaRPr>
          </a:p>
        </p:txBody>
      </p:sp>
      <p:pic>
        <p:nvPicPr>
          <p:cNvPr id="29699" name="Picture 4" descr="4、八七会议"/>
          <p:cNvPicPr>
            <a:picLocks noChangeAspect="1" noChangeArrowheads="1"/>
          </p:cNvPicPr>
          <p:nvPr/>
        </p:nvPicPr>
        <p:blipFill>
          <a:blip r:embed="rId1"/>
          <a:srcRect/>
          <a:stretch>
            <a:fillRect/>
          </a:stretch>
        </p:blipFill>
        <p:spPr bwMode="auto">
          <a:xfrm>
            <a:off x="189230" y="2830195"/>
            <a:ext cx="4664710" cy="3114675"/>
          </a:xfrm>
          <a:prstGeom prst="rect">
            <a:avLst/>
          </a:prstGeom>
          <a:effectLst>
            <a:softEdge rad="31750"/>
          </a:effectLst>
        </p:spPr>
      </p:pic>
      <p:sp>
        <p:nvSpPr>
          <p:cNvPr id="3" name="文本框 2"/>
          <p:cNvSpPr txBox="1"/>
          <p:nvPr/>
        </p:nvSpPr>
        <p:spPr>
          <a:xfrm>
            <a:off x="4945380" y="3237865"/>
            <a:ext cx="3855085" cy="1691640"/>
          </a:xfrm>
          <a:prstGeom prst="rect">
            <a:avLst/>
          </a:prstGeom>
          <a:noFill/>
        </p:spPr>
        <p:txBody>
          <a:bodyPr wrap="square" rtlCol="0">
            <a:spAutoFit/>
          </a:bodyPr>
          <a:p>
            <a:pPr>
              <a:spcBef>
                <a:spcPct val="50000"/>
              </a:spcBef>
              <a:buNone/>
            </a:pPr>
            <a:r>
              <a:rPr lang="en-US" altLang="zh-CN" sz="2400" dirty="0" smtClean="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1927</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日，八七会议确立了实行</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土地革命</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和</a:t>
            </a:r>
            <a:r>
              <a:rPr lang="zh-CN" altLang="en-US" sz="2000"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武装起义</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的方针。但是认为共产党还不应当丢掉“左派国民党”旗帜。</a:t>
            </a:r>
            <a:endPar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1160145" y="5944870"/>
            <a:ext cx="2214880" cy="398780"/>
          </a:xfrm>
          <a:prstGeom prst="rect">
            <a:avLst/>
          </a:prstGeom>
          <a:noFill/>
        </p:spPr>
        <p:txBody>
          <a:bodyPr wrap="none" rtlCol="0">
            <a:spAutoFit/>
          </a:bodyPr>
          <a:p>
            <a:pPr algn="l"/>
            <a:r>
              <a:rPr lang="zh-CN" altLang="en-US" sz="2000">
                <a:solidFill>
                  <a:srgbClr val="FF0000"/>
                </a:solidFill>
                <a:latin typeface="微软雅黑" panose="020B0503020204020204" pitchFamily="34" charset="-122"/>
                <a:ea typeface="微软雅黑" panose="020B0503020204020204" pitchFamily="34" charset="-122"/>
              </a:rPr>
              <a:t>汉口八七会议旧址</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p:cNvSpPr>
          <p:nvPr>
            <p:ph type="body" idx="1"/>
          </p:nvPr>
        </p:nvSpPr>
        <p:spPr>
          <a:xfrm>
            <a:off x="857250" y="714375"/>
            <a:ext cx="7865745" cy="5577205"/>
          </a:xfrm>
        </p:spPr>
        <p:txBody>
          <a:bodyPr/>
          <a:lstStyle/>
          <a:p>
            <a:pPr marL="0" indent="0">
              <a:spcBef>
                <a:spcPct val="45000"/>
              </a:spcBef>
              <a:spcAft>
                <a:spcPct val="40000"/>
              </a:spcAft>
              <a:buNone/>
            </a:pPr>
            <a:endParaRPr lang="zh-CN" altLang="en-US" sz="2000" dirty="0" smtClean="0">
              <a:latin typeface="微软雅黑" panose="020B0503020204020204" pitchFamily="34" charset="-122"/>
              <a:ea typeface="微软雅黑" panose="020B0503020204020204" pitchFamily="34" charset="-122"/>
            </a:endParaRPr>
          </a:p>
          <a:p>
            <a:pPr algn="l">
              <a:spcBef>
                <a:spcPct val="50000"/>
              </a:spcBef>
              <a:buNone/>
            </a:pPr>
            <a:r>
              <a:rPr lang="en-US" altLang="zh-CN" sz="2000" dirty="0" smtClean="0">
                <a:latin typeface="微软雅黑" panose="020B0503020204020204" pitchFamily="34" charset="-122"/>
                <a:ea typeface="微软雅黑" panose="020B0503020204020204" pitchFamily="34" charset="-122"/>
              </a:rPr>
              <a:t>以毛泽东为代表的中共湖南省委在残酷的现实中进一步认识到，必</a:t>
            </a:r>
            <a:endParaRPr lang="en-US" altLang="zh-CN" sz="2000" dirty="0" smtClean="0">
              <a:latin typeface="微软雅黑" panose="020B0503020204020204" pitchFamily="34" charset="-122"/>
              <a:ea typeface="微软雅黑" panose="020B0503020204020204" pitchFamily="34" charset="-122"/>
            </a:endParaRPr>
          </a:p>
          <a:p>
            <a:pPr algn="l">
              <a:spcBef>
                <a:spcPct val="50000"/>
              </a:spcBef>
              <a:buNone/>
            </a:pPr>
            <a:r>
              <a:rPr lang="en-US" altLang="zh-CN" sz="2000" dirty="0" smtClean="0">
                <a:latin typeface="微软雅黑" panose="020B0503020204020204" pitchFamily="34" charset="-122"/>
                <a:ea typeface="微软雅黑" panose="020B0503020204020204" pitchFamily="34" charset="-122"/>
              </a:rPr>
              <a:t>须放弃“左派国民党”的旗帜，坚决地树立</a:t>
            </a:r>
            <a:r>
              <a:rPr lang="en-US" altLang="zh-CN" sz="2000" dirty="0" smtClean="0">
                <a:solidFill>
                  <a:srgbClr val="FF0000"/>
                </a:solidFill>
                <a:latin typeface="微软雅黑" panose="020B0503020204020204" pitchFamily="34" charset="-122"/>
                <a:ea typeface="微软雅黑" panose="020B0503020204020204" pitchFamily="34" charset="-122"/>
              </a:rPr>
              <a:t>自己的旗帜</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spcBef>
                <a:spcPct val="50000"/>
              </a:spcBef>
              <a:buNone/>
            </a:pPr>
            <a:endParaRPr lang="en-US" altLang="zh-CN" sz="2000" dirty="0" smtClean="0">
              <a:latin typeface="微软雅黑" panose="020B0503020204020204" pitchFamily="34" charset="-122"/>
              <a:ea typeface="微软雅黑" panose="020B0503020204020204" pitchFamily="34" charset="-122"/>
            </a:endParaRPr>
          </a:p>
          <a:p>
            <a:pPr algn="l">
              <a:spcBef>
                <a:spcPct val="50000"/>
              </a:spcBef>
              <a:buNone/>
            </a:pPr>
            <a:r>
              <a:rPr lang="en-US" altLang="zh-CN" sz="2000" dirty="0" smtClean="0">
                <a:latin typeface="微软雅黑" panose="020B0503020204020204" pitchFamily="34" charset="-122"/>
                <a:ea typeface="微软雅黑" panose="020B0503020204020204" pitchFamily="34" charset="-122"/>
              </a:rPr>
              <a:t>1927</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9</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19</a:t>
            </a:r>
            <a:r>
              <a:rPr lang="zh-CN" altLang="en-US" sz="2000" dirty="0" smtClean="0">
                <a:latin typeface="微软雅黑" panose="020B0503020204020204" pitchFamily="34" charset="-122"/>
                <a:ea typeface="微软雅黑" panose="020B0503020204020204" pitchFamily="34" charset="-122"/>
              </a:rPr>
              <a:t>日，中共中央临时政治局会议通过</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关于“左派国民</a:t>
            </a:r>
            <a:endParaRPr lang="zh-CN" altLang="en-US" sz="2000" dirty="0" smtClean="0">
              <a:latin typeface="微软雅黑" panose="020B0503020204020204" pitchFamily="34" charset="-122"/>
              <a:ea typeface="微软雅黑" panose="020B0503020204020204" pitchFamily="34" charset="-122"/>
            </a:endParaRPr>
          </a:p>
          <a:p>
            <a:pPr algn="l">
              <a:spcBef>
                <a:spcPct val="50000"/>
              </a:spcBef>
              <a:buNone/>
            </a:pPr>
            <a:r>
              <a:rPr lang="zh-CN" altLang="en-US" sz="2000" dirty="0" smtClean="0">
                <a:latin typeface="微软雅黑" panose="020B0503020204020204" pitchFamily="34" charset="-122"/>
                <a:ea typeface="微软雅黑" panose="020B0503020204020204" pitchFamily="34" charset="-122"/>
              </a:rPr>
              <a:t>党”及苏维埃口号问题决议案》，决定放弃“左派国民党</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的旗帜。</a:t>
            </a:r>
            <a:endParaRPr lang="zh-CN" altLang="en-US" sz="2000" dirty="0" smtClean="0">
              <a:latin typeface="微软雅黑" panose="020B0503020204020204" pitchFamily="34" charset="-122"/>
              <a:ea typeface="微软雅黑" panose="020B0503020204020204" pitchFamily="34" charset="-122"/>
            </a:endParaRPr>
          </a:p>
          <a:p>
            <a:pPr>
              <a:spcBef>
                <a:spcPct val="50000"/>
              </a:spcBef>
              <a:buNone/>
            </a:pPr>
            <a:endParaRPr lang="en-US" altLang="zh-CN" sz="2000" dirty="0" smtClean="0">
              <a:latin typeface="微软雅黑" panose="020B0503020204020204" pitchFamily="34" charset="-122"/>
              <a:ea typeface="微软雅黑" panose="020B0503020204020204" pitchFamily="34" charset="-122"/>
            </a:endParaRPr>
          </a:p>
          <a:p>
            <a:pPr>
              <a:spcBef>
                <a:spcPct val="50000"/>
              </a:spcBef>
              <a:buNone/>
            </a:pPr>
            <a:r>
              <a:rPr lang="en-US" altLang="zh-CN" sz="2000" dirty="0" smtClean="0">
                <a:latin typeface="微软雅黑" panose="020B0503020204020204" pitchFamily="34" charset="-122"/>
                <a:ea typeface="微软雅黑" panose="020B0503020204020204" pitchFamily="34" charset="-122"/>
              </a:rPr>
              <a:t>1927</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日，中共发表</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中国共产党为辛亥革命纪念告民众</a:t>
            </a:r>
            <a:endParaRPr lang="zh-CN" altLang="en-US" sz="2000" dirty="0" smtClean="0">
              <a:latin typeface="微软雅黑" panose="020B0503020204020204" pitchFamily="34" charset="-122"/>
              <a:ea typeface="微软雅黑" panose="020B0503020204020204" pitchFamily="34" charset="-122"/>
            </a:endParaRPr>
          </a:p>
          <a:p>
            <a:pPr>
              <a:spcBef>
                <a:spcPct val="50000"/>
              </a:spcBef>
              <a:buNone/>
            </a:pPr>
            <a:r>
              <a:rPr lang="zh-CN" altLang="en-US" sz="2000" dirty="0" smtClean="0">
                <a:latin typeface="微软雅黑" panose="020B0503020204020204" pitchFamily="34" charset="-122"/>
                <a:ea typeface="微软雅黑" panose="020B0503020204020204" pitchFamily="34" charset="-122"/>
              </a:rPr>
              <a:t>书</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，指出要在</a:t>
            </a:r>
            <a:r>
              <a:rPr lang="zh-CN" altLang="en-US" sz="2000" dirty="0" smtClean="0">
                <a:solidFill>
                  <a:srgbClr val="FF0000"/>
                </a:solidFill>
                <a:latin typeface="微软雅黑" panose="020B0503020204020204" pitchFamily="34" charset="-122"/>
                <a:ea typeface="微软雅黑" panose="020B0503020204020204" pitchFamily="34" charset="-122"/>
              </a:rPr>
              <a:t>中国共产党的旗帜</a:t>
            </a:r>
            <a:r>
              <a:rPr lang="zh-CN" altLang="en-US" sz="2000" dirty="0" smtClean="0">
                <a:latin typeface="微软雅黑" panose="020B0503020204020204" pitchFamily="34" charset="-122"/>
                <a:ea typeface="微软雅黑" panose="020B0503020204020204" pitchFamily="34" charset="-122"/>
              </a:rPr>
              <a:t>之下开展革命。</a:t>
            </a:r>
            <a:endParaRPr lang="zh-CN" altLang="en-US" sz="2000" dirty="0" smtClean="0">
              <a:latin typeface="微软雅黑" panose="020B0503020204020204" pitchFamily="34" charset="-122"/>
              <a:ea typeface="微软雅黑" panose="020B0503020204020204" pitchFamily="34" charset="-122"/>
            </a:endParaRPr>
          </a:p>
        </p:txBody>
      </p:sp>
      <p:cxnSp>
        <p:nvCxnSpPr>
          <p:cNvPr id="3" name="直接连接符 2"/>
          <p:cNvCxnSpPr/>
          <p:nvPr/>
        </p:nvCxnSpPr>
        <p:spPr>
          <a:xfrm rot="10800000">
            <a:off x="2893048" y="2507608"/>
            <a:ext cx="3357586" cy="1588"/>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2990838" y="3869058"/>
            <a:ext cx="3357586" cy="1588"/>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5" name="Shape 2714"/>
          <p:cNvSpPr/>
          <p:nvPr/>
        </p:nvSpPr>
        <p:spPr>
          <a:xfrm>
            <a:off x="4178932" y="2258369"/>
            <a:ext cx="785818" cy="500065"/>
          </a:xfrm>
          <a:custGeom>
            <a:avLst/>
            <a:gdLst/>
            <a:ahLst/>
            <a:cxnLst>
              <a:cxn ang="0">
                <a:pos x="wd2" y="hd2"/>
              </a:cxn>
              <a:cxn ang="5400000">
                <a:pos x="wd2" y="hd2"/>
              </a:cxn>
              <a:cxn ang="10800000">
                <a:pos x="wd2" y="hd2"/>
              </a:cxn>
              <a:cxn ang="16200000">
                <a:pos x="wd2" y="hd2"/>
              </a:cxn>
            </a:cxnLst>
            <a:rect l="0" t="0" r="r" b="b"/>
            <a:pathLst>
              <a:path w="21600" h="21600" extrusionOk="0">
                <a:moveTo>
                  <a:pt x="181" y="0"/>
                </a:moveTo>
                <a:lnTo>
                  <a:pt x="21600" y="0"/>
                </a:lnTo>
                <a:lnTo>
                  <a:pt x="21600" y="10440"/>
                </a:lnTo>
                <a:lnTo>
                  <a:pt x="10926" y="21600"/>
                </a:lnTo>
                <a:lnTo>
                  <a:pt x="0" y="10254"/>
                </a:lnTo>
                <a:lnTo>
                  <a:pt x="181" y="0"/>
                </a:lnTo>
                <a:close/>
              </a:path>
            </a:pathLst>
          </a:custGeom>
          <a:solidFill>
            <a:srgbClr val="E9462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309245">
              <a:defRPr sz="3200"/>
            </a:pPr>
            <a:endParaRPr sz="1200" kern="0" dirty="0">
              <a:solidFill>
                <a:schemeClr val="tx1">
                  <a:lumMod val="75000"/>
                  <a:lumOff val="25000"/>
                </a:schemeClr>
              </a:solidFill>
              <a:latin typeface="Agency FB" panose="020B0503020202020204" pitchFamily="34" charset="0"/>
              <a:sym typeface="Helvetica Light"/>
            </a:endParaRPr>
          </a:p>
        </p:txBody>
      </p:sp>
      <p:sp>
        <p:nvSpPr>
          <p:cNvPr id="6" name="Shape 2714"/>
          <p:cNvSpPr/>
          <p:nvPr/>
        </p:nvSpPr>
        <p:spPr>
          <a:xfrm>
            <a:off x="4178932" y="3619819"/>
            <a:ext cx="785818" cy="500065"/>
          </a:xfrm>
          <a:custGeom>
            <a:avLst/>
            <a:gdLst/>
            <a:ahLst/>
            <a:cxnLst>
              <a:cxn ang="0">
                <a:pos x="wd2" y="hd2"/>
              </a:cxn>
              <a:cxn ang="5400000">
                <a:pos x="wd2" y="hd2"/>
              </a:cxn>
              <a:cxn ang="10800000">
                <a:pos x="wd2" y="hd2"/>
              </a:cxn>
              <a:cxn ang="16200000">
                <a:pos x="wd2" y="hd2"/>
              </a:cxn>
            </a:cxnLst>
            <a:rect l="0" t="0" r="r" b="b"/>
            <a:pathLst>
              <a:path w="21600" h="21600" extrusionOk="0">
                <a:moveTo>
                  <a:pt x="181" y="0"/>
                </a:moveTo>
                <a:lnTo>
                  <a:pt x="21600" y="0"/>
                </a:lnTo>
                <a:lnTo>
                  <a:pt x="21600" y="10440"/>
                </a:lnTo>
                <a:lnTo>
                  <a:pt x="10926" y="21600"/>
                </a:lnTo>
                <a:lnTo>
                  <a:pt x="0" y="10254"/>
                </a:lnTo>
                <a:lnTo>
                  <a:pt x="181" y="0"/>
                </a:lnTo>
                <a:close/>
              </a:path>
            </a:pathLst>
          </a:custGeom>
          <a:solidFill>
            <a:srgbClr val="E9462F"/>
          </a:solidFill>
          <a:ln w="12700" cap="flat">
            <a:noFill/>
            <a:miter lim="400000"/>
          </a:ln>
          <a:effectLst>
            <a:outerShdw blurRad="38100" dist="25400" dir="5400000" rotWithShape="0">
              <a:srgbClr val="000000">
                <a:alpha val="50000"/>
              </a:srgbClr>
            </a:outerShdw>
          </a:effectLst>
        </p:spPr>
        <p:txBody>
          <a:bodyPr wrap="square" lIns="0" tIns="0" rIns="0" bIns="0" numCol="1" anchor="ctr">
            <a:noAutofit/>
          </a:bodyPr>
          <a:lstStyle/>
          <a:p>
            <a:pPr algn="ctr" defTabSz="309245">
              <a:defRPr sz="3200"/>
            </a:pPr>
            <a:endParaRPr sz="1200" kern="0" dirty="0">
              <a:solidFill>
                <a:schemeClr val="tx1">
                  <a:lumMod val="75000"/>
                  <a:lumOff val="25000"/>
                </a:schemeClr>
              </a:solidFill>
              <a:latin typeface="Agency FB" panose="020B0503020202020204" pitchFamily="34" charset="0"/>
              <a:sym typeface="Helvetica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out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p:cNvSpPr>
          <p:nvPr>
            <p:ph type="body" idx="1"/>
          </p:nvPr>
        </p:nvSpPr>
        <p:spPr>
          <a:xfrm>
            <a:off x="457200" y="620713"/>
            <a:ext cx="8229600" cy="5505450"/>
          </a:xfrm>
        </p:spPr>
        <p:txBody>
          <a:bodyPr/>
          <a:lstStyle/>
          <a:p>
            <a:pPr>
              <a:spcBef>
                <a:spcPct val="50000"/>
              </a:spcBef>
              <a:buNone/>
            </a:pPr>
            <a:r>
              <a:rPr lang="en-US" altLang="zh-CN" sz="2000" b="1" dirty="0" smtClean="0">
                <a:solidFill>
                  <a:srgbClr val="C00000"/>
                </a:solidFill>
                <a:latin typeface="微软雅黑" panose="020B0503020204020204" pitchFamily="34" charset="-122"/>
                <a:ea typeface="微软雅黑" panose="020B0503020204020204" pitchFamily="34" charset="-122"/>
              </a:rPr>
              <a:t>                                     </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a:spcBef>
                <a:spcPct val="50000"/>
              </a:spcBef>
              <a:buNone/>
            </a:pPr>
            <a:r>
              <a:rPr lang="en-US" altLang="zh-CN" sz="2000" b="1" dirty="0" smtClean="0">
                <a:solidFill>
                  <a:srgbClr val="C00000"/>
                </a:solidFill>
                <a:latin typeface="微软雅黑" panose="020B0503020204020204" pitchFamily="34" charset="-122"/>
                <a:ea typeface="微软雅黑" panose="020B0503020204020204" pitchFamily="34" charset="-122"/>
              </a:rPr>
              <a:t> 3. </a:t>
            </a:r>
            <a:r>
              <a:rPr lang="zh-CN" altLang="en-US" sz="2000" b="1" dirty="0" smtClean="0">
                <a:solidFill>
                  <a:srgbClr val="C00000"/>
                </a:solidFill>
                <a:latin typeface="微软雅黑" panose="020B0503020204020204" pitchFamily="34" charset="-122"/>
                <a:ea typeface="微软雅黑" panose="020B0503020204020204" pitchFamily="34" charset="-122"/>
              </a:rPr>
              <a:t>当革命的“山大王”</a:t>
            </a:r>
            <a:endParaRPr lang="zh-CN" altLang="en-US" sz="2000" b="1" dirty="0" smtClean="0">
              <a:solidFill>
                <a:srgbClr val="C00000"/>
              </a:solidFill>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zh-CN" altLang="en-US" sz="2400" dirty="0" smtClean="0"/>
          </a:p>
          <a:p>
            <a:pPr>
              <a:buFont typeface="Arial" panose="020B0604020202020204" pitchFamily="34" charset="0"/>
              <a:buNone/>
            </a:pPr>
            <a:endParaRPr lang="zh-CN" altLang="en-US" sz="2400" dirty="0" smtClean="0"/>
          </a:p>
          <a:p>
            <a:pPr>
              <a:buFont typeface="Arial" panose="020B0604020202020204" pitchFamily="34" charset="0"/>
              <a:buNone/>
            </a:pPr>
            <a:r>
              <a:rPr lang="zh-CN" altLang="en-US" sz="2400" b="1" dirty="0" smtClean="0">
                <a:ea typeface="楷体_GB2312" pitchFamily="49" charset="-122"/>
              </a:rPr>
              <a:t>          </a:t>
            </a:r>
            <a:endParaRPr lang="en-US" altLang="zh-CN" sz="2400" b="1" dirty="0" smtClean="0">
              <a:ea typeface="楷体_GB2312" pitchFamily="49" charset="-122"/>
            </a:endParaRPr>
          </a:p>
          <a:p>
            <a:pPr>
              <a:buFont typeface="Arial" panose="020B0604020202020204" pitchFamily="34" charset="0"/>
              <a:buNone/>
            </a:pPr>
            <a:r>
              <a:rPr lang="en-US" altLang="zh-CN" sz="2400" b="1" dirty="0" smtClean="0">
                <a:ea typeface="楷体_GB2312" pitchFamily="49" charset="-122"/>
              </a:rPr>
              <a:t>               </a:t>
            </a:r>
            <a:endParaRPr lang="zh-CN" altLang="en-US" sz="2400" b="1" dirty="0" smtClean="0">
              <a:ea typeface="楷体_GB2312" pitchFamily="49" charset="-122"/>
            </a:endParaRPr>
          </a:p>
        </p:txBody>
      </p:sp>
      <p:sp>
        <p:nvSpPr>
          <p:cNvPr id="5" name="TextBox 4"/>
          <p:cNvSpPr txBox="1"/>
          <p:nvPr/>
        </p:nvSpPr>
        <p:spPr>
          <a:xfrm>
            <a:off x="5122212" y="5458787"/>
            <a:ext cx="2976880" cy="398780"/>
          </a:xfrm>
          <a:prstGeom prst="rect">
            <a:avLst/>
          </a:prstGeom>
          <a:noFill/>
        </p:spPr>
        <p:txBody>
          <a:bodyPr wrap="none" rtlCol="0">
            <a:spAutoFit/>
          </a:bodyPr>
          <a:lstStyle/>
          <a:p>
            <a:r>
              <a:rPr lang="zh-CN" altLang="en-US" sz="2000" dirty="0" smtClean="0">
                <a:solidFill>
                  <a:srgbClr val="C00000"/>
                </a:solidFill>
                <a:latin typeface="微软雅黑" panose="020B0503020204020204" pitchFamily="34" charset="-122"/>
                <a:ea typeface="微软雅黑" panose="020B0503020204020204" pitchFamily="34" charset="-122"/>
              </a:rPr>
              <a:t>秋收起义文家市会师旧址</a:t>
            </a:r>
            <a:endParaRPr lang="zh-CN" altLang="en-US" sz="2000" dirty="0" smtClean="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457200" y="1896745"/>
            <a:ext cx="3820795" cy="3815080"/>
          </a:xfrm>
          <a:prstGeom prst="rect">
            <a:avLst/>
          </a:prstGeom>
          <a:noFill/>
        </p:spPr>
        <p:txBody>
          <a:bodyPr wrap="square" rtlCol="0">
            <a:spAutoFit/>
          </a:bodyPr>
          <a:p>
            <a:pPr marL="342900" indent="-342900">
              <a:spcBef>
                <a:spcPct val="50000"/>
              </a:spcBef>
              <a:buClr>
                <a:srgbClr val="C00000"/>
              </a:buClr>
              <a:buFont typeface="Arial" panose="020B0604020202020204" pitchFamily="34" charset="0"/>
              <a:buChar char="•"/>
            </a:pPr>
            <a:r>
              <a:rPr lang="zh-CN" altLang="en-US" sz="2000" dirty="0" smtClean="0">
                <a:latin typeface="微软雅黑" panose="020B0503020204020204" pitchFamily="34" charset="-122"/>
                <a:ea typeface="微软雅黑" panose="020B0503020204020204" pitchFamily="34" charset="-122"/>
                <a:sym typeface="+mn-ea"/>
              </a:rPr>
              <a:t>“</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文家市决策</a:t>
            </a:r>
            <a:r>
              <a:rPr lang="zh-CN" altLang="en-US" sz="2000" dirty="0" smtClean="0">
                <a:latin typeface="微软雅黑" panose="020B0503020204020204" pitchFamily="34" charset="-122"/>
                <a:ea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sym typeface="+mn-ea"/>
              </a:rPr>
              <a:t>:</a:t>
            </a:r>
            <a:endParaRPr lang="en-US" altLang="zh-CN" sz="2000" dirty="0" smtClean="0">
              <a:latin typeface="微软雅黑" panose="020B0503020204020204" pitchFamily="34" charset="-122"/>
              <a:ea typeface="微软雅黑" panose="020B0503020204020204" pitchFamily="34" charset="-122"/>
            </a:endParaRPr>
          </a:p>
          <a:p>
            <a:pPr marL="342900" indent="-342900">
              <a:lnSpc>
                <a:spcPct val="120000"/>
              </a:lnSpc>
              <a:spcBef>
                <a:spcPct val="50000"/>
              </a:spcBef>
              <a:buClr>
                <a:srgbClr val="C00000"/>
              </a:buClr>
              <a:buFont typeface="Arial" panose="020B0604020202020204" pitchFamily="34" charset="0"/>
              <a:buChar char="•"/>
            </a:pPr>
            <a:r>
              <a:rPr lang="en-US" altLang="zh-CN" sz="2000" dirty="0" smtClean="0">
                <a:latin typeface="微软雅黑" panose="020B0503020204020204" pitchFamily="34" charset="-122"/>
                <a:ea typeface="微软雅黑" panose="020B0503020204020204" pitchFamily="34" charset="-122"/>
                <a:sym typeface="+mn-ea"/>
              </a:rPr>
              <a:t>1927</a:t>
            </a:r>
            <a:r>
              <a:rPr lang="zh-CN" altLang="en-US" sz="2000" dirty="0" smtClean="0">
                <a:latin typeface="微软雅黑" panose="020B0503020204020204" pitchFamily="34" charset="-122"/>
                <a:ea typeface="微软雅黑" panose="020B0503020204020204" pitchFamily="34" charset="-122"/>
                <a:sym typeface="+mn-ea"/>
              </a:rPr>
              <a:t>年</a:t>
            </a:r>
            <a:r>
              <a:rPr lang="en-US" altLang="zh-CN" sz="2000" dirty="0" smtClean="0">
                <a:latin typeface="微软雅黑" panose="020B0503020204020204" pitchFamily="34" charset="-122"/>
                <a:ea typeface="微软雅黑" panose="020B0503020204020204" pitchFamily="34" charset="-122"/>
                <a:sym typeface="+mn-ea"/>
              </a:rPr>
              <a:t>9</a:t>
            </a:r>
            <a:r>
              <a:rPr lang="zh-CN" altLang="en-US" sz="2000" dirty="0" smtClean="0">
                <a:latin typeface="微软雅黑" panose="020B0503020204020204" pitchFamily="34" charset="-122"/>
                <a:ea typeface="微软雅黑" panose="020B0503020204020204" pitchFamily="34" charset="-122"/>
                <a:sym typeface="+mn-ea"/>
              </a:rPr>
              <a:t>月</a:t>
            </a:r>
            <a:r>
              <a:rPr lang="en-US" altLang="zh-CN" sz="2000" dirty="0" smtClean="0">
                <a:latin typeface="微软雅黑" panose="020B0503020204020204" pitchFamily="34" charset="-122"/>
                <a:ea typeface="微软雅黑" panose="020B0503020204020204" pitchFamily="34" charset="-122"/>
                <a:sym typeface="+mn-ea"/>
              </a:rPr>
              <a:t>19</a:t>
            </a:r>
            <a:r>
              <a:rPr lang="zh-CN" altLang="en-US" sz="2000" dirty="0" smtClean="0">
                <a:latin typeface="微软雅黑" panose="020B0503020204020204" pitchFamily="34" charset="-122"/>
                <a:ea typeface="微软雅黑" panose="020B0503020204020204" pitchFamily="34" charset="-122"/>
                <a:sym typeface="+mn-ea"/>
              </a:rPr>
              <a:t>日，在秋收起义遭到挫折之后，毛泽东在湖南浏阳文家市主持中共前敌委员会会议，力主向湘南退兵，到广大农村和山区去发动农民群众，实行土地革命，开展游击战争，去当革命的“山大王”。</a:t>
            </a:r>
            <a:endParaRPr lang="zh-CN" altLang="en-US" sz="2000" dirty="0" smtClean="0">
              <a:latin typeface="微软雅黑" panose="020B0503020204020204" pitchFamily="34" charset="-122"/>
              <a:ea typeface="微软雅黑" panose="020B0503020204020204" pitchFamily="34" charset="-122"/>
            </a:endParaRPr>
          </a:p>
          <a:p>
            <a:pPr marL="342900" indent="-342900">
              <a:buClr>
                <a:srgbClr val="C00000"/>
              </a:buClr>
              <a:buFont typeface="Arial" panose="020B0604020202020204" pitchFamily="34" charset="0"/>
              <a:buChar char="•"/>
            </a:pPr>
            <a:endParaRPr lang="zh-CN" altLang="en-US" sz="2000"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385310" y="1724025"/>
            <a:ext cx="4667250" cy="3495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p:cNvSpPr>
          <p:nvPr>
            <p:ph type="body" idx="1"/>
          </p:nvPr>
        </p:nvSpPr>
        <p:spPr>
          <a:xfrm>
            <a:off x="871220" y="621030"/>
            <a:ext cx="7586980" cy="5505450"/>
          </a:xfrm>
        </p:spPr>
        <p:txBody>
          <a:bodyPr/>
          <a:lstStyle/>
          <a:p>
            <a:pPr>
              <a:spcBef>
                <a:spcPct val="50000"/>
              </a:spcBef>
              <a:spcAft>
                <a:spcPct val="50000"/>
              </a:spcAft>
            </a:pPr>
            <a:endParaRPr lang="zh-CN" altLang="en-US" sz="2800" dirty="0" smtClean="0"/>
          </a:p>
          <a:p>
            <a:pPr algn="just">
              <a:lnSpc>
                <a:spcPct val="120000"/>
              </a:lnSpc>
              <a:spcBef>
                <a:spcPct val="20000"/>
              </a:spcBef>
            </a:pPr>
            <a:r>
              <a:rPr lang="zh-CN" altLang="en-US" sz="2000" dirty="0" smtClean="0">
                <a:latin typeface="微软雅黑" panose="020B0503020204020204" pitchFamily="34" charset="-122"/>
                <a:ea typeface="微软雅黑" panose="020B0503020204020204" pitchFamily="34" charset="-122"/>
              </a:rPr>
              <a:t>毛泽东在带领秋收起义部队转兵作战中，做出了“引兵井冈”的重大决策，1927年10月开始在井冈山开辟</a:t>
            </a:r>
            <a:r>
              <a:rPr lang="zh-CN" altLang="en-US" sz="2000" dirty="0" smtClean="0">
                <a:solidFill>
                  <a:srgbClr val="FF0000"/>
                </a:solidFill>
                <a:latin typeface="微软雅黑" panose="020B0503020204020204" pitchFamily="34" charset="-122"/>
                <a:ea typeface="微软雅黑" panose="020B0503020204020204" pitchFamily="34" charset="-122"/>
              </a:rPr>
              <a:t>中国第一个农村革命根据地</a:t>
            </a: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algn="just">
              <a:lnSpc>
                <a:spcPct val="120000"/>
              </a:lnSpc>
              <a:spcBef>
                <a:spcPct val="20000"/>
              </a:spcBef>
            </a:pPr>
            <a:endParaRPr lang="zh-CN" altLang="en-US" sz="2000" dirty="0" smtClean="0">
              <a:latin typeface="微软雅黑" panose="020B0503020204020204" pitchFamily="34" charset="-122"/>
              <a:ea typeface="微软雅黑" panose="020B0503020204020204" pitchFamily="34" charset="-122"/>
            </a:endParaRPr>
          </a:p>
          <a:p>
            <a:pPr algn="just"/>
            <a:r>
              <a:rPr lang="zh-CN" altLang="en-US" sz="2000" dirty="0" smtClean="0">
                <a:latin typeface="微软雅黑" panose="020B0503020204020204" pitchFamily="34" charset="-122"/>
                <a:ea typeface="微软雅黑" panose="020B0503020204020204" pitchFamily="34" charset="-122"/>
              </a:rPr>
              <a:t>井冈山革命根据地的创建，</a:t>
            </a:r>
            <a:endParaRPr lang="zh-CN" altLang="en-US" sz="2000" dirty="0" smtClean="0">
              <a:latin typeface="微软雅黑" panose="020B0503020204020204" pitchFamily="34" charset="-122"/>
              <a:ea typeface="微软雅黑" panose="020B0503020204020204" pitchFamily="34" charset="-122"/>
            </a:endParaRPr>
          </a:p>
          <a:p>
            <a:pPr marL="0" indent="0" algn="just">
              <a:buNone/>
            </a:pPr>
            <a:r>
              <a:rPr lang="zh-CN" altLang="en-US" sz="2000" dirty="0" smtClean="0">
                <a:latin typeface="微软雅黑" panose="020B0503020204020204" pitchFamily="34" charset="-122"/>
                <a:ea typeface="微软雅黑" panose="020B0503020204020204" pitchFamily="34" charset="-122"/>
              </a:rPr>
              <a:t>    是中国特色的</a:t>
            </a:r>
            <a:r>
              <a:rPr lang="zh-CN" altLang="en-US" sz="2000" dirty="0" smtClean="0">
                <a:solidFill>
                  <a:srgbClr val="FF0000"/>
                </a:solidFill>
                <a:latin typeface="微软雅黑" panose="020B0503020204020204" pitchFamily="34" charset="-122"/>
                <a:ea typeface="微软雅黑" panose="020B0503020204020204" pitchFamily="34" charset="-122"/>
              </a:rPr>
              <a:t>以农村包围城</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marL="0" indent="0" algn="just">
              <a:buNone/>
            </a:pPr>
            <a:r>
              <a:rPr lang="zh-CN" altLang="en-US" sz="2000" dirty="0" smtClean="0">
                <a:solidFill>
                  <a:srgbClr val="FF0000"/>
                </a:solidFill>
                <a:latin typeface="微软雅黑" panose="020B0503020204020204" pitchFamily="34" charset="-122"/>
                <a:ea typeface="微软雅黑" panose="020B0503020204020204" pitchFamily="34" charset="-122"/>
              </a:rPr>
              <a:t>    市、武装夺取政权革命道路</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marL="0" indent="0" algn="just">
              <a:buNone/>
            </a:pPr>
            <a:r>
              <a:rPr lang="zh-CN" altLang="en-US" sz="2000" dirty="0" smtClean="0">
                <a:solidFill>
                  <a:srgbClr val="FF0000"/>
                </a:solidFill>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的伟大开篇。</a:t>
            </a:r>
            <a:endParaRPr lang="zh-CN" altLang="en-US" sz="2000" dirty="0" smtClean="0">
              <a:latin typeface="微软雅黑" panose="020B0503020204020204" pitchFamily="34" charset="-122"/>
              <a:ea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endParaRPr>
          </a:p>
        </p:txBody>
      </p:sp>
      <p:pic>
        <p:nvPicPr>
          <p:cNvPr id="3" name="Picture 4" descr="883e1c0dd11144baa2a6ca237f285334"/>
          <p:cNvPicPr>
            <a:picLocks noChangeAspect="1" noChangeArrowheads="1"/>
          </p:cNvPicPr>
          <p:nvPr/>
        </p:nvPicPr>
        <p:blipFill>
          <a:blip r:embed="rId1"/>
          <a:srcRect/>
          <a:stretch>
            <a:fillRect/>
          </a:stretch>
        </p:blipFill>
        <p:spPr bwMode="auto">
          <a:xfrm>
            <a:off x="4399915" y="2773045"/>
            <a:ext cx="4324350" cy="2585085"/>
          </a:xfrm>
          <a:prstGeom prst="rect">
            <a:avLst/>
          </a:prstGeom>
          <a:ln>
            <a:noFill/>
          </a:ln>
          <a:effectLst>
            <a:softEdge rad="112500"/>
          </a:effectLst>
        </p:spPr>
      </p:pic>
      <p:sp>
        <p:nvSpPr>
          <p:cNvPr id="4" name="矩形 3"/>
          <p:cNvSpPr/>
          <p:nvPr/>
        </p:nvSpPr>
        <p:spPr>
          <a:xfrm>
            <a:off x="5929299" y="5358140"/>
            <a:ext cx="1266825" cy="398780"/>
          </a:xfrm>
          <a:prstGeom prst="rect">
            <a:avLst/>
          </a:prstGeom>
        </p:spPr>
        <p:txBody>
          <a:bodyPr wrap="none">
            <a:spAutoFit/>
          </a:bodyPr>
          <a:lstStyle/>
          <a:p>
            <a:r>
              <a:rPr lang="en-US" altLang="zh-CN"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引兵井冈</a:t>
            </a:r>
            <a:endParaRPr lang="zh-CN" altLang="en-US" sz="20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a:xfrm>
            <a:off x="322868" y="1008362"/>
            <a:ext cx="8786842" cy="777875"/>
          </a:xfrm>
        </p:spPr>
        <p:txBody>
          <a:bodyPr/>
          <a:lstStyle/>
          <a:p>
            <a:pPr indent="-342900" algn="l" eaLnBrk="1" hangingPunct="1"/>
            <a:r>
              <a:rPr lang="zh-CN" altLang="en-US" sz="2400" b="1" spc="300" dirty="0" smtClean="0">
                <a:solidFill>
                  <a:srgbClr val="C00000"/>
                </a:solidFill>
                <a:latin typeface="微软雅黑" panose="020B0503020204020204" pitchFamily="34" charset="-122"/>
                <a:ea typeface="微软雅黑" panose="020B0503020204020204" pitchFamily="34" charset="-122"/>
                <a:cs typeface="+mn-cs"/>
              </a:rPr>
              <a:t>（二）愈挫愈奋：在以农村包围城市、武装夺取政权的</a:t>
            </a:r>
            <a:br>
              <a:rPr lang="en-US" altLang="zh-CN" sz="2400" b="1" spc="300" dirty="0" smtClean="0">
                <a:solidFill>
                  <a:srgbClr val="C00000"/>
                </a:solidFill>
                <a:latin typeface="微软雅黑" panose="020B0503020204020204" pitchFamily="34" charset="-122"/>
                <a:ea typeface="微软雅黑" panose="020B0503020204020204" pitchFamily="34" charset="-122"/>
                <a:cs typeface="+mn-cs"/>
              </a:rPr>
            </a:br>
            <a:r>
              <a:rPr lang="en-US" altLang="zh-CN" sz="2400" b="1" spc="300" dirty="0" smtClean="0">
                <a:solidFill>
                  <a:srgbClr val="C00000"/>
                </a:solidFill>
                <a:latin typeface="微软雅黑" panose="020B0503020204020204" pitchFamily="34" charset="-122"/>
                <a:ea typeface="微软雅黑" panose="020B0503020204020204" pitchFamily="34" charset="-122"/>
                <a:cs typeface="+mn-cs"/>
              </a:rPr>
              <a:t>        </a:t>
            </a:r>
            <a:r>
              <a:rPr lang="zh-CN" altLang="en-US" sz="2400" b="1" spc="300" dirty="0" smtClean="0">
                <a:solidFill>
                  <a:srgbClr val="C00000"/>
                </a:solidFill>
                <a:latin typeface="微软雅黑" panose="020B0503020204020204" pitchFamily="34" charset="-122"/>
                <a:ea typeface="微软雅黑" panose="020B0503020204020204" pitchFamily="34" charset="-122"/>
                <a:cs typeface="+mn-cs"/>
              </a:rPr>
              <a:t>道路上砥砺前行</a:t>
            </a:r>
            <a:endParaRPr lang="zh-CN" altLang="en-US" sz="2400" b="1" spc="300" dirty="0" smtClean="0">
              <a:solidFill>
                <a:srgbClr val="C00000"/>
              </a:solidFill>
              <a:latin typeface="微软雅黑" panose="020B0503020204020204" pitchFamily="34" charset="-122"/>
              <a:ea typeface="微软雅黑" panose="020B0503020204020204" pitchFamily="34" charset="-122"/>
              <a:cs typeface="+mn-cs"/>
            </a:endParaRPr>
          </a:p>
        </p:txBody>
      </p:sp>
      <p:sp>
        <p:nvSpPr>
          <p:cNvPr id="33794" name="Rectangle 3"/>
          <p:cNvSpPr>
            <a:spLocks noGrp="1"/>
          </p:cNvSpPr>
          <p:nvPr>
            <p:ph type="body" idx="1"/>
          </p:nvPr>
        </p:nvSpPr>
        <p:spPr>
          <a:xfrm>
            <a:off x="1001395" y="1873250"/>
            <a:ext cx="7429500" cy="3537585"/>
          </a:xfrm>
        </p:spPr>
        <p:txBody>
          <a:bodyPr/>
          <a:lstStyle/>
          <a:p>
            <a:pPr>
              <a:buFont typeface="Arial" panose="020B0604020202020204" pitchFamily="34" charse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工农武装割据理论答复疑问</a:t>
            </a:r>
            <a:endPar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buNone/>
            </a:pPr>
            <a:endParaRPr lang="en-US" altLang="zh-CN" sz="2000" dirty="0" smtClean="0">
              <a:latin typeface="微软雅黑" panose="020B0503020204020204" pitchFamily="34" charset="-122"/>
              <a:ea typeface="微软雅黑" panose="020B0503020204020204" pitchFamily="34" charset="-122"/>
            </a:endParaRPr>
          </a:p>
          <a:p>
            <a:pPr>
              <a:buNone/>
            </a:pP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分析中国社会和中国革命实际状况，总结井冈山革命根据地的经验，论证小块红色政权能够产生和长期存在的原因和条件，从根本上回答了红军中一部分人存在的</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红旗到底打得多久</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的疑问，提出了</a:t>
            </a:r>
            <a:r>
              <a:rPr lang="zh-CN" altLang="en-US" sz="2000" dirty="0" smtClean="0">
                <a:solidFill>
                  <a:srgbClr val="FF0000"/>
                </a:solidFill>
                <a:latin typeface="微软雅黑" panose="020B0503020204020204" pitchFamily="34" charset="-122"/>
                <a:ea typeface="微软雅黑" panose="020B0503020204020204" pitchFamily="34" charset="-122"/>
              </a:rPr>
              <a:t>工农武装割据</a:t>
            </a:r>
            <a:r>
              <a:rPr lang="zh-CN" altLang="en-US" sz="2000" dirty="0" smtClean="0">
                <a:latin typeface="微软雅黑" panose="020B0503020204020204" pitchFamily="34" charset="-122"/>
                <a:ea typeface="微软雅黑" panose="020B0503020204020204" pitchFamily="34" charset="-122"/>
              </a:rPr>
              <a:t>的总概念。 </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zh-CN" altLang="en-US" dirty="0" smtClean="0"/>
          </a:p>
        </p:txBody>
      </p:sp>
      <p:sp>
        <p:nvSpPr>
          <p:cNvPr id="4" name="TextBox 3"/>
          <p:cNvSpPr txBox="1"/>
          <p:nvPr/>
        </p:nvSpPr>
        <p:spPr>
          <a:xfrm>
            <a:off x="3608729" y="2606352"/>
            <a:ext cx="2214880" cy="706755"/>
          </a:xfrm>
          <a:prstGeom prst="rect">
            <a:avLst/>
          </a:prstGeom>
          <a:noFill/>
        </p:spPr>
        <p:txBody>
          <a:bodyPr wrap="none" rtlCol="0">
            <a:spAutoFit/>
          </a:bodyPr>
          <a:lstStyle/>
          <a:p>
            <a:pPr algn="ct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井冈山的斗争</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ct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1928.11</a:t>
            </a:r>
            <a:r>
              <a:rPr lang="zh-CN" altLang="en-US" sz="2000" dirty="0" smtClean="0">
                <a:latin typeface="微软雅黑" panose="020B0503020204020204" pitchFamily="34" charset="-122"/>
                <a:ea typeface="微软雅黑" panose="020B0503020204020204" pitchFamily="34" charset="-122"/>
              </a:rPr>
              <a:t>）</a:t>
            </a:r>
            <a:endParaRPr lang="zh-CN" altLang="en-US" sz="2000" dirty="0"/>
          </a:p>
        </p:txBody>
      </p:sp>
      <p:cxnSp>
        <p:nvCxnSpPr>
          <p:cNvPr id="5" name="直接连接符 4"/>
          <p:cNvCxnSpPr/>
          <p:nvPr/>
        </p:nvCxnSpPr>
        <p:spPr>
          <a:xfrm rot="5400000">
            <a:off x="2871624" y="2959097"/>
            <a:ext cx="1142214" cy="794"/>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8200" y="2533015"/>
            <a:ext cx="2305685" cy="1322070"/>
          </a:xfrm>
          <a:prstGeom prst="rect">
            <a:avLst/>
          </a:prstGeom>
          <a:noFill/>
        </p:spPr>
        <p:txBody>
          <a:bodyPr wrap="square" rtlCol="0">
            <a:spAutoFit/>
          </a:bodyPr>
          <a:lstStyle/>
          <a:p>
            <a:pPr>
              <a:buNone/>
            </a:pP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中国的红色政权为什么能够存在？</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1928.10</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endParaRPr lang="zh-CN" altLang="en-US" sz="2000" dirty="0"/>
          </a:p>
        </p:txBody>
      </p:sp>
      <p:sp>
        <p:nvSpPr>
          <p:cNvPr id="3" name="文本框 2"/>
          <p:cNvSpPr txBox="1"/>
          <p:nvPr/>
        </p:nvSpPr>
        <p:spPr>
          <a:xfrm>
            <a:off x="7359015" y="3009900"/>
            <a:ext cx="309880" cy="368300"/>
          </a:xfrm>
          <a:prstGeom prst="rect">
            <a:avLst/>
          </a:prstGeom>
          <a:noFill/>
        </p:spPr>
        <p:txBody>
          <a:bodyPr wrap="none" rtlCol="0">
            <a:spAutoFit/>
          </a:bodyPr>
          <a:p>
            <a:endParaRPr lang="zh-CN" altLang="en-US"/>
          </a:p>
        </p:txBody>
      </p:sp>
      <p:cxnSp>
        <p:nvCxnSpPr>
          <p:cNvPr id="6" name="直接连接符 5"/>
          <p:cNvCxnSpPr/>
          <p:nvPr/>
        </p:nvCxnSpPr>
        <p:spPr>
          <a:xfrm>
            <a:off x="5939790" y="2348865"/>
            <a:ext cx="19685" cy="1181735"/>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095365" y="2606040"/>
            <a:ext cx="2630170" cy="398780"/>
          </a:xfrm>
          <a:prstGeom prst="rect">
            <a:avLst/>
          </a:prstGeom>
          <a:noFill/>
        </p:spPr>
        <p:txBody>
          <a:bodyPr wrap="square" rtlCol="0">
            <a:spAutoFit/>
          </a:bodyPr>
          <a:p>
            <a:pPr algn="l"/>
            <a:r>
              <a:rPr lang="zh-CN" altLang="en-US" sz="2000">
                <a:latin typeface="微软雅黑" panose="020B0503020204020204" pitchFamily="34" charset="-122"/>
                <a:ea typeface="微软雅黑" panose="020B0503020204020204" pitchFamily="34" charset="-122"/>
                <a:cs typeface="微软雅黑" panose="020B0503020204020204" pitchFamily="34" charset="-122"/>
              </a:rPr>
              <a:t>《星星之火 可以燎原</a:t>
            </a:r>
            <a:r>
              <a:rPr lang="zh-CN" altLang="en-US" sz="20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8"/>
          <p:cNvSpPr txBox="1"/>
          <p:nvPr/>
        </p:nvSpPr>
        <p:spPr>
          <a:xfrm>
            <a:off x="6579235" y="2944495"/>
            <a:ext cx="1851660" cy="398780"/>
          </a:xfrm>
          <a:prstGeom prst="rect">
            <a:avLst/>
          </a:prstGeom>
          <a:noFill/>
        </p:spPr>
        <p:txBody>
          <a:bodyPr wrap="square" rtlCol="0">
            <a:spAutoFit/>
          </a:bodyPr>
          <a:p>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1930</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月</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out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3"/>
          <p:cNvSpPr>
            <a:spLocks noGrp="1"/>
          </p:cNvSpPr>
          <p:nvPr>
            <p:ph type="body" idx="1"/>
          </p:nvPr>
        </p:nvSpPr>
        <p:spPr>
          <a:xfrm>
            <a:off x="554009" y="1239504"/>
            <a:ext cx="5357850" cy="4860922"/>
          </a:xfrm>
        </p:spPr>
        <p:txBody>
          <a:bodyPr/>
          <a:lstStyle/>
          <a:p>
            <a:r>
              <a:rPr lang="zh-CN" altLang="en-US" sz="2000" dirty="0" smtClean="0">
                <a:solidFill>
                  <a:srgbClr val="C00000"/>
                </a:solidFill>
                <a:latin typeface="黑体" panose="02010609060101010101" pitchFamily="2" charset="-122"/>
                <a:ea typeface="黑体" panose="02010609060101010101" pitchFamily="2" charset="-122"/>
              </a:rPr>
              <a:t>中国的红色政权长期存在并发展的主客观</a:t>
            </a:r>
            <a:endParaRPr lang="zh-CN" altLang="en-US" sz="2000" dirty="0" smtClean="0">
              <a:solidFill>
                <a:srgbClr val="C00000"/>
              </a:solidFill>
              <a:latin typeface="黑体" panose="02010609060101010101" pitchFamily="2" charset="-122"/>
              <a:ea typeface="黑体" panose="02010609060101010101" pitchFamily="2" charset="-122"/>
            </a:endParaRPr>
          </a:p>
          <a:p>
            <a:pPr marL="0" indent="0">
              <a:buNone/>
            </a:pPr>
            <a:r>
              <a:rPr lang="zh-CN" altLang="en-US" sz="2000" dirty="0" smtClean="0">
                <a:solidFill>
                  <a:srgbClr val="C00000"/>
                </a:solidFill>
                <a:latin typeface="黑体" panose="02010609060101010101" pitchFamily="2" charset="-122"/>
                <a:ea typeface="黑体" panose="02010609060101010101" pitchFamily="2" charset="-122"/>
              </a:rPr>
              <a:t>   条件：</a:t>
            </a:r>
            <a:endParaRPr lang="zh-CN" altLang="en-US" sz="2000" dirty="0" smtClean="0">
              <a:solidFill>
                <a:srgbClr val="C00000"/>
              </a:solidFill>
              <a:latin typeface="黑体" panose="02010609060101010101" pitchFamily="2" charset="-122"/>
              <a:ea typeface="黑体" panose="02010609060101010101" pitchFamily="2" charset="-122"/>
            </a:endParaRPr>
          </a:p>
          <a:p>
            <a:pPr>
              <a:spcBef>
                <a:spcPct val="35000"/>
              </a:spcBef>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rPr>
              <a:t>中国是帝国主义间接统治的经济落后的半殖民地国家；</a:t>
            </a:r>
            <a:endParaRPr lang="zh-CN" altLang="en-US" sz="2000" dirty="0" smtClean="0">
              <a:latin typeface="微软雅黑" panose="020B0503020204020204" pitchFamily="34" charset="-122"/>
              <a:ea typeface="微软雅黑" panose="020B0503020204020204" pitchFamily="34" charset="-122"/>
            </a:endParaRPr>
          </a:p>
          <a:p>
            <a:pPr latinLnBrk="0">
              <a:spcBef>
                <a:spcPts val="0"/>
              </a:spcBef>
              <a:spcAft>
                <a:spcPts val="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sym typeface="+mn-ea"/>
              </a:rPr>
              <a:t>这样的政权首先发生和能够长期存在的地方，就是在大革命过程中工农群众首先</a:t>
            </a:r>
            <a:r>
              <a:rPr lang="zh-CN" altLang="en-US" sz="2000" dirty="0" smtClean="0">
                <a:latin typeface="微软雅黑" panose="020B0503020204020204" pitchFamily="34" charset="-122"/>
                <a:ea typeface="微软雅黑" panose="020B0503020204020204" pitchFamily="34" charset="-122"/>
              </a:rPr>
              <a:t>发</a:t>
            </a:r>
            <a:endParaRPr lang="zh-CN" altLang="en-US" sz="2000" dirty="0" smtClean="0">
              <a:latin typeface="微软雅黑" panose="020B0503020204020204" pitchFamily="34" charset="-122"/>
              <a:ea typeface="微软雅黑" panose="020B0503020204020204" pitchFamily="34" charset="-122"/>
            </a:endParaRPr>
          </a:p>
          <a:p>
            <a:pPr latinLnBrk="0">
              <a:spcBef>
                <a:spcPts val="0"/>
              </a:spcBef>
              <a:spcAft>
                <a:spcPts val="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动起来的地方，如湖南、广东、湖北、江</a:t>
            </a:r>
            <a:endParaRPr lang="zh-CN" altLang="en-US" sz="2000" dirty="0" smtClean="0">
              <a:latin typeface="微软雅黑" panose="020B0503020204020204" pitchFamily="34" charset="-122"/>
              <a:ea typeface="微软雅黑" panose="020B0503020204020204" pitchFamily="34" charset="-122"/>
            </a:endParaRPr>
          </a:p>
          <a:p>
            <a:pPr latinLnBrk="0">
              <a:spcBef>
                <a:spcPts val="0"/>
              </a:spcBef>
              <a:spcAft>
                <a:spcPts val="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西等省；</a:t>
            </a:r>
            <a:endParaRPr lang="zh-CN" altLang="en-US" sz="2000" dirty="0" smtClean="0">
              <a:latin typeface="微软雅黑" panose="020B0503020204020204" pitchFamily="34" charset="-122"/>
              <a:ea typeface="微软雅黑" panose="020B0503020204020204" pitchFamily="34" charset="-122"/>
            </a:endParaRPr>
          </a:p>
          <a:p>
            <a:pPr>
              <a:spcBef>
                <a:spcPct val="35000"/>
              </a:spcBef>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rPr>
              <a:t>全国革命形势继续向前发展；</a:t>
            </a:r>
            <a:endParaRPr lang="zh-CN" altLang="en-US" sz="2000" dirty="0" smtClean="0">
              <a:latin typeface="微软雅黑" panose="020B0503020204020204" pitchFamily="34" charset="-122"/>
              <a:ea typeface="微软雅黑" panose="020B0503020204020204" pitchFamily="34" charset="-122"/>
            </a:endParaRPr>
          </a:p>
          <a:p>
            <a:pPr>
              <a:spcBef>
                <a:spcPct val="35000"/>
              </a:spcBef>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rPr>
              <a:t>有相当数量的正式红军的存在；</a:t>
            </a:r>
            <a:endParaRPr lang="zh-CN" altLang="en-US" sz="2000" dirty="0" smtClean="0">
              <a:latin typeface="微软雅黑" panose="020B0503020204020204" pitchFamily="34" charset="-122"/>
              <a:ea typeface="微软雅黑" panose="020B0503020204020204" pitchFamily="34" charset="-122"/>
            </a:endParaRPr>
          </a:p>
          <a:p>
            <a:pPr>
              <a:spcBef>
                <a:spcPct val="35000"/>
              </a:spcBef>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5.  </a:t>
            </a:r>
            <a:r>
              <a:rPr lang="zh-CN" altLang="en-US" sz="2000" dirty="0" smtClean="0">
                <a:latin typeface="微软雅黑" panose="020B0503020204020204" pitchFamily="34" charset="-122"/>
                <a:ea typeface="微软雅黑" panose="020B0503020204020204" pitchFamily="34" charset="-122"/>
              </a:rPr>
              <a:t>中国共产党的有力领导和正确政策。</a:t>
            </a:r>
            <a:endParaRPr lang="en-US" altLang="zh-CN" sz="2000" dirty="0" smtClean="0">
              <a:latin typeface="微软雅黑" panose="020B0503020204020204" pitchFamily="34" charset="-122"/>
              <a:ea typeface="微软雅黑" panose="020B0503020204020204" pitchFamily="34" charset="-122"/>
            </a:endParaRPr>
          </a:p>
          <a:p>
            <a:endParaRPr lang="zh-CN" altLang="en-US" sz="2400" dirty="0" smtClean="0"/>
          </a:p>
          <a:p>
            <a:endParaRPr lang="zh-CN" altLang="en-US" sz="2400" dirty="0" smtClean="0"/>
          </a:p>
        </p:txBody>
      </p:sp>
      <p:pic>
        <p:nvPicPr>
          <p:cNvPr id="2" name="Picture 2" descr="C:\Users\Administrator.PC-20140902OANF\Desktop\timg.jpg"/>
          <p:cNvPicPr>
            <a:picLocks noChangeAspect="1" noChangeArrowheads="1"/>
          </p:cNvPicPr>
          <p:nvPr/>
        </p:nvPicPr>
        <p:blipFill>
          <a:blip r:embed="rId1"/>
          <a:srcRect/>
          <a:stretch>
            <a:fillRect/>
          </a:stretch>
        </p:blipFill>
        <p:spPr bwMode="auto">
          <a:xfrm>
            <a:off x="5911850" y="1438275"/>
            <a:ext cx="2790825" cy="3980815"/>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p:cNvSpPr>
          <p:nvPr>
            <p:ph type="body" idx="1"/>
          </p:nvPr>
        </p:nvSpPr>
        <p:spPr>
          <a:xfrm>
            <a:off x="457171" y="806113"/>
            <a:ext cx="8229600" cy="5721350"/>
          </a:xfrm>
        </p:spPr>
        <p:txBody>
          <a:bodyPr/>
          <a:lstStyle/>
          <a:p>
            <a:endParaRPr lang="en-US" altLang="zh-CN" sz="2800" dirty="0" smtClean="0"/>
          </a:p>
          <a:p>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井冈山的斗争</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进 </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一步分析红色政权存在</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和发展的条件：</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1. </a:t>
            </a:r>
            <a:r>
              <a:rPr lang="zh-CN" altLang="en-US" sz="2000" dirty="0" smtClean="0">
                <a:latin typeface="微软雅黑" panose="020B0503020204020204" pitchFamily="34" charset="-122"/>
                <a:ea typeface="微软雅黑" panose="020B0503020204020204" pitchFamily="34" charset="-122"/>
              </a:rPr>
              <a:t>有很好的群众；</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2. </a:t>
            </a:r>
            <a:r>
              <a:rPr lang="zh-CN" altLang="en-US" sz="2000" dirty="0" smtClean="0">
                <a:latin typeface="微软雅黑" panose="020B0503020204020204" pitchFamily="34" charset="-122"/>
                <a:ea typeface="微软雅黑" panose="020B0503020204020204" pitchFamily="34" charset="-122"/>
              </a:rPr>
              <a:t>有很好的党；</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3. </a:t>
            </a:r>
            <a:r>
              <a:rPr lang="zh-CN" altLang="en-US" sz="2000" dirty="0" smtClean="0">
                <a:latin typeface="微软雅黑" panose="020B0503020204020204" pitchFamily="34" charset="-122"/>
                <a:ea typeface="微软雅黑" panose="020B0503020204020204" pitchFamily="34" charset="-122"/>
              </a:rPr>
              <a:t>有相当力量的红军；</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4. </a:t>
            </a:r>
            <a:r>
              <a:rPr lang="zh-CN" altLang="en-US" sz="2000" dirty="0" smtClean="0">
                <a:latin typeface="微软雅黑" panose="020B0503020204020204" pitchFamily="34" charset="-122"/>
                <a:ea typeface="微软雅黑" panose="020B0503020204020204" pitchFamily="34" charset="-122"/>
              </a:rPr>
              <a:t>有便利于作战的地势；</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5. </a:t>
            </a:r>
            <a:r>
              <a:rPr lang="zh-CN" altLang="en-US" sz="2000" dirty="0" smtClean="0">
                <a:latin typeface="微软雅黑" panose="020B0503020204020204" pitchFamily="34" charset="-122"/>
                <a:ea typeface="微软雅黑" panose="020B0503020204020204" pitchFamily="34" charset="-122"/>
              </a:rPr>
              <a:t>有足够给养的经济力。</a:t>
            </a:r>
            <a:endParaRPr lang="zh-CN" altLang="en-US" sz="2000" b="1"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endParaRPr lang="zh-CN" altLang="en-US" sz="2400" dirty="0" smtClean="0"/>
          </a:p>
          <a:p>
            <a:endParaRPr lang="zh-CN" altLang="en-US" sz="2800" dirty="0" smtClean="0"/>
          </a:p>
        </p:txBody>
      </p:sp>
      <p:pic>
        <p:nvPicPr>
          <p:cNvPr id="35843" name="Picture 4" descr="3ac79f3df8dcd1003909fb8a788b4710b8122f87"/>
          <p:cNvPicPr>
            <a:picLocks noChangeAspect="1" noChangeArrowheads="1"/>
          </p:cNvPicPr>
          <p:nvPr/>
        </p:nvPicPr>
        <p:blipFill>
          <a:blip r:embed="rId1"/>
          <a:srcRect/>
          <a:stretch>
            <a:fillRect/>
          </a:stretch>
        </p:blipFill>
        <p:spPr bwMode="auto">
          <a:xfrm>
            <a:off x="3476625" y="1323340"/>
            <a:ext cx="5288280" cy="2944495"/>
          </a:xfrm>
          <a:prstGeom prst="rect">
            <a:avLst/>
          </a:prstGeom>
          <a:noFill/>
          <a:ln w="9525">
            <a:noFill/>
            <a:miter lim="800000"/>
            <a:headEnd/>
            <a:tailEnd/>
          </a:ln>
          <a:effectLst>
            <a:softEdge rad="31750"/>
          </a:effectLst>
        </p:spPr>
      </p:pic>
      <p:sp>
        <p:nvSpPr>
          <p:cNvPr id="2" name="文本框 1"/>
          <p:cNvSpPr txBox="1"/>
          <p:nvPr/>
        </p:nvSpPr>
        <p:spPr>
          <a:xfrm>
            <a:off x="5461000" y="4553585"/>
            <a:ext cx="1452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井冈山会师</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p:cNvSpPr>
          <p:nvPr>
            <p:ph type="body" idx="1"/>
          </p:nvPr>
        </p:nvSpPr>
        <p:spPr>
          <a:xfrm>
            <a:off x="607060" y="3151505"/>
            <a:ext cx="7504430" cy="2697480"/>
          </a:xfrm>
        </p:spPr>
        <p:txBody>
          <a:bodyPr/>
          <a:lstStyle/>
          <a:p>
            <a:pPr>
              <a:spcBef>
                <a:spcPct val="70000"/>
              </a:spcBef>
              <a:buNone/>
            </a:pPr>
            <a:r>
              <a:rPr lang="zh-CN" altLang="en-US" sz="2000" b="1"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algn="l">
              <a:spcBef>
                <a:spcPct val="70000"/>
              </a:spcBef>
              <a:buNone/>
            </a:pPr>
            <a:r>
              <a:rPr lang="zh-CN" altLang="en-US" sz="2000" dirty="0" smtClean="0">
                <a:latin typeface="微软雅黑" panose="020B0503020204020204" pitchFamily="34" charset="-122"/>
                <a:ea typeface="微软雅黑" panose="020B0503020204020204" pitchFamily="34" charset="-122"/>
              </a:rPr>
              <a:t>           工农武装割据的思想为解决以农村为工作中心的问题奠定了基础。    </a:t>
            </a:r>
            <a:endParaRPr lang="zh-CN" altLang="en-US" sz="2000" dirty="0" smtClean="0">
              <a:latin typeface="微软雅黑" panose="020B0503020204020204" pitchFamily="34" charset="-122"/>
              <a:ea typeface="微软雅黑" panose="020B0503020204020204" pitchFamily="34" charset="-122"/>
            </a:endParaRPr>
          </a:p>
          <a:p>
            <a:pPr algn="r">
              <a:spcBef>
                <a:spcPct val="70000"/>
              </a:spcBef>
              <a:buNone/>
            </a:pPr>
            <a:r>
              <a:rPr lang="zh-CN" altLang="en-US" sz="2000" dirty="0" smtClean="0">
                <a:latin typeface="微软雅黑" panose="020B0503020204020204" pitchFamily="34" charset="-122"/>
                <a:ea typeface="微软雅黑" panose="020B0503020204020204" pitchFamily="34" charset="-122"/>
              </a:rPr>
              <a:t>          湘赣边界斗争的经验随后在各个革命根据地推广，加快了全国各地农村根据地创建的进程，推动了各地革命形势的发展。</a:t>
            </a:r>
            <a:endParaRPr lang="zh-CN" altLang="en-US" sz="2000" dirty="0" smtClean="0">
              <a:latin typeface="微软雅黑" panose="020B0503020204020204" pitchFamily="34" charset="-122"/>
              <a:ea typeface="微软雅黑" panose="020B0503020204020204" pitchFamily="34" charset="-122"/>
            </a:endParaRPr>
          </a:p>
        </p:txBody>
      </p:sp>
      <p:sp>
        <p:nvSpPr>
          <p:cNvPr id="3" name="矩形 2"/>
          <p:cNvSpPr/>
          <p:nvPr/>
        </p:nvSpPr>
        <p:spPr>
          <a:xfrm>
            <a:off x="4935855" y="1473835"/>
            <a:ext cx="4334510" cy="1938020"/>
          </a:xfrm>
          <a:prstGeom prst="rect">
            <a:avLst/>
          </a:prstGeom>
        </p:spPr>
        <p:txBody>
          <a:bodyPr wrap="square">
            <a:spAutoFit/>
          </a:bodyPr>
          <a:lstStyle/>
          <a:p>
            <a:pPr marL="285750" lvl="0" indent="-285750" eaLnBrk="0" hangingPunct="0">
              <a:lnSpc>
                <a:spcPct val="150000"/>
              </a:lnSpc>
              <a:spcBef>
                <a:spcPts val="0"/>
              </a:spcBef>
              <a:buClr>
                <a:srgbClr val="C00000"/>
              </a:buClr>
              <a:buSzPct val="80000"/>
              <a:buFont typeface="Wingdings" panose="05000000000000000000" pitchFamily="2" charset="2"/>
              <a:buChar char="u"/>
              <a:defRPr/>
            </a:pPr>
            <a:r>
              <a:rPr lang="zh-CN" altLang="en-US" sz="2000" dirty="0" smtClean="0">
                <a:latin typeface="微软雅黑" panose="020B0503020204020204" pitchFamily="34" charset="-122"/>
                <a:ea typeface="微软雅黑" panose="020B0503020204020204" pitchFamily="34" charset="-122"/>
              </a:rPr>
              <a:t>以土地革命为主要内容</a:t>
            </a:r>
            <a:endParaRPr lang="en-US" altLang="zh-CN" dirty="0" smtClean="0">
              <a:latin typeface="微软雅黑" panose="020B0503020204020204" pitchFamily="34" charset="-122"/>
              <a:ea typeface="微软雅黑" panose="020B0503020204020204" pitchFamily="34" charset="-122"/>
            </a:endParaRPr>
          </a:p>
          <a:p>
            <a:pPr marL="285750" lvl="0" indent="-285750" eaLnBrk="0" hangingPunct="0">
              <a:lnSpc>
                <a:spcPct val="150000"/>
              </a:lnSpc>
              <a:spcBef>
                <a:spcPts val="0"/>
              </a:spcBef>
              <a:buClr>
                <a:srgbClr val="C00000"/>
              </a:buClr>
              <a:buSzPct val="80000"/>
              <a:buFont typeface="Wingdings" panose="05000000000000000000" pitchFamily="2" charset="2"/>
              <a:buChar char="u"/>
              <a:defRPr/>
            </a:pPr>
            <a:r>
              <a:rPr lang="zh-CN" altLang="en-US" sz="2000" dirty="0" smtClean="0">
                <a:latin typeface="微软雅黑" panose="020B0503020204020204" pitchFamily="34" charset="-122"/>
                <a:ea typeface="微软雅黑" panose="020B0503020204020204" pitchFamily="34" charset="-122"/>
              </a:rPr>
              <a:t>以农民武装斗争为主要形式</a:t>
            </a:r>
            <a:endParaRPr lang="zh-CN" altLang="en-US" sz="2000" dirty="0" smtClean="0">
              <a:latin typeface="微软雅黑" panose="020B0503020204020204" pitchFamily="34" charset="-122"/>
              <a:ea typeface="微软雅黑" panose="020B0503020204020204" pitchFamily="34" charset="-122"/>
            </a:endParaRPr>
          </a:p>
          <a:p>
            <a:pPr marL="285750" lvl="0" indent="-285750" algn="l" eaLnBrk="0" hangingPunct="0">
              <a:lnSpc>
                <a:spcPct val="150000"/>
              </a:lnSpc>
              <a:spcBef>
                <a:spcPts val="0"/>
              </a:spcBef>
              <a:buClr>
                <a:srgbClr val="C00000"/>
              </a:buClr>
              <a:buSzPct val="80000"/>
              <a:buFont typeface="Wingdings" panose="05000000000000000000" pitchFamily="2" charset="2"/>
              <a:buChar char="u"/>
              <a:defRPr/>
            </a:pPr>
            <a:r>
              <a:rPr lang="zh-CN" altLang="en-US" sz="2000" dirty="0" smtClean="0">
                <a:latin typeface="微软雅黑" panose="020B0503020204020204" pitchFamily="34" charset="-122"/>
                <a:ea typeface="微软雅黑" panose="020B0503020204020204" pitchFamily="34" charset="-122"/>
              </a:rPr>
              <a:t>以农村革命根据地为战略阵地</a:t>
            </a:r>
            <a:endParaRPr lang="zh-CN" altLang="en-US" sz="2000" dirty="0" smtClean="0">
              <a:latin typeface="微软雅黑" panose="020B0503020204020204" pitchFamily="34" charset="-122"/>
              <a:ea typeface="微软雅黑" panose="020B0503020204020204" pitchFamily="34" charset="-122"/>
            </a:endParaRPr>
          </a:p>
          <a:p>
            <a:pPr marL="0" lvl="0" indent="0" algn="l" eaLnBrk="0" hangingPunct="0">
              <a:lnSpc>
                <a:spcPct val="150000"/>
              </a:lnSpc>
              <a:spcBef>
                <a:spcPts val="0"/>
              </a:spcBef>
              <a:buClr>
                <a:srgbClr val="C00000"/>
              </a:buClr>
              <a:buSzPct val="80000"/>
              <a:buFont typeface="Wingdings" panose="05000000000000000000" pitchFamily="2" charset="2"/>
              <a:buNone/>
              <a:defRPr/>
            </a:pPr>
            <a:r>
              <a:rPr lang="zh-CN" altLang="en-US" sz="2000" dirty="0" smtClean="0">
                <a:latin typeface="微软雅黑" panose="020B0503020204020204" pitchFamily="34" charset="-122"/>
                <a:ea typeface="微软雅黑" panose="020B0503020204020204" pitchFamily="34" charset="-122"/>
                <a:sym typeface="Helvetica" panose="020B0604020202020204" pitchFamily="34" charset="0"/>
              </a:rPr>
              <a:t>    三者紧密结合</a:t>
            </a:r>
            <a:endParaRPr lang="zh-CN" altLang="zh-CN" dirty="0">
              <a:solidFill>
                <a:schemeClr val="tx1">
                  <a:lumMod val="85000"/>
                  <a:lumOff val="15000"/>
                </a:schemeClr>
              </a:solidFill>
              <a:latin typeface="微软雅黑" panose="020B0503020204020204" pitchFamily="34" charset="-122"/>
              <a:ea typeface="微软雅黑" panose="020B0503020204020204" pitchFamily="34" charset="-122"/>
              <a:sym typeface="Helvetica" panose="020B0604020202020204" pitchFamily="34" charset="0"/>
            </a:endParaRPr>
          </a:p>
        </p:txBody>
      </p:sp>
      <p:sp>
        <p:nvSpPr>
          <p:cNvPr id="4" name="矩形 3"/>
          <p:cNvSpPr/>
          <p:nvPr/>
        </p:nvSpPr>
        <p:spPr>
          <a:xfrm>
            <a:off x="1067889" y="1857364"/>
            <a:ext cx="2621280" cy="645160"/>
          </a:xfrm>
          <a:prstGeom prst="rect">
            <a:avLst/>
          </a:prstGeom>
        </p:spPr>
        <p:txBody>
          <a:bodyPr wrap="none">
            <a:spAutoFit/>
          </a:bodyPr>
          <a:lstStyle/>
          <a:p>
            <a:pPr lvl="0" algn="ctr" eaLnBrk="0" hangingPunct="0">
              <a:lnSpc>
                <a:spcPct val="150000"/>
              </a:lnSpc>
              <a:defRPr/>
            </a:pPr>
            <a:r>
              <a:rPr lang="zh-CN" altLang="en-US" sz="2400" dirty="0" smtClean="0">
                <a:solidFill>
                  <a:srgbClr val="FF0000"/>
                </a:solidFill>
                <a:latin typeface="微软雅黑" panose="020B0503020204020204" pitchFamily="34" charset="-122"/>
                <a:ea typeface="微软雅黑" panose="020B0503020204020204" pitchFamily="34" charset="-122"/>
              </a:rPr>
              <a:t>实行工农武装割据</a:t>
            </a:r>
            <a:endParaRPr lang="zh-CN" altLang="en-US" sz="2400" dirty="0" smtClean="0">
              <a:solidFill>
                <a:srgbClr val="FF0000"/>
              </a:solidFill>
              <a:latin typeface="微软雅黑" panose="020B0503020204020204" pitchFamily="34" charset="-122"/>
              <a:ea typeface="微软雅黑" panose="020B0503020204020204" pitchFamily="34" charset="-122"/>
              <a:sym typeface="Helvetica" panose="020B0604020202020204" pitchFamily="34" charset="0"/>
            </a:endParaRPr>
          </a:p>
        </p:txBody>
      </p:sp>
      <p:cxnSp>
        <p:nvCxnSpPr>
          <p:cNvPr id="5" name="直接连接符 4"/>
          <p:cNvCxnSpPr/>
          <p:nvPr/>
        </p:nvCxnSpPr>
        <p:spPr>
          <a:xfrm>
            <a:off x="4429124" y="1571612"/>
            <a:ext cx="0" cy="1187774"/>
          </a:xfrm>
          <a:prstGeom prst="line">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a:off x="611505" y="3500755"/>
            <a:ext cx="7925435" cy="42545"/>
          </a:xfrm>
          <a:prstGeom prst="straightConnector1">
            <a:avLst/>
          </a:prstGeom>
          <a:ln>
            <a:solidFill>
              <a:srgbClr val="C00000"/>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5265420" y="1075055"/>
            <a:ext cx="2468880" cy="398780"/>
          </a:xfrm>
          <a:prstGeom prst="rect">
            <a:avLst/>
          </a:prstGeom>
          <a:noFill/>
        </p:spPr>
        <p:txBody>
          <a:bodyPr wrap="none" rtlCol="0">
            <a:spAutoFit/>
          </a:bodyPr>
          <a:p>
            <a:r>
              <a:rPr lang="zh-CN" altLang="en-US" sz="2000">
                <a:latin typeface="微软雅黑" panose="020B0503020204020204" pitchFamily="34" charset="-122"/>
                <a:ea typeface="微软雅黑" panose="020B0503020204020204" pitchFamily="34" charset="-122"/>
              </a:rPr>
              <a:t>在中国共产党领导下</a:t>
            </a:r>
            <a:endParaRPr lang="zh-CN" altLang="en-US" sz="200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outHorizontal)">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信纸.png"/>
          <p:cNvPicPr>
            <a:picLocks noChangeAspect="1"/>
          </p:cNvPicPr>
          <p:nvPr/>
        </p:nvPicPr>
        <p:blipFill>
          <a:blip r:embed="rId1"/>
          <a:stretch>
            <a:fillRect/>
          </a:stretch>
        </p:blipFill>
        <p:spPr>
          <a:xfrm>
            <a:off x="377" y="-293087"/>
            <a:ext cx="9143245" cy="6857434"/>
          </a:xfrm>
          <a:prstGeom prst="rect">
            <a:avLst/>
          </a:prstGeom>
        </p:spPr>
      </p:pic>
      <p:sp>
        <p:nvSpPr>
          <p:cNvPr id="18434" name="TextBox 3"/>
          <p:cNvSpPr txBox="1">
            <a:spLocks noChangeArrowheads="1"/>
          </p:cNvSpPr>
          <p:nvPr/>
        </p:nvSpPr>
        <p:spPr bwMode="auto">
          <a:xfrm>
            <a:off x="1388725" y="1677341"/>
            <a:ext cx="6643688" cy="4646295"/>
          </a:xfrm>
          <a:prstGeom prst="rect">
            <a:avLst/>
          </a:prstGeom>
          <a:noFill/>
          <a:ln w="9525">
            <a:noFill/>
            <a:miter lim="800000"/>
          </a:ln>
        </p:spPr>
        <p:txBody>
          <a:bodyPr>
            <a:spAutoFit/>
          </a:bodyPr>
          <a:lstStyle/>
          <a:p>
            <a:pPr algn="ctr"/>
            <a:r>
              <a:rPr lang="zh-CN" altLang="en-US" sz="2400">
                <a:latin typeface="隶书" panose="02010509060101010101" pitchFamily="49" charset="-122"/>
                <a:ea typeface="隶书" panose="02010509060101010101" pitchFamily="49" charset="-122"/>
              </a:rPr>
              <a:t> </a:t>
            </a:r>
            <a:r>
              <a:rPr lang="zh-CN" altLang="en-US" sz="2200">
                <a:latin typeface="隶书" panose="02010509060101010101" pitchFamily="49" charset="-122"/>
                <a:ea typeface="隶书" panose="02010509060101010101" pitchFamily="49" charset="-122"/>
              </a:rPr>
              <a:t>愿以我的成功的事业报你对我的恩爱</a:t>
            </a:r>
            <a:endParaRPr lang="zh-CN" altLang="en-US" sz="2200">
              <a:latin typeface="隶书" panose="02010509060101010101" pitchFamily="49" charset="-122"/>
              <a:ea typeface="隶书" panose="02010509060101010101" pitchFamily="49" charset="-122"/>
            </a:endParaRPr>
          </a:p>
          <a:p>
            <a:pPr algn="ctr"/>
            <a:r>
              <a:rPr lang="en-US" altLang="zh-CN" sz="2200">
                <a:latin typeface="隶书" panose="02010509060101010101" pitchFamily="49" charset="-122"/>
                <a:ea typeface="隶书" panose="02010509060101010101" pitchFamily="49" charset="-122"/>
              </a:rPr>
              <a:t>——左权致叔父左铭三（节选）</a:t>
            </a:r>
            <a:endParaRPr lang="en-US" altLang="zh-CN" sz="2200">
              <a:latin typeface="隶书" panose="02010509060101010101" pitchFamily="49" charset="-122"/>
              <a:ea typeface="隶书" panose="02010509060101010101" pitchFamily="49" charset="-122"/>
            </a:endParaRPr>
          </a:p>
          <a:p>
            <a:pPr algn="ctr"/>
            <a:r>
              <a:rPr lang="en-US" altLang="zh-CN" sz="2000">
                <a:latin typeface="隶书" panose="02010509060101010101" pitchFamily="49" charset="-122"/>
                <a:ea typeface="隶书" panose="02010509060101010101" pitchFamily="49" charset="-122"/>
              </a:rPr>
              <a:t>（1937年9月18日）</a:t>
            </a:r>
            <a:endParaRPr lang="en-US" altLang="zh-CN" sz="2000">
              <a:latin typeface="隶书" panose="02010509060101010101" pitchFamily="49" charset="-122"/>
              <a:ea typeface="隶书" panose="02010509060101010101" pitchFamily="49" charset="-122"/>
            </a:endParaRPr>
          </a:p>
          <a:p>
            <a:pPr algn="ctr"/>
            <a:endParaRPr lang="en-US" altLang="zh-CN" sz="2000">
              <a:latin typeface="隶书" panose="02010509060101010101" pitchFamily="49" charset="-122"/>
              <a:ea typeface="隶书" panose="02010509060101010101" pitchFamily="49" charset="-122"/>
            </a:endParaRPr>
          </a:p>
          <a:p>
            <a:r>
              <a:rPr lang="zh-CN" altLang="en-US" sz="1800" u="sng">
                <a:latin typeface="隶书" panose="02010509060101010101" pitchFamily="49" charset="-122"/>
                <a:ea typeface="隶书" panose="02010509060101010101" pitchFamily="49" charset="-122"/>
              </a:rPr>
              <a:t>叔父</a:t>
            </a:r>
            <a:r>
              <a:rPr lang="en-US" altLang="zh-CN" sz="1800" u="sng">
                <a:latin typeface="隶书" panose="02010509060101010101" pitchFamily="49" charset="-122"/>
                <a:ea typeface="隶书" panose="02010509060101010101" pitchFamily="49" charset="-122"/>
              </a:rPr>
              <a:t>:</a:t>
            </a:r>
            <a:endParaRPr lang="en-US" altLang="zh-CN" sz="1800" u="sng">
              <a:latin typeface="隶书" panose="02010509060101010101" pitchFamily="49" charset="-122"/>
              <a:ea typeface="隶书" panose="02010509060101010101" pitchFamily="49" charset="-122"/>
            </a:endParaRPr>
          </a:p>
          <a:p>
            <a:r>
              <a:rPr lang="en-US" altLang="zh-CN" sz="1800" u="sng">
                <a:latin typeface="隶书" panose="02010509060101010101" pitchFamily="49" charset="-122"/>
                <a:ea typeface="隶书" panose="02010509060101010101" pitchFamily="49" charset="-122"/>
              </a:rPr>
              <a:t>    </a:t>
            </a:r>
            <a:r>
              <a:rPr lang="zh-CN" altLang="en-US" sz="1800" u="sng">
                <a:latin typeface="隶书" panose="02010509060101010101" pitchFamily="49" charset="-122"/>
                <a:ea typeface="隶书" panose="02010509060101010101" pitchFamily="49" charset="-122"/>
              </a:rPr>
              <a:t>我虽一时不能回家，我牺牲了我的一切幸福，为我的事业来奋斗，请相信这一道路是光明的、伟大的，愿以我的成功的事业，报你与我母亲对我的恩爱，报我林哥对我的培养。</a:t>
            </a:r>
            <a:endParaRPr lang="zh-CN" altLang="en-US" sz="1800" u="sng">
              <a:latin typeface="隶书" panose="02010509060101010101" pitchFamily="49" charset="-122"/>
              <a:ea typeface="隶书" panose="02010509060101010101" pitchFamily="49" charset="-122"/>
            </a:endParaRPr>
          </a:p>
          <a:p>
            <a:r>
              <a:rPr lang="zh-CN" altLang="en-US" sz="1800">
                <a:latin typeface="隶书" panose="02010509060101010101" pitchFamily="49" charset="-122"/>
                <a:ea typeface="隶书" panose="02010509060101010101" pitchFamily="49" charset="-122"/>
              </a:rPr>
              <a:t>    </a:t>
            </a:r>
            <a:r>
              <a:rPr lang="en-US" altLang="zh-CN" sz="1800">
                <a:latin typeface="隶书" panose="02010509060101010101" pitchFamily="49" charset="-122"/>
                <a:ea typeface="隶书" panose="02010509060101010101" pitchFamily="49" charset="-122"/>
              </a:rPr>
              <a:t>……</a:t>
            </a:r>
            <a:endParaRPr lang="en-US" altLang="zh-CN" sz="1800">
              <a:latin typeface="隶书" panose="02010509060101010101" pitchFamily="49" charset="-122"/>
              <a:ea typeface="隶书" panose="02010509060101010101" pitchFamily="49" charset="-122"/>
            </a:endParaRPr>
          </a:p>
          <a:p>
            <a:r>
              <a:rPr lang="en-US" altLang="zh-CN" sz="1800">
                <a:latin typeface="隶书" panose="02010509060101010101" pitchFamily="49" charset="-122"/>
                <a:ea typeface="隶书" panose="02010509060101010101" pitchFamily="49" charset="-122"/>
              </a:rPr>
              <a:t>                                      侄字林</a:t>
            </a:r>
            <a:endParaRPr lang="en-US" altLang="zh-CN" sz="1800">
              <a:latin typeface="隶书" panose="02010509060101010101" pitchFamily="49" charset="-122"/>
              <a:ea typeface="隶书" panose="02010509060101010101" pitchFamily="49" charset="-122"/>
            </a:endParaRPr>
          </a:p>
          <a:p>
            <a:r>
              <a:rPr lang="en-US" altLang="zh-CN" sz="1800">
                <a:latin typeface="隶书" panose="02010509060101010101" pitchFamily="49" charset="-122"/>
                <a:ea typeface="隶书" panose="02010509060101010101" pitchFamily="49" charset="-122"/>
              </a:rPr>
              <a:t>                             九月十八日晚于山西之稷山县 </a:t>
            </a:r>
            <a:r>
              <a:rPr lang="en-US" altLang="zh-CN" sz="2000">
                <a:latin typeface="隶书" panose="02010509060101010101" pitchFamily="49" charset="-122"/>
                <a:ea typeface="隶书" panose="02010509060101010101" pitchFamily="49" charset="-122"/>
              </a:rPr>
              <a:t>  </a:t>
            </a:r>
            <a:r>
              <a:rPr lang="en-US" altLang="zh-CN" sz="2000">
                <a:latin typeface="隶书" panose="02010509060101010101" pitchFamily="49" charset="-122"/>
                <a:ea typeface="隶书" panose="02010509060101010101" pitchFamily="49" charset="-122"/>
              </a:rPr>
              <a:t>                   </a:t>
            </a:r>
            <a:endParaRPr lang="en-US" altLang="zh-CN" sz="2000">
              <a:latin typeface="隶书" panose="02010509060101010101" pitchFamily="49" charset="-122"/>
              <a:ea typeface="隶书" panose="02010509060101010101" pitchFamily="49" charset="-122"/>
            </a:endParaRPr>
          </a:p>
          <a:p>
            <a:r>
              <a:rPr lang="en-US" altLang="zh-CN" sz="2000" u="sng">
                <a:latin typeface="隶书" panose="02010509060101010101" pitchFamily="49" charset="-122"/>
                <a:ea typeface="隶书" panose="02010509060101010101" pitchFamily="49" charset="-122"/>
              </a:rPr>
              <a:t>                                 </a:t>
            </a:r>
            <a:endParaRPr lang="zh-CN" altLang="en-US" sz="2000" u="sng">
              <a:latin typeface="隶书" panose="02010509060101010101" pitchFamily="49" charset="-122"/>
              <a:ea typeface="隶书" panose="02010509060101010101" pitchFamily="49" charset="-122"/>
            </a:endParaRPr>
          </a:p>
          <a:p>
            <a:endParaRPr lang="zh-CN" altLang="en-US" sz="2200">
              <a:latin typeface="隶书" panose="02010509060101010101" pitchFamily="49" charset="-122"/>
              <a:ea typeface="隶书" panose="02010509060101010101" pitchFamily="49" charset="-122"/>
            </a:endParaRPr>
          </a:p>
          <a:p>
            <a:r>
              <a:rPr lang="zh-CN" altLang="en-US" sz="2200">
                <a:latin typeface="隶书" panose="02010509060101010101" pitchFamily="49" charset="-122"/>
                <a:ea typeface="隶书" panose="02010509060101010101" pitchFamily="49" charset="-122"/>
              </a:rPr>
              <a:t>                                 </a:t>
            </a:r>
            <a:r>
              <a:rPr lang="zh-CN" altLang="en-US" sz="2200" smtClean="0">
                <a:latin typeface="隶书" panose="02010509060101010101" pitchFamily="49" charset="-122"/>
                <a:ea typeface="隶书" panose="02010509060101010101" pitchFamily="49" charset="-122"/>
              </a:rPr>
              <a:t>                              </a:t>
            </a:r>
            <a:endParaRPr lang="zh-CN" altLang="en-US" sz="2000">
              <a:latin typeface="隶书" panose="02010509060101010101" pitchFamily="49" charset="-122"/>
              <a:ea typeface="隶书" panose="02010509060101010101" pitchFamily="49" charset="-122"/>
            </a:endParaRPr>
          </a:p>
          <a:p>
            <a:endParaRPr lang="zh-CN" altLang="en-US">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p:cNvSpPr>
          <p:nvPr>
            <p:ph type="body" idx="1"/>
          </p:nvPr>
        </p:nvSpPr>
        <p:spPr>
          <a:xfrm>
            <a:off x="419706" y="971214"/>
            <a:ext cx="7715304" cy="5197493"/>
          </a:xfrm>
        </p:spPr>
        <p:txBody>
          <a:bodyPr/>
          <a:lstStyle/>
          <a:p>
            <a:pPr>
              <a:buFont typeface="Arial" panose="020B0604020202020204" pitchFamily="34" charse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革命根据地蓬勃发展</a:t>
            </a:r>
            <a:endPar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Arial" panose="020B0604020202020204" pitchFamily="34" charset="0"/>
              <a:buNone/>
            </a:pPr>
            <a:endParaRPr lang="zh-CN" altLang="en-US" sz="2000" dirty="0" smtClean="0">
              <a:solidFill>
                <a:srgbClr val="C00000"/>
              </a:solidFill>
              <a:latin typeface="黑体" panose="02010609060101010101" pitchFamily="2" charset="-122"/>
              <a:ea typeface="黑体" panose="02010609060101010101" pitchFamily="2"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星星之火，可以燎原</a:t>
            </a:r>
            <a:endParaRPr lang="zh-CN" altLang="en-US" sz="2000" dirty="0" smtClean="0">
              <a:latin typeface="微软雅黑" panose="020B0503020204020204" pitchFamily="34" charset="-122"/>
              <a:ea typeface="微软雅黑" panose="020B0503020204020204" pitchFamily="34" charset="-122"/>
            </a:endParaRPr>
          </a:p>
          <a:p>
            <a:pPr marL="0" indent="0">
              <a:buNone/>
            </a:pP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发动农民开展游击战争，实行土地</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革命，建立红色政权，革命根据地</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蓬勃发展。</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赣南闽西革命根据地得到巩固和发</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展，鄂豫皖、湘鄂西、湘赣、湘</a:t>
            </a:r>
            <a:r>
              <a:rPr lang="zh-CN" altLang="en-US" sz="2000" dirty="0" smtClean="0">
                <a:latin typeface="微软雅黑" panose="020B0503020204020204" pitchFamily="34" charset="-122"/>
                <a:ea typeface="微软雅黑" panose="020B0503020204020204" pitchFamily="34" charset="-122"/>
                <a:sym typeface="+mn-ea"/>
              </a:rPr>
              <a:t>鄂</a:t>
            </a:r>
            <a:endParaRPr lang="zh-CN" altLang="en-US" sz="2000" dirty="0" smtClean="0">
              <a:latin typeface="微软雅黑" panose="020B0503020204020204" pitchFamily="34" charset="-122"/>
              <a:ea typeface="微软雅黑" panose="020B0503020204020204" pitchFamily="34" charset="-122"/>
              <a:sym typeface="+mn-ea"/>
            </a:endParaRPr>
          </a:p>
          <a:p>
            <a:pPr marL="0" indent="0">
              <a:buNone/>
            </a:pPr>
            <a:r>
              <a:rPr lang="zh-CN" altLang="en-US" sz="2000" dirty="0" smtClean="0">
                <a:latin typeface="微软雅黑" panose="020B0503020204020204" pitchFamily="34" charset="-122"/>
                <a:ea typeface="微软雅黑" panose="020B0503020204020204" pitchFamily="34" charset="-122"/>
                <a:sym typeface="+mn-ea"/>
              </a:rPr>
              <a:t>     赣等革命根据地发展到相当规模。</a:t>
            </a:r>
            <a:endParaRPr lang="zh-CN" altLang="en-US" sz="2000" dirty="0" smtClean="0">
              <a:latin typeface="微软雅黑" panose="020B0503020204020204" pitchFamily="34" charset="-122"/>
              <a:ea typeface="微软雅黑" panose="020B0503020204020204" pitchFamily="34" charset="-122"/>
            </a:endParaRPr>
          </a:p>
          <a:p>
            <a:r>
              <a:rPr lang="en-US" altLang="zh-CN" sz="2000" dirty="0" smtClean="0">
                <a:latin typeface="微软雅黑" panose="020B0503020204020204" pitchFamily="34" charset="-122"/>
                <a:ea typeface="微软雅黑" panose="020B0503020204020204" pitchFamily="34" charset="-122"/>
              </a:rPr>
              <a:t>1931</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11</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7</a:t>
            </a:r>
            <a:r>
              <a:rPr lang="zh-CN" altLang="en-US" sz="2000" dirty="0" smtClean="0">
                <a:latin typeface="微软雅黑" panose="020B0503020204020204" pitchFamily="34" charset="-122"/>
                <a:ea typeface="微软雅黑" panose="020B0503020204020204" pitchFamily="34" charset="-122"/>
              </a:rPr>
              <a:t>日，中华苏维埃共和</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国临时中央政府成立。</a:t>
            </a:r>
            <a:endParaRPr lang="zh-CN" altLang="en-US" sz="2000" dirty="0" smtClean="0">
              <a:latin typeface="微软雅黑" panose="020B0503020204020204" pitchFamily="34" charset="-122"/>
              <a:ea typeface="微软雅黑" panose="020B0503020204020204" pitchFamily="34" charset="-122"/>
            </a:endParaRPr>
          </a:p>
          <a:p>
            <a:endParaRPr lang="zh-CN" altLang="en-US" sz="28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p:txBody>
      </p:sp>
      <p:pic>
        <p:nvPicPr>
          <p:cNvPr id="2" name="图片 1"/>
          <p:cNvPicPr>
            <a:picLocks noChangeAspect="1"/>
          </p:cNvPicPr>
          <p:nvPr/>
        </p:nvPicPr>
        <p:blipFill>
          <a:blip r:embed="rId1"/>
          <a:stretch>
            <a:fillRect/>
          </a:stretch>
        </p:blipFill>
        <p:spPr>
          <a:xfrm>
            <a:off x="4885055" y="2482215"/>
            <a:ext cx="4295775" cy="23272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p:cNvSpPr>
          <p:nvPr>
            <p:ph type="body" idx="1"/>
          </p:nvPr>
        </p:nvSpPr>
        <p:spPr>
          <a:xfrm>
            <a:off x="381000" y="1149350"/>
            <a:ext cx="8229600" cy="4698365"/>
          </a:xfrm>
        </p:spPr>
        <p:txBody>
          <a:bodyPr/>
          <a:lstStyle/>
          <a:p>
            <a:pPr>
              <a:lnSpc>
                <a:spcPct val="90000"/>
              </a:lnSpc>
              <a:buFont typeface="Arial" panose="020B0604020202020204" pitchFamily="34" charset="0"/>
              <a:buNone/>
            </a:pPr>
            <a:endParaRPr lang="en-US" altLang="zh-CN" sz="2400" dirty="0" smtClean="0">
              <a:latin typeface="宋体" panose="02010600030101010101" pitchFamily="2" charset="-122"/>
            </a:endParaRPr>
          </a:p>
          <a:p>
            <a:pPr>
              <a:lnSpc>
                <a:spcPct val="90000"/>
              </a:lnSpc>
            </a:pPr>
            <a:r>
              <a:rPr lang="en-US" altLang="zh-CN" sz="2000" dirty="0" smtClean="0">
                <a:latin typeface="微软雅黑" panose="020B0503020204020204" pitchFamily="34" charset="-122"/>
                <a:ea typeface="微软雅黑" panose="020B0503020204020204" pitchFamily="34" charset="-122"/>
              </a:rPr>
              <a:t>1931</a:t>
            </a:r>
            <a:r>
              <a:rPr lang="zh-CN" altLang="en-US" sz="2000" dirty="0" smtClean="0">
                <a:latin typeface="微软雅黑" panose="020B0503020204020204" pitchFamily="34" charset="-122"/>
                <a:ea typeface="微软雅黑" panose="020B0503020204020204" pitchFamily="34" charset="-122"/>
              </a:rPr>
              <a:t>年下半年，中央</a:t>
            </a:r>
            <a:endParaRPr lang="zh-CN" altLang="en-US" sz="2000"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革命根据地：</a:t>
            </a:r>
            <a:endParaRPr lang="zh-CN" altLang="en-US" sz="2000"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拥有</a:t>
            </a:r>
            <a:r>
              <a:rPr lang="en-US" altLang="zh-CN" sz="2000" b="1" dirty="0" smtClean="0">
                <a:latin typeface="微软雅黑" panose="020B0503020204020204" pitchFamily="34" charset="-122"/>
                <a:ea typeface="微软雅黑" panose="020B0503020204020204" pitchFamily="34" charset="-122"/>
              </a:rPr>
              <a:t>21</a:t>
            </a:r>
            <a:r>
              <a:rPr lang="zh-CN" altLang="en-US" sz="2000" b="1" dirty="0" smtClean="0">
                <a:latin typeface="微软雅黑" panose="020B0503020204020204" pitchFamily="34" charset="-122"/>
                <a:ea typeface="微软雅黑" panose="020B0503020204020204" pitchFamily="34" charset="-122"/>
              </a:rPr>
              <a:t>座县城，</a:t>
            </a:r>
            <a:endParaRPr lang="zh-CN" altLang="en-US" sz="2000" b="1"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en-US" altLang="zh-CN" sz="2000" b="1" dirty="0" smtClean="0">
                <a:latin typeface="微软雅黑" panose="020B0503020204020204" pitchFamily="34" charset="-122"/>
                <a:ea typeface="微软雅黑" panose="020B0503020204020204" pitchFamily="34" charset="-122"/>
              </a:rPr>
              <a:t>    250</a:t>
            </a:r>
            <a:r>
              <a:rPr lang="zh-CN" altLang="en-US" sz="2000" b="1" dirty="0" smtClean="0">
                <a:latin typeface="微软雅黑" panose="020B0503020204020204" pitchFamily="34" charset="-122"/>
                <a:ea typeface="微软雅黑" panose="020B0503020204020204" pitchFamily="34" charset="-122"/>
              </a:rPr>
              <a:t>万人口，</a:t>
            </a:r>
            <a:endParaRPr lang="zh-CN" altLang="en-US" sz="2000" b="1"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约</a:t>
            </a:r>
            <a:r>
              <a:rPr lang="en-US" altLang="zh-CN" sz="2000" b="1" dirty="0" smtClean="0">
                <a:latin typeface="微软雅黑" panose="020B0503020204020204" pitchFamily="34" charset="-122"/>
                <a:ea typeface="微软雅黑" panose="020B0503020204020204" pitchFamily="34" charset="-122"/>
              </a:rPr>
              <a:t>5</a:t>
            </a:r>
            <a:r>
              <a:rPr lang="zh-CN" altLang="en-US" sz="2000" b="1" dirty="0" smtClean="0">
                <a:latin typeface="微软雅黑" panose="020B0503020204020204" pitchFamily="34" charset="-122"/>
                <a:ea typeface="微软雅黑" panose="020B0503020204020204" pitchFamily="34" charset="-122"/>
              </a:rPr>
              <a:t>万平方千米土地。</a:t>
            </a:r>
            <a:endParaRPr lang="zh-CN" altLang="en-US" sz="2000" b="1"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endParaRPr lang="zh-CN" altLang="en-US" sz="2000" b="1"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endParaRPr lang="zh-CN" altLang="en-US" sz="2000" b="1" dirty="0" smtClean="0">
              <a:latin typeface="微软雅黑" panose="020B0503020204020204" pitchFamily="34" charset="-122"/>
              <a:ea typeface="微软雅黑" panose="020B0503020204020204" pitchFamily="34" charset="-122"/>
            </a:endParaRPr>
          </a:p>
          <a:p>
            <a:pPr>
              <a:lnSpc>
                <a:spcPct val="90000"/>
              </a:lnSpc>
            </a:pPr>
            <a:r>
              <a:rPr lang="en-US" altLang="zh-CN" sz="2000" dirty="0" smtClean="0">
                <a:latin typeface="微软雅黑" panose="020B0503020204020204" pitchFamily="34" charset="-122"/>
                <a:ea typeface="微软雅黑" panose="020B0503020204020204" pitchFamily="34" charset="-122"/>
              </a:rPr>
              <a:t>1930</a:t>
            </a:r>
            <a:r>
              <a:rPr lang="zh-CN" altLang="en-US" sz="2000" dirty="0" smtClean="0">
                <a:latin typeface="微软雅黑" panose="020B0503020204020204" pitchFamily="34" charset="-122"/>
                <a:ea typeface="微软雅黑" panose="020B0503020204020204" pitchFamily="34" charset="-122"/>
              </a:rPr>
              <a:t>年冬</a:t>
            </a:r>
            <a:r>
              <a:rPr lang="en-US" altLang="zh-CN" sz="2000" dirty="0" smtClean="0">
                <a:latin typeface="微软雅黑" panose="020B0503020204020204" pitchFamily="34" charset="-122"/>
                <a:ea typeface="微软雅黑" panose="020B0503020204020204" pitchFamily="34" charset="-122"/>
              </a:rPr>
              <a:t>—1931</a:t>
            </a:r>
            <a:r>
              <a:rPr lang="zh-CN" altLang="en-US" sz="2000" dirty="0" smtClean="0">
                <a:latin typeface="微软雅黑" panose="020B0503020204020204" pitchFamily="34" charset="-122"/>
                <a:ea typeface="微软雅黑" panose="020B0503020204020204" pitchFamily="34" charset="-122"/>
              </a:rPr>
              <a:t>年秋，</a:t>
            </a:r>
            <a:endParaRPr lang="zh-CN" altLang="en-US" sz="2000"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取得了中央苏区三次反</a:t>
            </a:r>
            <a:endParaRPr lang="zh-CN" altLang="en-US" sz="2000" dirty="0" smtClean="0">
              <a:latin typeface="微软雅黑" panose="020B0503020204020204" pitchFamily="34" charset="-122"/>
              <a:ea typeface="微软雅黑" panose="020B0503020204020204" pitchFamily="34" charset="-122"/>
            </a:endParaRPr>
          </a:p>
          <a:p>
            <a:pPr>
              <a:lnSpc>
                <a:spcPct val="90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“围剿”的胜利。</a:t>
            </a:r>
            <a:endParaRPr lang="zh-CN" altLang="en-US" sz="2000" dirty="0" smtClean="0">
              <a:latin typeface="微软雅黑" panose="020B0503020204020204" pitchFamily="34" charset="-122"/>
              <a:ea typeface="微软雅黑" panose="020B0503020204020204" pitchFamily="34" charset="-122"/>
            </a:endParaRPr>
          </a:p>
          <a:p>
            <a:pPr>
              <a:lnSpc>
                <a:spcPct val="90000"/>
              </a:lnSpc>
            </a:pPr>
            <a:endParaRPr lang="zh-CN" altLang="en-US" sz="2400" dirty="0" smtClean="0">
              <a:latin typeface="宋体" panose="02010600030101010101" pitchFamily="2" charset="-122"/>
            </a:endParaRPr>
          </a:p>
          <a:p>
            <a:pPr>
              <a:lnSpc>
                <a:spcPct val="90000"/>
              </a:lnSpc>
              <a:buFont typeface="Arial" panose="020B0604020202020204" pitchFamily="34" charset="0"/>
              <a:buNone/>
            </a:pPr>
            <a:r>
              <a:rPr lang="zh-CN" altLang="en-US" sz="2400" dirty="0" smtClean="0">
                <a:latin typeface="宋体" panose="02010600030101010101" pitchFamily="2" charset="-122"/>
              </a:rPr>
              <a:t>  </a:t>
            </a:r>
            <a:endParaRPr lang="zh-CN" altLang="en-US" sz="2400" dirty="0" smtClean="0">
              <a:latin typeface="宋体" panose="02010600030101010101" pitchFamily="2" charset="-122"/>
            </a:endParaRPr>
          </a:p>
        </p:txBody>
      </p:sp>
      <p:pic>
        <p:nvPicPr>
          <p:cNvPr id="2" name="图片 1"/>
          <p:cNvPicPr>
            <a:picLocks noChangeAspect="1"/>
          </p:cNvPicPr>
          <p:nvPr/>
        </p:nvPicPr>
        <p:blipFill>
          <a:blip r:embed="rId1"/>
          <a:stretch>
            <a:fillRect/>
          </a:stretch>
        </p:blipFill>
        <p:spPr>
          <a:xfrm>
            <a:off x="3588385" y="898525"/>
            <a:ext cx="5111115" cy="47555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p:cNvSpPr>
          <p:nvPr>
            <p:ph type="body" idx="1"/>
          </p:nvPr>
        </p:nvSpPr>
        <p:spPr>
          <a:xfrm>
            <a:off x="457200" y="692150"/>
            <a:ext cx="8229600" cy="5434013"/>
          </a:xfrm>
        </p:spPr>
        <p:txBody>
          <a:bodyPr/>
          <a:lstStyle/>
          <a:p>
            <a:pPr>
              <a:buFont typeface="Arial" panose="020B0604020202020204" pitchFamily="34" charset="0"/>
              <a:buNone/>
            </a:pPr>
            <a:endParaRPr lang="en-US" altLang="zh-CN" sz="2800" dirty="0" smtClean="0">
              <a:latin typeface="黑体" panose="02010609060101010101" pitchFamily="2" charset="-122"/>
              <a:ea typeface="黑体" panose="02010609060101010101" pitchFamily="2" charset="-122"/>
            </a:endParaRPr>
          </a:p>
          <a:p>
            <a:pPr>
              <a:buFont typeface="Arial" panose="020B0604020202020204" pitchFamily="34" charse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“左”倾教条主义错误的严重破坏</a:t>
            </a:r>
            <a:endParaRPr lang="zh-CN" altLang="en-US" sz="2000" b="1" dirty="0" smtClean="0">
              <a:solidFill>
                <a:srgbClr val="C00000"/>
              </a:solidFill>
              <a:latin typeface="黑体" panose="02010609060101010101" pitchFamily="2" charset="-122"/>
              <a:ea typeface="黑体" panose="02010609060101010101" pitchFamily="2" charset="-122"/>
            </a:endParaRPr>
          </a:p>
          <a:p>
            <a:pPr>
              <a:buFont typeface="Arial" panose="020B0604020202020204" pitchFamily="34" charset="0"/>
              <a:buNone/>
            </a:pPr>
            <a:endParaRPr lang="zh-CN" altLang="en-US" sz="2000" dirty="0" smtClean="0">
              <a:latin typeface="黑体" panose="02010609060101010101" pitchFamily="2" charset="-122"/>
              <a:ea typeface="黑体" panose="02010609060101010101" pitchFamily="2" charset="-122"/>
            </a:endParaRPr>
          </a:p>
          <a:p>
            <a:r>
              <a:rPr lang="zh-CN" altLang="en-US" sz="2000" dirty="0" smtClean="0">
                <a:latin typeface="微软雅黑" panose="020B0503020204020204" pitchFamily="34" charset="-122"/>
                <a:ea typeface="微软雅黑" panose="020B0503020204020204" pitchFamily="34" charset="-122"/>
              </a:rPr>
              <a:t>党的六届四中全会后，王明“左”倾</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教条主义方针开始在各地贯彻。</a:t>
            </a:r>
            <a:endParaRPr lang="zh-CN" altLang="en-US" sz="2000" dirty="0" smtClean="0">
              <a:latin typeface="微软雅黑" panose="020B0503020204020204" pitchFamily="34" charset="-122"/>
              <a:ea typeface="微软雅黑" panose="020B0503020204020204" pitchFamily="34" charset="-122"/>
            </a:endParaRPr>
          </a:p>
          <a:p>
            <a:r>
              <a:rPr lang="en-US" altLang="zh-CN" sz="2000" dirty="0" smtClean="0">
                <a:latin typeface="微软雅黑" panose="020B0503020204020204" pitchFamily="34" charset="-122"/>
                <a:ea typeface="微软雅黑" panose="020B0503020204020204" pitchFamily="34" charset="-122"/>
              </a:rPr>
              <a:t>1931</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11</a:t>
            </a:r>
            <a:r>
              <a:rPr lang="zh-CN" altLang="en-US" sz="2000" dirty="0" smtClean="0">
                <a:latin typeface="微软雅黑" panose="020B0503020204020204" pitchFamily="34" charset="-122"/>
                <a:ea typeface="微软雅黑" panose="020B0503020204020204" pitchFamily="34" charset="-122"/>
              </a:rPr>
              <a:t>月的赣南会议，毛泽东等人</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遭到排挤。</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朱德、周恩来等坚持从实际出发，运</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用前三次反“围剿”的成功经验，坚</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持正确的作战指导思想，抵制“左”</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倾军事冒险主义方针，取得了中央苏</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区第四次反“围剿”的胜利。</a:t>
            </a:r>
            <a:endParaRPr lang="zh-CN" altLang="en-US" sz="2000" dirty="0" smtClean="0">
              <a:latin typeface="微软雅黑" panose="020B0503020204020204" pitchFamily="34" charset="-122"/>
              <a:ea typeface="微软雅黑" panose="020B0503020204020204" pitchFamily="34" charset="-122"/>
            </a:endParaRPr>
          </a:p>
        </p:txBody>
      </p:sp>
      <p:pic>
        <p:nvPicPr>
          <p:cNvPr id="3" name="图片 2" descr="01000000000000119080877419428.jpg"/>
          <p:cNvPicPr>
            <a:picLocks noChangeAspect="1"/>
          </p:cNvPicPr>
          <p:nvPr/>
        </p:nvPicPr>
        <p:blipFill>
          <a:blip r:embed="rId1"/>
          <a:stretch>
            <a:fillRect/>
          </a:stretch>
        </p:blipFill>
        <p:spPr>
          <a:xfrm>
            <a:off x="5198110" y="798830"/>
            <a:ext cx="3934460" cy="52609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p:cNvSpPr>
          <p:nvPr>
            <p:ph type="body" idx="1"/>
          </p:nvPr>
        </p:nvSpPr>
        <p:spPr>
          <a:xfrm>
            <a:off x="356870" y="803275"/>
            <a:ext cx="8197850" cy="4906010"/>
          </a:xfrm>
        </p:spPr>
        <p:txBody>
          <a:bodyPr/>
          <a:lstStyle/>
          <a:p>
            <a:pPr>
              <a:spcBef>
                <a:spcPct val="55000"/>
              </a:spcBef>
              <a:spcAft>
                <a:spcPct val="55000"/>
              </a:spcAft>
            </a:pPr>
            <a:r>
              <a:rPr lang="en-US" altLang="zh-CN" sz="2000" dirty="0" smtClean="0">
                <a:latin typeface="微软雅黑" panose="020B0503020204020204" pitchFamily="34" charset="-122"/>
                <a:ea typeface="微软雅黑" panose="020B0503020204020204" pitchFamily="34" charset="-122"/>
              </a:rPr>
              <a:t>1933</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9</a:t>
            </a:r>
            <a:r>
              <a:rPr lang="zh-CN" altLang="en-US" sz="2000" dirty="0" smtClean="0">
                <a:latin typeface="微软雅黑" panose="020B0503020204020204" pitchFamily="34" charset="-122"/>
                <a:ea typeface="微软雅黑" panose="020B0503020204020204" pitchFamily="34" charset="-122"/>
              </a:rPr>
              <a:t>月之后，面对国民党发动的第五次“围剿”，博古、李德先后实行了军事冒险主义等错误方针。</a:t>
            </a:r>
            <a:endParaRPr lang="zh-CN" altLang="en-US" sz="2000" dirty="0" smtClean="0">
              <a:latin typeface="微软雅黑" panose="020B0503020204020204" pitchFamily="34" charset="-122"/>
              <a:ea typeface="微软雅黑" panose="020B0503020204020204" pitchFamily="34" charset="-122"/>
            </a:endParaRPr>
          </a:p>
          <a:p>
            <a:pPr>
              <a:spcBef>
                <a:spcPct val="30000"/>
              </a:spcBef>
              <a:spcAft>
                <a:spcPct val="3000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1934</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月，中央革命根据地第五次反“围剿”失败。</a:t>
            </a:r>
            <a:endParaRPr lang="zh-CN" altLang="en-US" sz="2000" dirty="0" smtClean="0">
              <a:latin typeface="微软雅黑" panose="020B0503020204020204" pitchFamily="34" charset="-122"/>
              <a:ea typeface="微软雅黑" panose="020B0503020204020204" pitchFamily="34" charset="-122"/>
            </a:endParaRPr>
          </a:p>
          <a:p>
            <a:pPr>
              <a:spcBef>
                <a:spcPct val="55000"/>
              </a:spcBef>
              <a:spcAft>
                <a:spcPct val="5500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中央红军被迫实行战略转移，撤离中央革命根据地，开始长征。</a:t>
            </a:r>
            <a:endParaRPr lang="zh-CN" altLang="en-US" sz="2000" dirty="0" smtClean="0">
              <a:latin typeface="微软雅黑" panose="020B0503020204020204" pitchFamily="34" charset="-122"/>
              <a:ea typeface="微软雅黑" panose="020B0503020204020204" pitchFamily="34" charset="-122"/>
            </a:endParaRPr>
          </a:p>
        </p:txBody>
      </p:sp>
      <p:pic>
        <p:nvPicPr>
          <p:cNvPr id="40964" name="Picture 6" descr="c8ea15ce36d3d539bb2f79e93087e950352ab08d"/>
          <p:cNvPicPr>
            <a:picLocks noChangeAspect="1" noChangeArrowheads="1"/>
          </p:cNvPicPr>
          <p:nvPr/>
        </p:nvPicPr>
        <p:blipFill>
          <a:blip r:embed="rId1"/>
          <a:srcRect/>
          <a:stretch>
            <a:fillRect/>
          </a:stretch>
        </p:blipFill>
        <p:spPr bwMode="auto">
          <a:xfrm>
            <a:off x="5215255" y="2849880"/>
            <a:ext cx="3566795" cy="2675890"/>
          </a:xfrm>
          <a:prstGeom prst="rect">
            <a:avLst/>
          </a:prstGeom>
          <a:noFill/>
          <a:ln w="9525">
            <a:noFill/>
            <a:miter lim="800000"/>
            <a:headEnd/>
            <a:tailEnd/>
          </a:ln>
        </p:spPr>
      </p:pic>
      <p:sp>
        <p:nvSpPr>
          <p:cNvPr id="2" name="文本框 1"/>
          <p:cNvSpPr txBox="1"/>
          <p:nvPr/>
        </p:nvSpPr>
        <p:spPr>
          <a:xfrm>
            <a:off x="1127760" y="5709285"/>
            <a:ext cx="2976880" cy="398780"/>
          </a:xfrm>
          <a:prstGeom prst="rect">
            <a:avLst/>
          </a:prstGeom>
          <a:noFill/>
        </p:spPr>
        <p:txBody>
          <a:bodyPr wrap="square" rtlCol="0">
            <a:spAutoFit/>
          </a:bodyPr>
          <a:p>
            <a:pPr algn="l"/>
            <a:r>
              <a:rPr lang="zh-CN" altLang="en-US" sz="2000">
                <a:solidFill>
                  <a:srgbClr val="FF0000"/>
                </a:solidFill>
                <a:latin typeface="微软雅黑" panose="020B0503020204020204" pitchFamily="34" charset="-122"/>
                <a:ea typeface="微软雅黑" panose="020B0503020204020204" pitchFamily="34" charset="-122"/>
              </a:rPr>
              <a:t>中央红军长征出发纪念碑</a:t>
            </a:r>
            <a:endParaRPr lang="zh-CN" altLang="en-US" sz="2000">
              <a:solidFill>
                <a:srgbClr val="FF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399530" y="5709285"/>
            <a:ext cx="1198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长征渡口</a:t>
            </a:r>
            <a:endParaRPr lang="zh-CN" altLang="en-US" sz="2000">
              <a:solidFill>
                <a:srgbClr val="FF0000"/>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2"/>
          <a:stretch>
            <a:fillRect/>
          </a:stretch>
        </p:blipFill>
        <p:spPr>
          <a:xfrm>
            <a:off x="250825" y="2849880"/>
            <a:ext cx="4883150" cy="274764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p:cNvSpPr>
          <p:nvPr>
            <p:ph type="body" idx="1"/>
          </p:nvPr>
        </p:nvSpPr>
        <p:spPr>
          <a:xfrm>
            <a:off x="357158" y="857232"/>
            <a:ext cx="8197878" cy="5451492"/>
          </a:xfrm>
        </p:spPr>
        <p:txBody>
          <a:bodyPr/>
          <a:lstStyle/>
          <a:p>
            <a:pPr marL="179705" algn="ctr">
              <a:spcBef>
                <a:spcPts val="600"/>
              </a:spcBef>
              <a:spcAft>
                <a:spcPts val="600"/>
              </a:spcAft>
              <a:buNone/>
            </a:pPr>
            <a:r>
              <a:rPr lang="en-US" altLang="zh-CN" sz="2800" b="1" dirty="0" smtClean="0"/>
              <a:t>         </a:t>
            </a:r>
            <a:r>
              <a:rPr lang="en-US" altLang="zh-CN"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筑梦中国 </a:t>
            </a:r>
            <a:r>
              <a:rPr lang="en-US" altLang="zh-CN"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spcBef>
                <a:spcPct val="55000"/>
              </a:spcBef>
              <a:spcAft>
                <a:spcPct val="55000"/>
              </a:spcAft>
            </a:pPr>
            <a:endParaRPr lang="zh-CN" altLang="en-US" sz="2400"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2" name="组合 11"/>
          <p:cNvGrpSpPr/>
          <p:nvPr/>
        </p:nvGrpSpPr>
        <p:grpSpPr>
          <a:xfrm>
            <a:off x="3091165" y="897556"/>
            <a:ext cx="432048" cy="432048"/>
            <a:chOff x="2168078" y="2148688"/>
            <a:chExt cx="795066" cy="795066"/>
          </a:xfrm>
        </p:grpSpPr>
        <p:sp>
          <p:nvSpPr>
            <p:cNvPr id="13" name="椭圆 12"/>
            <p:cNvSpPr/>
            <p:nvPr/>
          </p:nvSpPr>
          <p:spPr>
            <a:xfrm>
              <a:off x="2168078" y="2148688"/>
              <a:ext cx="795066" cy="795066"/>
            </a:xfrm>
            <a:prstGeom prst="ellipse">
              <a:avLst/>
            </a:prstGeom>
            <a:ln w="15875">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4" name="椭圆 13"/>
            <p:cNvSpPr/>
            <p:nvPr/>
          </p:nvSpPr>
          <p:spPr>
            <a:xfrm flipV="1">
              <a:off x="2478722" y="2307701"/>
              <a:ext cx="185515" cy="185515"/>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5" name="椭圆 14"/>
            <p:cNvSpPr/>
            <p:nvPr/>
          </p:nvSpPr>
          <p:spPr>
            <a:xfrm flipV="1">
              <a:off x="2346211" y="2360705"/>
              <a:ext cx="132511" cy="132511"/>
            </a:xfrm>
            <a:prstGeom prst="ellips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6" name="圆角矩形 16"/>
            <p:cNvSpPr/>
            <p:nvPr/>
          </p:nvSpPr>
          <p:spPr>
            <a:xfrm>
              <a:off x="2300589" y="2508094"/>
              <a:ext cx="376900" cy="250144"/>
            </a:xfrm>
            <a:prstGeom prst="roundRect">
              <a:avLst>
                <a:gd name="adj" fmla="val 12565"/>
              </a:avLst>
            </a:prstGeom>
            <a:noFill/>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16200000">
              <a:off x="2641730" y="2543854"/>
              <a:ext cx="236893" cy="165374"/>
            </a:xfrm>
            <a:prstGeom prst="triangle">
              <a:avLst/>
            </a:prstGeom>
            <a:ln w="12700">
              <a:solidFill>
                <a:srgbClr val="C00000"/>
              </a:solid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sp>
          <p:nvSpPr>
            <p:cNvPr id="18" name="圆角矩形 18"/>
            <p:cNvSpPr/>
            <p:nvPr/>
          </p:nvSpPr>
          <p:spPr>
            <a:xfrm>
              <a:off x="2373512" y="2573131"/>
              <a:ext cx="231055" cy="132102"/>
            </a:xfrm>
            <a:prstGeom prst="roundRect">
              <a:avLst>
                <a:gd name="adj" fmla="val 12565"/>
              </a:avLst>
            </a:prstGeom>
            <a:solidFill>
              <a:srgbClr val="C00000"/>
            </a:solidFill>
            <a:ln w="12700">
              <a:noFill/>
            </a:ln>
          </p:spPr>
          <p:txBody>
            <a:bodyPr wrap="square" rtlCol="0" anchor="ctr">
              <a:spAutoFit/>
            </a:bodyPr>
            <a:lstStyle/>
            <a:p>
              <a:pPr marL="285750" algn="ctr">
                <a:lnSpc>
                  <a:spcPct val="150000"/>
                </a:lnSpc>
                <a:spcBef>
                  <a:spcPts val="1200"/>
                </a:spcBef>
                <a:buClr>
                  <a:srgbClr val="252E62"/>
                </a:buClr>
              </a:pPr>
              <a:endParaRPr lang="zh-CN" altLang="en-US" sz="2400" dirty="0">
                <a:solidFill>
                  <a:srgbClr val="900F13"/>
                </a:solidFill>
                <a:latin typeface="微软雅黑" panose="020B0503020204020204" pitchFamily="34" charset="-122"/>
                <a:ea typeface="微软雅黑" panose="020B0503020204020204" pitchFamily="34" charset="-122"/>
              </a:endParaRPr>
            </a:p>
          </p:txBody>
        </p:sp>
      </p:grpSp>
      <p:pic>
        <p:nvPicPr>
          <p:cNvPr id="2" name="2. 《筑梦中国》第二集：中流击水">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663700" y="1586865"/>
            <a:ext cx="6304915" cy="39865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26" presetClass="emph" presetSubtype="0" repeatCount="indefinite" fill="hold" nodeType="withEffect">
                                  <p:stCondLst>
                                    <p:cond delay="0"/>
                                  </p:stCondLst>
                                  <p:childTnLst>
                                    <p:animEffect transition="out" filter="fade">
                                      <p:cBhvr>
                                        <p:cTn id="14" dur="1000" tmFilter="0, 0; .2, .5; .8, .5; 1, 0"/>
                                        <p:tgtEl>
                                          <p:spTgt spid="12"/>
                                        </p:tgtEl>
                                      </p:cBhvr>
                                    </p:animEffect>
                                    <p:animScale>
                                      <p:cBhvr>
                                        <p:cTn id="15" dur="5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6" fill="hold" display="1">
                  <p:stCondLst>
                    <p:cond delay="indefinite"/>
                  </p:stCondLst>
                  <p:endCondLst>
                    <p:cond evt="onNext">
                      <p:tgtEl>
                        <p:sldTgt/>
                      </p:tgtEl>
                    </p:cond>
                    <p:cond evt="onPrev">
                      <p:tgtEl>
                        <p:sldTgt/>
                      </p:tgtEl>
                    </p:cond>
                  </p:end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a:xfrm>
            <a:off x="457170" y="668318"/>
            <a:ext cx="8229600" cy="922338"/>
          </a:xfrm>
        </p:spPr>
        <p:txBody>
          <a:bodyPr/>
          <a:lstStyle/>
          <a:p>
            <a:pPr indent="-342900" algn="l" eaLnBrk="1" hangingPunct="1"/>
            <a:r>
              <a:rPr lang="zh-CN" altLang="en-US" sz="2400" b="1" spc="300" smtClean="0">
                <a:solidFill>
                  <a:srgbClr val="C00000"/>
                </a:solidFill>
                <a:latin typeface="微软雅黑" panose="020B0503020204020204" pitchFamily="34" charset="-122"/>
                <a:ea typeface="微软雅黑" panose="020B0503020204020204" pitchFamily="34" charset="-122"/>
                <a:cs typeface="+mn-cs"/>
              </a:rPr>
              <a:t>（三）坚定走自己的路：以农村包围城市、武装夺取     </a:t>
            </a:r>
            <a:br>
              <a:rPr lang="zh-CN" altLang="en-US" sz="2400" b="1" spc="300" smtClean="0">
                <a:solidFill>
                  <a:srgbClr val="C00000"/>
                </a:solidFill>
                <a:latin typeface="微软雅黑" panose="020B0503020204020204" pitchFamily="34" charset="-122"/>
                <a:ea typeface="微软雅黑" panose="020B0503020204020204" pitchFamily="34" charset="-122"/>
                <a:cs typeface="+mn-cs"/>
              </a:rPr>
            </a:br>
            <a:r>
              <a:rPr lang="zh-CN" altLang="en-US" sz="2400" b="1" spc="300" smtClean="0">
                <a:solidFill>
                  <a:srgbClr val="C00000"/>
                </a:solidFill>
                <a:latin typeface="微软雅黑" panose="020B0503020204020204" pitchFamily="34" charset="-122"/>
                <a:ea typeface="微软雅黑" panose="020B0503020204020204" pitchFamily="34" charset="-122"/>
                <a:cs typeface="+mn-cs"/>
              </a:rPr>
              <a:t>        政权</a:t>
            </a:r>
            <a:endParaRPr lang="zh-CN" altLang="en-US" sz="2400" b="1" spc="300" smtClean="0">
              <a:solidFill>
                <a:srgbClr val="C00000"/>
              </a:solidFill>
              <a:latin typeface="微软雅黑" panose="020B0503020204020204" pitchFamily="34" charset="-122"/>
              <a:ea typeface="微软雅黑" panose="020B0503020204020204" pitchFamily="34" charset="-122"/>
              <a:cs typeface="+mn-cs"/>
            </a:endParaRPr>
          </a:p>
        </p:txBody>
      </p:sp>
      <p:sp>
        <p:nvSpPr>
          <p:cNvPr id="41986" name="Rectangle 3"/>
          <p:cNvSpPr>
            <a:spLocks noGrp="1"/>
          </p:cNvSpPr>
          <p:nvPr>
            <p:ph type="body" idx="1"/>
          </p:nvPr>
        </p:nvSpPr>
        <p:spPr>
          <a:xfrm>
            <a:off x="269875" y="1766570"/>
            <a:ext cx="8294370" cy="4747260"/>
          </a:xfrm>
        </p:spPr>
        <p:txBody>
          <a:bodyPr/>
          <a:lstStyle/>
          <a:p>
            <a:pPr>
              <a:buFont typeface="Arial" panose="020B0604020202020204" pitchFamily="34" charset="0"/>
              <a:buNone/>
            </a:pPr>
            <a:r>
              <a:rPr lang="en-US" altLang="zh-CN" sz="2000" b="1" dirty="0" smtClean="0">
                <a:solidFill>
                  <a:srgbClr val="C00000"/>
                </a:solidFill>
                <a:latin typeface="黑体" panose="02010609060101010101" pitchFamily="2" charset="-122"/>
                <a:ea typeface="黑体" panose="02010609060101010101" pitchFamily="2"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遵义会议纠正错误路线</a:t>
            </a:r>
            <a:endPar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Arial" panose="020B0604020202020204" pitchFamily="34" charset="0"/>
              <a:buNone/>
            </a:pPr>
            <a:endParaRPr lang="zh-CN" altLang="en-US" sz="2000" dirty="0" smtClean="0">
              <a:solidFill>
                <a:srgbClr val="C00000"/>
              </a:solidFill>
              <a:latin typeface="黑体" panose="02010609060101010101" pitchFamily="2" charset="-122"/>
              <a:ea typeface="黑体" panose="02010609060101010101" pitchFamily="2" charset="-122"/>
            </a:endParaRPr>
          </a:p>
          <a:p>
            <a:pPr algn="just"/>
            <a:r>
              <a:rPr lang="en-US" altLang="zh-CN" sz="2000" dirty="0" smtClean="0">
                <a:latin typeface="微软雅黑" panose="020B0503020204020204" pitchFamily="34" charset="-122"/>
                <a:ea typeface="微软雅黑" panose="020B0503020204020204" pitchFamily="34" charset="-122"/>
              </a:rPr>
              <a:t>1934</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17</a:t>
            </a:r>
            <a:r>
              <a:rPr lang="zh-CN" altLang="en-US" sz="2000" dirty="0" smtClean="0">
                <a:latin typeface="微软雅黑" panose="020B0503020204020204" pitchFamily="34" charset="-122"/>
                <a:ea typeface="微软雅黑" panose="020B0503020204020204" pitchFamily="34" charset="-122"/>
              </a:rPr>
              <a:t>日，中央红军主</a:t>
            </a:r>
            <a:endParaRPr lang="en-US" altLang="zh-CN" sz="2000" dirty="0" smtClean="0">
              <a:latin typeface="微软雅黑" panose="020B0503020204020204" pitchFamily="34" charset="-122"/>
              <a:ea typeface="微软雅黑" panose="020B0503020204020204" pitchFamily="34" charset="-122"/>
            </a:endParaRPr>
          </a:p>
          <a:p>
            <a:pPr algn="just">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力军团</a:t>
            </a:r>
            <a:r>
              <a:rPr lang="en-US" altLang="zh-CN" sz="2000" dirty="0" smtClean="0">
                <a:latin typeface="微软雅黑" panose="020B0503020204020204" pitchFamily="34" charset="-122"/>
                <a:ea typeface="微软雅黑" panose="020B0503020204020204" pitchFamily="34" charset="-122"/>
              </a:rPr>
              <a:t>8.6</a:t>
            </a:r>
            <a:r>
              <a:rPr lang="zh-CN" altLang="en-US" sz="2000" dirty="0" smtClean="0">
                <a:latin typeface="微软雅黑" panose="020B0503020204020204" pitchFamily="34" charset="-122"/>
                <a:ea typeface="微软雅黑" panose="020B0503020204020204" pitchFamily="34" charset="-122"/>
              </a:rPr>
              <a:t>万人由雩都（今于都）</a:t>
            </a:r>
            <a:endParaRPr lang="en-US" altLang="zh-CN" sz="2000" dirty="0" smtClean="0">
              <a:latin typeface="微软雅黑" panose="020B0503020204020204" pitchFamily="34" charset="-122"/>
              <a:ea typeface="微软雅黑" panose="020B0503020204020204" pitchFamily="34" charset="-122"/>
            </a:endParaRPr>
          </a:p>
          <a:p>
            <a:pPr algn="just">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南渡贡水，开始长征。</a:t>
            </a:r>
            <a:endParaRPr lang="zh-CN" altLang="en-US" sz="2000" dirty="0" smtClean="0">
              <a:latin typeface="微软雅黑" panose="020B0503020204020204" pitchFamily="34" charset="-122"/>
              <a:ea typeface="微软雅黑" panose="020B0503020204020204" pitchFamily="34" charset="-122"/>
            </a:endParaRPr>
          </a:p>
          <a:p>
            <a:pPr algn="just"/>
            <a:r>
              <a:rPr lang="zh-CN" altLang="en-US" sz="2000" dirty="0" smtClean="0">
                <a:latin typeface="微软雅黑" panose="020B0503020204020204" pitchFamily="34" charset="-122"/>
                <a:ea typeface="微软雅黑" panose="020B0503020204020204" pitchFamily="34" charset="-122"/>
              </a:rPr>
              <a:t>到</a:t>
            </a:r>
            <a:r>
              <a:rPr lang="en-US" altLang="zh-CN" sz="2000" dirty="0" smtClean="0">
                <a:latin typeface="微软雅黑" panose="020B0503020204020204" pitchFamily="34" charset="-122"/>
                <a:ea typeface="微软雅黑" panose="020B0503020204020204" pitchFamily="34" charset="-122"/>
              </a:rPr>
              <a:t>1934</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12</a:t>
            </a:r>
            <a:r>
              <a:rPr lang="zh-CN" altLang="en-US" sz="2000" dirty="0" smtClean="0">
                <a:latin typeface="微软雅黑" panose="020B0503020204020204" pitchFamily="34" charset="-122"/>
                <a:ea typeface="微软雅黑" panose="020B0503020204020204" pitchFamily="34" charset="-122"/>
              </a:rPr>
              <a:t>月初，中央红军突</a:t>
            </a:r>
            <a:endParaRPr lang="zh-CN" altLang="en-US" sz="2000" dirty="0" smtClean="0">
              <a:latin typeface="微软雅黑" panose="020B0503020204020204" pitchFamily="34" charset="-122"/>
              <a:ea typeface="微软雅黑" panose="020B0503020204020204" pitchFamily="34" charset="-122"/>
            </a:endParaRPr>
          </a:p>
          <a:p>
            <a:pPr marL="0" indent="0" algn="just">
              <a:buNone/>
            </a:pPr>
            <a:r>
              <a:rPr lang="zh-CN" altLang="en-US" sz="2000" dirty="0" smtClean="0">
                <a:latin typeface="微软雅黑" panose="020B0503020204020204" pitchFamily="34" charset="-122"/>
                <a:ea typeface="微软雅黑" panose="020B0503020204020204" pitchFamily="34" charset="-122"/>
              </a:rPr>
              <a:t>     破了敌人四道封锁线。</a:t>
            </a:r>
            <a:endParaRPr lang="zh-CN" altLang="en-US" sz="2000" dirty="0" smtClean="0">
              <a:latin typeface="微软雅黑" panose="020B0503020204020204" pitchFamily="34" charset="-122"/>
              <a:ea typeface="微软雅黑" panose="020B0503020204020204" pitchFamily="34" charset="-122"/>
            </a:endParaRPr>
          </a:p>
          <a:p>
            <a:pPr algn="just"/>
            <a:r>
              <a:rPr lang="zh-CN" altLang="en-US" sz="2000" dirty="0" smtClean="0">
                <a:latin typeface="微软雅黑" panose="020B0503020204020204" pitchFamily="34" charset="-122"/>
                <a:ea typeface="微软雅黑" panose="020B0503020204020204" pitchFamily="34" charset="-122"/>
              </a:rPr>
              <a:t>湘江战役后，中央红军锐减到</a:t>
            </a:r>
            <a:r>
              <a:rPr lang="en-US" altLang="zh-CN" sz="2000" dirty="0" smtClean="0">
                <a:latin typeface="微软雅黑" panose="020B0503020204020204" pitchFamily="34" charset="-122"/>
                <a:ea typeface="微软雅黑" panose="020B0503020204020204" pitchFamily="34" charset="-122"/>
              </a:rPr>
              <a:t>3</a:t>
            </a:r>
            <a:endParaRPr lang="en-US" altLang="zh-CN" sz="2000" dirty="0" smtClean="0">
              <a:latin typeface="微软雅黑" panose="020B0503020204020204" pitchFamily="34" charset="-122"/>
              <a:ea typeface="微软雅黑" panose="020B0503020204020204" pitchFamily="34" charset="-122"/>
            </a:endParaRPr>
          </a:p>
          <a:p>
            <a:pPr marL="0" indent="0" algn="just">
              <a:buNone/>
            </a:pPr>
            <a:r>
              <a:rPr lang="zh-CN" altLang="en-US" sz="2000" dirty="0" smtClean="0">
                <a:latin typeface="微软雅黑" panose="020B0503020204020204" pitchFamily="34" charset="-122"/>
                <a:ea typeface="微软雅黑" panose="020B0503020204020204" pitchFamily="34" charset="-122"/>
              </a:rPr>
              <a:t>     万余人。</a:t>
            </a:r>
            <a:endParaRPr lang="zh-CN" altLang="en-US" sz="2000" dirty="0" smtClean="0">
              <a:latin typeface="微软雅黑" panose="020B0503020204020204" pitchFamily="34" charset="-122"/>
              <a:ea typeface="微软雅黑" panose="020B0503020204020204" pitchFamily="34" charset="-122"/>
            </a:endParaRPr>
          </a:p>
          <a:p>
            <a:endParaRPr lang="zh-CN" altLang="en-US" dirty="0" smtClean="0"/>
          </a:p>
        </p:txBody>
      </p:sp>
      <p:pic>
        <p:nvPicPr>
          <p:cNvPr id="41987" name="Picture 12" descr="timg (2)"/>
          <p:cNvPicPr>
            <a:picLocks noChangeAspect="1" noChangeArrowheads="1"/>
          </p:cNvPicPr>
          <p:nvPr/>
        </p:nvPicPr>
        <p:blipFill>
          <a:blip r:embed="rId1"/>
          <a:srcRect/>
          <a:stretch>
            <a:fillRect/>
          </a:stretch>
        </p:blipFill>
        <p:spPr bwMode="auto">
          <a:xfrm>
            <a:off x="4434205" y="1546225"/>
            <a:ext cx="4569460" cy="4211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p:cNvSpPr>
          <p:nvPr>
            <p:ph type="body" idx="1"/>
          </p:nvPr>
        </p:nvSpPr>
        <p:spPr>
          <a:xfrm>
            <a:off x="457200" y="377825"/>
            <a:ext cx="8229600" cy="5576888"/>
          </a:xfrm>
        </p:spPr>
        <p:txBody>
          <a:bodyPr/>
          <a:lstStyle/>
          <a:p>
            <a:endParaRPr lang="en-US" altLang="zh-CN" sz="2400" dirty="0" smtClean="0">
              <a:latin typeface="黑体" panose="02010609060101010101" pitchFamily="2" charset="-122"/>
              <a:ea typeface="黑体" panose="02010609060101010101" pitchFamily="2" charset="-122"/>
            </a:endParaRPr>
          </a:p>
          <a:p>
            <a:r>
              <a:rPr lang="en-US" altLang="zh-CN" sz="2000" dirty="0" smtClean="0">
                <a:latin typeface="微软雅黑" panose="020B0503020204020204" pitchFamily="34" charset="-122"/>
                <a:ea typeface="微软雅黑" panose="020B0503020204020204" pitchFamily="34" charset="-122"/>
              </a:rPr>
              <a:t>1935</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15</a:t>
            </a:r>
            <a:r>
              <a:rPr lang="zh-CN" altLang="en-US" sz="2000" dirty="0" smtClean="0">
                <a:latin typeface="微软雅黑" panose="020B0503020204020204" pitchFamily="34" charset="-122"/>
                <a:ea typeface="微软雅黑" panose="020B0503020204020204" pitchFamily="34" charset="-122"/>
              </a:rPr>
              <a:t>日至</a:t>
            </a:r>
            <a:r>
              <a:rPr lang="en-US" altLang="zh-CN" sz="2000" dirty="0" smtClean="0">
                <a:latin typeface="微软雅黑" panose="020B0503020204020204" pitchFamily="34" charset="-122"/>
                <a:ea typeface="微软雅黑" panose="020B0503020204020204" pitchFamily="34" charset="-122"/>
              </a:rPr>
              <a:t>17</a:t>
            </a:r>
            <a:r>
              <a:rPr lang="zh-CN" altLang="en-US" sz="2000" dirty="0" smtClean="0">
                <a:latin typeface="微软雅黑" panose="020B0503020204020204" pitchFamily="34" charset="-122"/>
                <a:ea typeface="微软雅黑" panose="020B0503020204020204" pitchFamily="34" charset="-122"/>
              </a:rPr>
              <a:t>日，中央政治局在贵州遵义召开扩大会议</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400" dirty="0" smtClean="0">
                <a:latin typeface="黑体" panose="02010609060101010101" pitchFamily="2" charset="-122"/>
                <a:ea typeface="黑体" panose="02010609060101010101" pitchFamily="2" charset="-122"/>
              </a:rPr>
              <a:t>               </a:t>
            </a:r>
            <a:r>
              <a:rPr lang="zh-CN" altLang="en-US" sz="2000" dirty="0" smtClean="0">
                <a:solidFill>
                  <a:srgbClr val="FF0000"/>
                </a:solidFill>
                <a:latin typeface="黑体" panose="02010609060101010101" pitchFamily="2" charset="-122"/>
                <a:ea typeface="黑体" panose="02010609060101010101" pitchFamily="2" charset="-122"/>
              </a:rPr>
              <a:t>遵义会议开启了伟大的转折</a:t>
            </a:r>
            <a:endParaRPr lang="zh-CN" altLang="en-US" sz="2400" dirty="0" smtClean="0">
              <a:solidFill>
                <a:srgbClr val="FF0000"/>
              </a:solidFill>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a:p>
            <a:endParaRPr lang="en-US" altLang="zh-CN" sz="2400" dirty="0" smtClean="0">
              <a:latin typeface="黑体" panose="02010609060101010101" pitchFamily="2" charset="-122"/>
              <a:ea typeface="黑体" panose="02010609060101010101" pitchFamily="2" charset="-122"/>
            </a:endParaRPr>
          </a:p>
          <a:p>
            <a:endParaRPr lang="zh-CN" altLang="en-US" sz="2400" dirty="0" smtClean="0">
              <a:latin typeface="黑体" panose="02010609060101010101" pitchFamily="2" charset="-122"/>
              <a:ea typeface="黑体" panose="02010609060101010101" pitchFamily="2" charset="-122"/>
            </a:endParaRPr>
          </a:p>
          <a:p>
            <a:pPr>
              <a:buNone/>
            </a:pPr>
            <a:endParaRPr lang="zh-CN" altLang="en-US" sz="2000" b="1" dirty="0" smtClean="0">
              <a:latin typeface="黑体" panose="02010609060101010101" pitchFamily="2" charset="-122"/>
              <a:ea typeface="黑体" panose="02010609060101010101" pitchFamily="2" charset="-122"/>
            </a:endParaRPr>
          </a:p>
          <a:p>
            <a:pPr>
              <a:buNone/>
            </a:pPr>
            <a:r>
              <a:rPr lang="zh-CN" altLang="en-US" sz="2000" b="1" dirty="0" smtClean="0">
                <a:latin typeface="黑体" panose="02010609060101010101" pitchFamily="2" charset="-122"/>
                <a:ea typeface="黑体" panose="02010609060101010101" pitchFamily="2" charset="-122"/>
              </a:rPr>
              <a:t>                      </a:t>
            </a:r>
            <a:r>
              <a:rPr lang="zh-CN" altLang="en-US" sz="2000" dirty="0" smtClean="0">
                <a:latin typeface="黑体" panose="02010609060101010101" pitchFamily="2" charset="-122"/>
                <a:ea typeface="黑体" panose="02010609060101010101" pitchFamily="2" charset="-122"/>
              </a:rPr>
              <a:t> </a:t>
            </a:r>
            <a:endParaRPr lang="zh-CN" altLang="en-US" sz="2000" dirty="0" smtClean="0">
              <a:latin typeface="黑体" panose="02010609060101010101" pitchFamily="2" charset="-122"/>
              <a:ea typeface="黑体" panose="02010609060101010101" pitchFamily="2" charset="-122"/>
            </a:endParaRPr>
          </a:p>
          <a:p>
            <a:pPr>
              <a:buNone/>
            </a:pP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a:buNone/>
            </a:pP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a:buNone/>
            </a:pPr>
            <a:r>
              <a:rPr lang="zh-CN" altLang="en-US" sz="2000" dirty="0" smtClean="0">
                <a:solidFill>
                  <a:srgbClr val="FF0000"/>
                </a:solidFill>
                <a:latin typeface="微软雅黑" panose="020B0503020204020204" pitchFamily="34" charset="-122"/>
                <a:ea typeface="微软雅黑" panose="020B0503020204020204" pitchFamily="34" charset="-122"/>
              </a:rPr>
              <a:t>                                        </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a:buNone/>
            </a:pPr>
            <a:r>
              <a:rPr lang="zh-CN" altLang="en-US" sz="2000" dirty="0" smtClean="0">
                <a:solidFill>
                  <a:srgbClr val="FF0000"/>
                </a:solidFill>
                <a:latin typeface="微软雅黑" panose="020B0503020204020204" pitchFamily="34" charset="-122"/>
                <a:ea typeface="微软雅黑" panose="020B0503020204020204" pitchFamily="34" charset="-122"/>
              </a:rPr>
              <a:t>                                           遵义会议旧址</a:t>
            </a:r>
            <a:endParaRPr lang="zh-CN" altLang="en-US" sz="2000" b="1" dirty="0" smtClean="0">
              <a:latin typeface="黑体" panose="02010609060101010101" pitchFamily="2" charset="-122"/>
              <a:ea typeface="黑体" panose="02010609060101010101" pitchFamily="2" charset="-122"/>
            </a:endParaRPr>
          </a:p>
          <a:p>
            <a:pPr>
              <a:buNone/>
            </a:pPr>
            <a:endParaRPr lang="zh-CN" altLang="en-US" sz="2000" b="1" dirty="0" smtClean="0">
              <a:latin typeface="黑体" panose="02010609060101010101" pitchFamily="2" charset="-122"/>
              <a:ea typeface="黑体" panose="02010609060101010101" pitchFamily="2" charset="-122"/>
            </a:endParaRPr>
          </a:p>
          <a:p>
            <a:pPr>
              <a:buNone/>
            </a:pPr>
            <a:r>
              <a:rPr lang="zh-CN" altLang="en-US" sz="2000" dirty="0" smtClean="0">
                <a:latin typeface="宋体" panose="02010600030101010101" pitchFamily="2" charset="-122"/>
              </a:rPr>
              <a:t>  </a:t>
            </a:r>
            <a:endParaRPr lang="zh-CN" altLang="en-US" sz="2000" dirty="0" smtClean="0">
              <a:latin typeface="微软雅黑" panose="020B0503020204020204" pitchFamily="34" charset="-122"/>
              <a:ea typeface="微软雅黑" panose="020B0503020204020204" pitchFamily="34" charset="-122"/>
            </a:endParaRPr>
          </a:p>
        </p:txBody>
      </p:sp>
      <p:pic>
        <p:nvPicPr>
          <p:cNvPr id="43011" name="Picture 5" descr="aa64034f78f0f736704d72b70755b319eac413d0"/>
          <p:cNvPicPr>
            <a:picLocks noChangeAspect="1" noChangeArrowheads="1"/>
          </p:cNvPicPr>
          <p:nvPr/>
        </p:nvPicPr>
        <p:blipFill>
          <a:blip r:embed="rId1" cstate="print"/>
          <a:srcRect/>
          <a:stretch>
            <a:fillRect/>
          </a:stretch>
        </p:blipFill>
        <p:spPr bwMode="auto">
          <a:xfrm>
            <a:off x="1296670" y="1793240"/>
            <a:ext cx="6550660" cy="3686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p:cNvSpPr>
          <p:nvPr>
            <p:ph type="body" idx="1"/>
          </p:nvPr>
        </p:nvSpPr>
        <p:spPr>
          <a:xfrm>
            <a:off x="457200" y="381635"/>
            <a:ext cx="8229600" cy="5360988"/>
          </a:xfrm>
        </p:spPr>
        <p:txBody>
          <a:bodyPr/>
          <a:lstStyle/>
          <a:p>
            <a:endParaRPr lang="en-US" altLang="zh-CN" sz="2000" b="1" dirty="0" smtClean="0">
              <a:latin typeface="微软雅黑" panose="020B0503020204020204" pitchFamily="34" charset="-122"/>
              <a:ea typeface="微软雅黑" panose="020B0503020204020204" pitchFamily="34" charset="-122"/>
            </a:endParaRPr>
          </a:p>
          <a:p>
            <a:pPr>
              <a:buNone/>
            </a:pPr>
            <a:r>
              <a:rPr lang="en-US" altLang="zh-CN" sz="2000" b="1"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遵义会议明确回答了红军的战略战术方面的是非问题，严厉批评了博古、李德在军事上所犯的严重错误，</a:t>
            </a:r>
            <a:r>
              <a:rPr lang="zh-CN" altLang="en-US" sz="2000" dirty="0" smtClean="0">
                <a:latin typeface="微软雅黑" panose="020B0503020204020204" pitchFamily="34" charset="-122"/>
                <a:ea typeface="微软雅黑" panose="020B0503020204020204" pitchFamily="34" charset="-122"/>
                <a:sym typeface="+mn-ea"/>
              </a:rPr>
              <a:t>取消了博古、李德的最高指挥权，</a:t>
            </a:r>
            <a:r>
              <a:rPr lang="zh-CN" altLang="en-US" sz="2000" dirty="0" smtClean="0">
                <a:latin typeface="微软雅黑" panose="020B0503020204020204" pitchFamily="34" charset="-122"/>
                <a:ea typeface="微软雅黑" panose="020B0503020204020204" pitchFamily="34" charset="-122"/>
              </a:rPr>
              <a:t>结束了</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左</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倾教条主义错误在中央的统治，确立了毛泽东在中共中央和红军的领导地位。</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遵义会议是党的历史上一个</a:t>
            </a:r>
            <a:r>
              <a:rPr lang="zh-CN" altLang="en-US" sz="2000" dirty="0" smtClean="0">
                <a:solidFill>
                  <a:srgbClr val="FF0000"/>
                </a:solidFill>
                <a:latin typeface="微软雅黑" panose="020B0503020204020204" pitchFamily="34" charset="-122"/>
                <a:ea typeface="微软雅黑" panose="020B0503020204020204" pitchFamily="34" charset="-122"/>
              </a:rPr>
              <a:t>生死攸关的转折点</a:t>
            </a:r>
            <a:r>
              <a:rPr lang="zh-CN" altLang="en-US" sz="2000" dirty="0" smtClean="0">
                <a:latin typeface="微软雅黑" panose="020B0503020204020204" pitchFamily="34" charset="-122"/>
                <a:ea typeface="微软雅黑" panose="020B0503020204020204" pitchFamily="34" charset="-122"/>
              </a:rPr>
              <a:t>，它标志着中共共产党在政治上开始走向成熟。</a:t>
            </a:r>
            <a:endParaRPr lang="zh-CN" altLang="en-US" sz="2000" dirty="0" smtClean="0">
              <a:latin typeface="微软雅黑" panose="020B0503020204020204" pitchFamily="34" charset="-122"/>
              <a:ea typeface="微软雅黑" panose="020B0503020204020204" pitchFamily="34" charset="-122"/>
            </a:endParaRPr>
          </a:p>
        </p:txBody>
      </p:sp>
      <p:pic>
        <p:nvPicPr>
          <p:cNvPr id="44035" name="Picture 4" descr="8d5494eef01f3a29d55177609e25bc315d607c87"/>
          <p:cNvPicPr>
            <a:picLocks noChangeAspect="1" noChangeArrowheads="1"/>
          </p:cNvPicPr>
          <p:nvPr/>
        </p:nvPicPr>
        <p:blipFill>
          <a:blip r:embed="rId1"/>
          <a:srcRect/>
          <a:stretch>
            <a:fillRect/>
          </a:stretch>
        </p:blipFill>
        <p:spPr bwMode="auto">
          <a:xfrm>
            <a:off x="1198880" y="2948940"/>
            <a:ext cx="5330825" cy="3197225"/>
          </a:xfrm>
          <a:prstGeom prst="rect">
            <a:avLst/>
          </a:prstGeom>
          <a:noFill/>
          <a:ln w="9525">
            <a:noFill/>
            <a:miter lim="800000"/>
            <a:headEnd/>
            <a:tailEnd/>
          </a:ln>
        </p:spPr>
      </p:pic>
      <p:sp>
        <p:nvSpPr>
          <p:cNvPr id="2" name="文本框 1"/>
          <p:cNvSpPr txBox="1"/>
          <p:nvPr/>
        </p:nvSpPr>
        <p:spPr>
          <a:xfrm>
            <a:off x="6757670" y="3956050"/>
            <a:ext cx="1706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遵义会议画像</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p:cNvSpPr>
          <p:nvPr>
            <p:ph type="body" idx="1"/>
          </p:nvPr>
        </p:nvSpPr>
        <p:spPr>
          <a:xfrm>
            <a:off x="504190" y="817880"/>
            <a:ext cx="8135620" cy="5017135"/>
          </a:xfrm>
        </p:spPr>
        <p:txBody>
          <a:bodyPr/>
          <a:lstStyle/>
          <a:p>
            <a:pPr latinLnBrk="0">
              <a:lnSpc>
                <a:spcPct val="150000"/>
              </a:lnSpc>
              <a:spcBef>
                <a:spcPts val="0"/>
              </a:spcBef>
              <a:buFont typeface="Arial" panose="020B0604020202020204" pitchFamily="34" charse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万里征途入陕甘</a:t>
            </a:r>
            <a:endParaRPr lang="zh-CN" altLang="en-US" sz="20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2000" dirty="0" smtClean="0">
                <a:latin typeface="微软雅黑" panose="020B0503020204020204" pitchFamily="34" charset="-122"/>
                <a:ea typeface="微软雅黑" panose="020B0503020204020204" pitchFamily="34" charset="-122"/>
              </a:rPr>
              <a:t>                                                                                </a:t>
            </a:r>
            <a:r>
              <a:rPr lang="zh-CN" altLang="en-US" sz="2400" dirty="0" smtClean="0">
                <a:solidFill>
                  <a:srgbClr val="FF0000"/>
                </a:solidFill>
                <a:latin typeface="微软雅黑" panose="020B0503020204020204" pitchFamily="34" charset="-122"/>
                <a:ea typeface="微软雅黑" panose="020B0503020204020204" pitchFamily="34" charset="-122"/>
                <a:sym typeface="+mn-ea"/>
              </a:rPr>
              <a:t>七律·长征</a:t>
            </a:r>
            <a:endParaRPr lang="zh-CN" altLang="en-US" sz="24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毛泽东</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红军不怕远征难，</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万水千山只等闲。</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五岭逶迤腾细浪，</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乌蒙磅礴走泥丸。</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金沙水拍云崖暖，</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大渡桥横铁索寒。</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更喜岷山千里雪，</a:t>
            </a:r>
            <a:endParaRPr lang="zh-CN" altLang="en-US" sz="1800" dirty="0" smtClean="0">
              <a:latin typeface="微软雅黑" panose="020B0503020204020204" pitchFamily="34" charset="-122"/>
              <a:ea typeface="微软雅黑" panose="020B0503020204020204" pitchFamily="34" charset="-122"/>
            </a:endParaRPr>
          </a:p>
          <a:p>
            <a:pPr marL="0" indent="0">
              <a:lnSpc>
                <a:spcPct val="110000"/>
              </a:lnSpc>
              <a:spcAft>
                <a:spcPct val="15000"/>
              </a:spcAft>
              <a:buNone/>
            </a:pPr>
            <a:r>
              <a:rPr lang="zh-CN" altLang="en-US" sz="1800" dirty="0" smtClean="0">
                <a:latin typeface="微软雅黑" panose="020B0503020204020204" pitchFamily="34" charset="-122"/>
                <a:ea typeface="微软雅黑" panose="020B0503020204020204" pitchFamily="34" charset="-122"/>
                <a:sym typeface="+mn-ea"/>
              </a:rPr>
              <a:t>                                                                                      三军过后尽开颜。</a:t>
            </a:r>
            <a:endParaRPr lang="zh-CN" altLang="en-US" sz="1800" dirty="0" smtClean="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04190" y="1492885"/>
            <a:ext cx="5386070" cy="4211955"/>
          </a:xfrm>
          <a:prstGeom prst="rect">
            <a:avLst/>
          </a:prstGeom>
        </p:spPr>
      </p:pic>
      <p:sp>
        <p:nvSpPr>
          <p:cNvPr id="4" name="文本框 3"/>
          <p:cNvSpPr txBox="1"/>
          <p:nvPr/>
        </p:nvSpPr>
        <p:spPr>
          <a:xfrm>
            <a:off x="1405255" y="5835015"/>
            <a:ext cx="3484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中国工农红军长征线路示意图</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p:cNvSpPr>
          <p:nvPr>
            <p:ph type="body" idx="1"/>
          </p:nvPr>
        </p:nvSpPr>
        <p:spPr>
          <a:xfrm>
            <a:off x="587375" y="846121"/>
            <a:ext cx="8229600" cy="5165742"/>
          </a:xfrm>
        </p:spPr>
        <p:txBody>
          <a:bodyPr/>
          <a:lstStyle/>
          <a:p>
            <a:pPr>
              <a:lnSpc>
                <a:spcPct val="110000"/>
              </a:lnSpc>
              <a:spcAft>
                <a:spcPct val="15000"/>
              </a:spcAft>
            </a:pPr>
            <a:r>
              <a:rPr lang="en-US" altLang="zh-CN" sz="2000" dirty="0" smtClean="0">
                <a:latin typeface="微软雅黑" panose="020B0503020204020204" pitchFamily="34" charset="-122"/>
                <a:ea typeface="微软雅黑" panose="020B0503020204020204" pitchFamily="34" charset="-122"/>
              </a:rPr>
              <a:t>1935</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19</a:t>
            </a:r>
            <a:r>
              <a:rPr lang="zh-CN" altLang="en-US" sz="2000" dirty="0" smtClean="0">
                <a:latin typeface="微软雅黑" panose="020B0503020204020204" pitchFamily="34" charset="-122"/>
                <a:ea typeface="微软雅黑" panose="020B0503020204020204" pitchFamily="34" charset="-122"/>
              </a:rPr>
              <a:t>日，中国工农红军陕甘支队抵达陕甘根据地的吴起镇（今吴起县） 。</a:t>
            </a: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r>
              <a:rPr lang="en-US" altLang="zh-CN" sz="2000" dirty="0" smtClean="0">
                <a:latin typeface="微软雅黑" panose="020B0503020204020204" pitchFamily="34" charset="-122"/>
                <a:ea typeface="微软雅黑" panose="020B0503020204020204" pitchFamily="34" charset="-122"/>
              </a:rPr>
              <a:t>1936</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10</a:t>
            </a:r>
            <a:r>
              <a:rPr lang="zh-CN" altLang="en-US" sz="2000" dirty="0" smtClean="0">
                <a:latin typeface="微软雅黑" panose="020B0503020204020204" pitchFamily="34" charset="-122"/>
                <a:ea typeface="微软雅黑" panose="020B0503020204020204" pitchFamily="34" charset="-122"/>
              </a:rPr>
              <a:t>月，在坚决反对张国焘分裂主义的斗争中，三大主力红军会师，完成了长征。</a:t>
            </a: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0"/>
              </a:spcBef>
            </a:pPr>
            <a:r>
              <a:rPr lang="zh-CN" altLang="en-US" sz="2000" dirty="0" smtClean="0">
                <a:latin typeface="微软雅黑" panose="020B0503020204020204" pitchFamily="34" charset="-122"/>
                <a:ea typeface="微软雅黑" panose="020B0503020204020204" pitchFamily="34" charset="-122"/>
              </a:rPr>
              <a:t>中国工农红军胜利完成跨越十几个省、总行程达数万里的长征，创造出中国乃至世界革命史上的伟大奇迹。</a:t>
            </a:r>
            <a:endParaRPr lang="zh-CN" altLang="en-US" sz="2000"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714500" y="2420620"/>
            <a:ext cx="5715000" cy="273367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4"/>
          <p:cNvSpPr txBox="1">
            <a:spLocks noChangeArrowheads="1"/>
          </p:cNvSpPr>
          <p:nvPr/>
        </p:nvSpPr>
        <p:spPr bwMode="auto">
          <a:xfrm>
            <a:off x="2928609" y="1927851"/>
            <a:ext cx="5616575" cy="3538855"/>
          </a:xfrm>
          <a:prstGeom prst="rect">
            <a:avLst/>
          </a:prstGeom>
          <a:noFill/>
          <a:ln w="9525">
            <a:noFill/>
            <a:miter lim="800000"/>
          </a:ln>
        </p:spPr>
        <p:txBody>
          <a:bodyPr>
            <a:spAutoFit/>
          </a:bodyPr>
          <a:lstStyle/>
          <a:p>
            <a:pPr algn="just">
              <a:lnSpc>
                <a:spcPct val="110000"/>
              </a:lnSpc>
              <a:spcBef>
                <a:spcPct val="15000"/>
              </a:spcBef>
              <a:spcAft>
                <a:spcPct val="15000"/>
              </a:spcAft>
            </a:pPr>
            <a:r>
              <a:rPr lang="zh-CN" altLang="en-US" spc="300" dirty="0" smtClean="0">
                <a:latin typeface="微软雅黑" panose="020B0503020204020204" pitchFamily="34" charset="-122"/>
                <a:ea typeface="微软雅黑" panose="020B0503020204020204" pitchFamily="34" charset="-122"/>
              </a:rPr>
              <a:t>    左权，</a:t>
            </a:r>
            <a:r>
              <a:rPr lang="zh-CN" altLang="en-US" spc="300" dirty="0">
                <a:latin typeface="微软雅黑" panose="020B0503020204020204" pitchFamily="34" charset="-122"/>
                <a:ea typeface="微软雅黑" panose="020B0503020204020204" pitchFamily="34" charset="-122"/>
              </a:rPr>
              <a:t>又名左字林，</a:t>
            </a:r>
            <a:r>
              <a:rPr lang="en-US" altLang="zh-CN" spc="300" dirty="0">
                <a:latin typeface="微软雅黑" panose="020B0503020204020204" pitchFamily="34" charset="-122"/>
                <a:ea typeface="微软雅黑" panose="020B0503020204020204" pitchFamily="34" charset="-122"/>
              </a:rPr>
              <a:t>1905</a:t>
            </a:r>
            <a:r>
              <a:rPr lang="zh-CN" altLang="en-US" spc="300" dirty="0">
                <a:latin typeface="微软雅黑" panose="020B0503020204020204" pitchFamily="34" charset="-122"/>
                <a:ea typeface="微软雅黑" panose="020B0503020204020204" pitchFamily="34" charset="-122"/>
              </a:rPr>
              <a:t>年生，湖南醴陵人</a:t>
            </a:r>
            <a:r>
              <a:rPr lang="zh-CN" altLang="en-US" spc="300" dirty="0" smtClean="0">
                <a:latin typeface="微软雅黑" panose="020B0503020204020204" pitchFamily="34" charset="-122"/>
                <a:ea typeface="微软雅黑" panose="020B0503020204020204" pitchFamily="34" charset="-122"/>
              </a:rPr>
              <a:t>。</a:t>
            </a:r>
            <a:r>
              <a:rPr lang="en-US" altLang="zh-CN" spc="300" dirty="0">
                <a:latin typeface="微软雅黑" panose="020B0503020204020204" pitchFamily="34" charset="-122"/>
                <a:ea typeface="微软雅黑" panose="020B0503020204020204" pitchFamily="34" charset="-122"/>
              </a:rPr>
              <a:t> 1925</a:t>
            </a:r>
            <a:r>
              <a:rPr lang="zh-CN" altLang="en-US" spc="300" dirty="0">
                <a:latin typeface="微软雅黑" panose="020B0503020204020204" pitchFamily="34" charset="-122"/>
                <a:ea typeface="微软雅黑" panose="020B0503020204020204" pitchFamily="34" charset="-122"/>
              </a:rPr>
              <a:t>年加入中国共产党，同年赴苏联留学深造。</a:t>
            </a:r>
            <a:r>
              <a:rPr lang="en-US" altLang="zh-CN" spc="300" dirty="0">
                <a:latin typeface="微软雅黑" panose="020B0503020204020204" pitchFamily="34" charset="-122"/>
                <a:ea typeface="微软雅黑" panose="020B0503020204020204" pitchFamily="34" charset="-122"/>
              </a:rPr>
              <a:t>1930</a:t>
            </a:r>
            <a:r>
              <a:rPr lang="zh-CN" altLang="en-US" spc="300" dirty="0">
                <a:latin typeface="微软雅黑" panose="020B0503020204020204" pitchFamily="34" charset="-122"/>
                <a:ea typeface="微软雅黑" panose="020B0503020204020204" pitchFamily="34" charset="-122"/>
              </a:rPr>
              <a:t>年回国后，被派到中央革命根据地工作，参加了中央苏区历次反“围剿”作战和长征。抗战时期，任八路军副参谋长。</a:t>
            </a:r>
            <a:r>
              <a:rPr lang="en-US" altLang="zh-CN" spc="300" dirty="0">
                <a:latin typeface="微软雅黑" panose="020B0503020204020204" pitchFamily="34" charset="-122"/>
                <a:ea typeface="微软雅黑" panose="020B0503020204020204" pitchFamily="34" charset="-122"/>
              </a:rPr>
              <a:t>1942</a:t>
            </a:r>
            <a:r>
              <a:rPr lang="zh-CN" altLang="en-US" spc="300" dirty="0">
                <a:latin typeface="微软雅黑" panose="020B0503020204020204" pitchFamily="34" charset="-122"/>
                <a:ea typeface="微软雅黑" panose="020B0503020204020204" pitchFamily="34" charset="-122"/>
              </a:rPr>
              <a:t>年</a:t>
            </a:r>
            <a:r>
              <a:rPr lang="en-US" altLang="zh-CN" spc="300" dirty="0">
                <a:latin typeface="微软雅黑" panose="020B0503020204020204" pitchFamily="34" charset="-122"/>
                <a:ea typeface="微软雅黑" panose="020B0503020204020204" pitchFamily="34" charset="-122"/>
              </a:rPr>
              <a:t>5</a:t>
            </a:r>
            <a:r>
              <a:rPr lang="zh-CN" altLang="en-US" spc="300" dirty="0">
                <a:latin typeface="微软雅黑" panose="020B0503020204020204" pitchFamily="34" charset="-122"/>
                <a:ea typeface="微软雅黑" panose="020B0503020204020204" pitchFamily="34" charset="-122"/>
              </a:rPr>
              <a:t>月，在山西辽县（今左权）与日军激战，不幸牺牲，时年</a:t>
            </a:r>
            <a:r>
              <a:rPr lang="en-US" altLang="zh-CN" spc="300" dirty="0">
                <a:latin typeface="微软雅黑" panose="020B0503020204020204" pitchFamily="34" charset="-122"/>
                <a:ea typeface="微软雅黑" panose="020B0503020204020204" pitchFamily="34" charset="-122"/>
              </a:rPr>
              <a:t>37</a:t>
            </a:r>
            <a:r>
              <a:rPr lang="zh-CN" altLang="en-US" spc="300" dirty="0">
                <a:latin typeface="微软雅黑" panose="020B0503020204020204" pitchFamily="34" charset="-122"/>
                <a:ea typeface="微软雅黑" panose="020B0503020204020204" pitchFamily="34" charset="-122"/>
              </a:rPr>
              <a:t>岁。</a:t>
            </a:r>
            <a:endParaRPr lang="zh-CN" altLang="en-US" spc="300" dirty="0">
              <a:latin typeface="微软雅黑" panose="020B0503020204020204" pitchFamily="34" charset="-122"/>
              <a:ea typeface="微软雅黑" panose="020B0503020204020204" pitchFamily="34" charset="-122"/>
            </a:endParaRPr>
          </a:p>
          <a:p>
            <a:pPr algn="just">
              <a:lnSpc>
                <a:spcPct val="110000"/>
              </a:lnSpc>
              <a:spcBef>
                <a:spcPct val="15000"/>
              </a:spcBef>
              <a:spcAft>
                <a:spcPct val="15000"/>
              </a:spcAft>
            </a:pPr>
            <a:r>
              <a:rPr lang="zh-CN" altLang="en-US" spc="300" dirty="0">
                <a:latin typeface="微软雅黑" panose="020B0503020204020204" pitchFamily="34" charset="-122"/>
                <a:ea typeface="微软雅黑" panose="020B0503020204020204" pitchFamily="34" charset="-122"/>
              </a:rPr>
              <a:t>    诚如左权在其信中写的那样，千百万中国共产党人始终坚定</a:t>
            </a:r>
            <a:r>
              <a:rPr lang="zh-CN" altLang="en-US" spc="300" dirty="0">
                <a:solidFill>
                  <a:srgbClr val="FF0000"/>
                </a:solidFill>
                <a:latin typeface="微软雅黑" panose="020B0503020204020204" pitchFamily="34" charset="-122"/>
                <a:ea typeface="微软雅黑" panose="020B0503020204020204" pitchFamily="34" charset="-122"/>
              </a:rPr>
              <a:t>中国革命必胜</a:t>
            </a:r>
            <a:r>
              <a:rPr lang="zh-CN" altLang="en-US" spc="300" dirty="0">
                <a:latin typeface="微软雅黑" panose="020B0503020204020204" pitchFamily="34" charset="-122"/>
                <a:ea typeface="微软雅黑" panose="020B0503020204020204" pitchFamily="34" charset="-122"/>
              </a:rPr>
              <a:t>的信念，不怕艰苦，敢于牺牲，探索以</a:t>
            </a:r>
            <a:r>
              <a:rPr lang="zh-CN" altLang="en-US" spc="300" dirty="0">
                <a:solidFill>
                  <a:srgbClr val="FF0000"/>
                </a:solidFill>
                <a:latin typeface="微软雅黑" panose="020B0503020204020204" pitchFamily="34" charset="-122"/>
                <a:ea typeface="微软雅黑" panose="020B0503020204020204" pitchFamily="34" charset="-122"/>
              </a:rPr>
              <a:t>农村包围城市、武装夺取政权</a:t>
            </a:r>
            <a:r>
              <a:rPr lang="zh-CN" altLang="en-US" spc="300" dirty="0">
                <a:latin typeface="微软雅黑" panose="020B0503020204020204" pitchFamily="34" charset="-122"/>
                <a:ea typeface="微软雅黑" panose="020B0503020204020204" pitchFamily="34" charset="-122"/>
              </a:rPr>
              <a:t>这一革命道路，并最终走向了成功。</a:t>
            </a:r>
            <a:endParaRPr lang="zh-CN" altLang="en-US" spc="300" dirty="0">
              <a:latin typeface="微软雅黑" panose="020B0503020204020204" pitchFamily="34" charset="-122"/>
              <a:ea typeface="微软雅黑" panose="020B0503020204020204" pitchFamily="34" charset="-122"/>
            </a:endParaRPr>
          </a:p>
        </p:txBody>
      </p:sp>
      <p:pic>
        <p:nvPicPr>
          <p:cNvPr id="19460" name="Picture 14" descr="1"/>
          <p:cNvPicPr>
            <a:picLocks noChangeAspect="1" noChangeArrowheads="1"/>
          </p:cNvPicPr>
          <p:nvPr/>
        </p:nvPicPr>
        <p:blipFill>
          <a:blip r:embed="rId1"/>
          <a:srcRect/>
          <a:stretch>
            <a:fillRect/>
          </a:stretch>
        </p:blipFill>
        <p:spPr bwMode="auto">
          <a:xfrm>
            <a:off x="499110" y="2259330"/>
            <a:ext cx="2189480" cy="26422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4377184" y="94745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2758258" y="1701567"/>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643042" y="1571612"/>
            <a:ext cx="5722705" cy="2500330"/>
          </a:xfrm>
          <a:prstGeom prst="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48130" name="Rectangle 3"/>
          <p:cNvSpPr>
            <a:spLocks noGrp="1"/>
          </p:cNvSpPr>
          <p:nvPr>
            <p:ph type="body" idx="1"/>
          </p:nvPr>
        </p:nvSpPr>
        <p:spPr>
          <a:xfrm>
            <a:off x="457200" y="857232"/>
            <a:ext cx="8075613" cy="3357586"/>
          </a:xfrm>
        </p:spPr>
        <p:txBody>
          <a:bodyPr/>
          <a:lstStyle/>
          <a:p>
            <a:pPr>
              <a:lnSpc>
                <a:spcPct val="125000"/>
              </a:lnSpc>
              <a:spcBef>
                <a:spcPct val="40000"/>
              </a:spcBef>
              <a:spcAft>
                <a:spcPct val="40000"/>
              </a:spcAft>
            </a:pPr>
            <a:r>
              <a:rPr lang="zh-CN" altLang="en-US" sz="2000" dirty="0" smtClean="0">
                <a:solidFill>
                  <a:srgbClr val="C00000"/>
                </a:solidFill>
                <a:latin typeface="黑体" panose="02010609060101010101" pitchFamily="2" charset="-122"/>
                <a:ea typeface="黑体" panose="02010609060101010101" pitchFamily="2" charset="-122"/>
              </a:rPr>
              <a:t>毛泽东高度评价长征的历史意义：</a:t>
            </a:r>
            <a:endParaRPr lang="zh-CN" altLang="en-US" sz="2000" dirty="0" smtClean="0">
              <a:solidFill>
                <a:srgbClr val="C00000"/>
              </a:solidFill>
              <a:latin typeface="黑体" panose="02010609060101010101" pitchFamily="2" charset="-122"/>
              <a:ea typeface="黑体" panose="02010609060101010101" pitchFamily="2" charset="-122"/>
            </a:endParaRPr>
          </a:p>
          <a:p>
            <a:pPr>
              <a:lnSpc>
                <a:spcPct val="120000"/>
              </a:lnSpc>
              <a:spcBef>
                <a:spcPct val="15000"/>
              </a:spcBef>
              <a:spcAft>
                <a:spcPct val="15000"/>
              </a:spcAft>
              <a:buFont typeface="Arial" panose="020B0604020202020204" pitchFamily="34" charset="0"/>
              <a:buNone/>
            </a:pPr>
            <a:r>
              <a:rPr lang="zh-CN" altLang="en-US" sz="2000" b="1" dirty="0" smtClean="0">
                <a:latin typeface="楷体_GB2312" pitchFamily="49" charset="-122"/>
                <a:ea typeface="楷体_GB2312" pitchFamily="49" charset="-122"/>
              </a:rPr>
              <a:t>       </a:t>
            </a:r>
            <a:endParaRPr lang="en-US" altLang="zh-CN" sz="2000" b="1" dirty="0" smtClean="0">
              <a:latin typeface="楷体_GB2312" pitchFamily="49" charset="-122"/>
              <a:ea typeface="楷体_GB2312" pitchFamily="49" charset="-122"/>
            </a:endParaRPr>
          </a:p>
          <a:p>
            <a:pPr>
              <a:lnSpc>
                <a:spcPct val="120000"/>
              </a:lnSpc>
              <a:spcBef>
                <a:spcPct val="15000"/>
              </a:spcBef>
              <a:spcAft>
                <a:spcPct val="15000"/>
              </a:spcAft>
              <a:buFont typeface="Arial" panose="020B0604020202020204" pitchFamily="34" charset="0"/>
              <a:buNone/>
            </a:pPr>
            <a:r>
              <a:rPr lang="en-US" altLang="zh-CN" sz="2000" b="1" dirty="0" smtClean="0">
                <a:solidFill>
                  <a:schemeClr val="bg1"/>
                </a:solidFill>
                <a:latin typeface="楷体_GB2312" pitchFamily="49" charset="-122"/>
                <a:ea typeface="楷体_GB2312" pitchFamily="49" charset="-122"/>
              </a:rPr>
              <a:t>        </a:t>
            </a:r>
            <a:endParaRPr lang="en-US" altLang="zh-CN" sz="2000" b="1" dirty="0" smtClean="0">
              <a:solidFill>
                <a:schemeClr val="bg1"/>
              </a:solidFill>
              <a:latin typeface="楷体_GB2312" pitchFamily="49" charset="-122"/>
              <a:ea typeface="楷体_GB2312" pitchFamily="49" charset="-122"/>
            </a:endParaRPr>
          </a:p>
          <a:p>
            <a:pPr>
              <a:lnSpc>
                <a:spcPct val="120000"/>
              </a:lnSpc>
              <a:spcBef>
                <a:spcPct val="15000"/>
              </a:spcBef>
              <a:spcAft>
                <a:spcPct val="15000"/>
              </a:spcAft>
              <a:buFont typeface="Arial" panose="020B0604020202020204" pitchFamily="34" charset="0"/>
              <a:buNone/>
            </a:pPr>
            <a:endParaRPr lang="en-US" altLang="zh-CN" sz="2000" b="1" dirty="0" smtClean="0">
              <a:solidFill>
                <a:schemeClr val="bg1"/>
              </a:solidFill>
              <a:latin typeface="楷体_GB2312" pitchFamily="49" charset="-122"/>
              <a:ea typeface="楷体_GB2312" pitchFamily="49" charset="-122"/>
            </a:endParaRPr>
          </a:p>
          <a:p>
            <a:pPr>
              <a:lnSpc>
                <a:spcPct val="120000"/>
              </a:lnSpc>
              <a:spcBef>
                <a:spcPct val="15000"/>
              </a:spcBef>
              <a:spcAft>
                <a:spcPct val="15000"/>
              </a:spcAft>
              <a:buFont typeface="Arial" panose="020B0604020202020204" pitchFamily="34" charset="0"/>
              <a:buNone/>
            </a:pPr>
            <a:endParaRPr lang="en-US" altLang="zh-CN" sz="2000" b="1" dirty="0" smtClean="0">
              <a:solidFill>
                <a:schemeClr val="bg1"/>
              </a:solidFill>
              <a:latin typeface="楷体_GB2312" pitchFamily="49" charset="-122"/>
              <a:ea typeface="楷体_GB2312" pitchFamily="49" charset="-122"/>
            </a:endParaRPr>
          </a:p>
          <a:p>
            <a:pPr>
              <a:lnSpc>
                <a:spcPct val="120000"/>
              </a:lnSpc>
              <a:spcBef>
                <a:spcPct val="15000"/>
              </a:spcBef>
              <a:spcAft>
                <a:spcPct val="15000"/>
              </a:spcAft>
              <a:buFont typeface="Arial" panose="020B0604020202020204" pitchFamily="34" charset="0"/>
              <a:buNone/>
            </a:pPr>
            <a:endParaRPr lang="en-US" altLang="zh-CN" sz="2000" b="1" dirty="0" smtClean="0">
              <a:solidFill>
                <a:schemeClr val="bg1"/>
              </a:solidFill>
              <a:latin typeface="楷体_GB2312" pitchFamily="49" charset="-122"/>
              <a:ea typeface="楷体_GB2312" pitchFamily="49" charset="-122"/>
            </a:endParaRPr>
          </a:p>
          <a:p>
            <a:pPr>
              <a:lnSpc>
                <a:spcPct val="120000"/>
              </a:lnSpc>
              <a:spcBef>
                <a:spcPct val="15000"/>
              </a:spcBef>
              <a:spcAft>
                <a:spcPct val="15000"/>
              </a:spcAft>
              <a:buFont typeface="Arial" panose="020B0604020202020204" pitchFamily="34" charset="0"/>
              <a:buNone/>
            </a:pPr>
            <a:endParaRPr lang="en-US" altLang="zh-CN" sz="2000" b="1" dirty="0" smtClean="0">
              <a:solidFill>
                <a:schemeClr val="bg1"/>
              </a:solidFill>
              <a:latin typeface="微软雅黑" panose="020B0503020204020204" pitchFamily="34" charset="-122"/>
              <a:ea typeface="微软雅黑" panose="020B0503020204020204" pitchFamily="34" charset="-122"/>
            </a:endParaRPr>
          </a:p>
          <a:p>
            <a:pPr>
              <a:spcBef>
                <a:spcPts val="0"/>
              </a:spcBef>
              <a:spcAft>
                <a:spcPts val="0"/>
              </a:spcAft>
              <a:buNone/>
            </a:pPr>
            <a:endParaRPr lang="zh-CN" altLang="en-US" sz="2000" b="1" dirty="0" smtClean="0">
              <a:solidFill>
                <a:schemeClr val="bg1"/>
              </a:solidFill>
              <a:latin typeface="微软雅黑" panose="020B0503020204020204" pitchFamily="34" charset="-122"/>
              <a:ea typeface="微软雅黑" panose="020B0503020204020204" pitchFamily="34" charset="-122"/>
            </a:endParaRPr>
          </a:p>
          <a:p>
            <a:pPr>
              <a:spcBef>
                <a:spcPts val="0"/>
              </a:spcBef>
              <a:spcAft>
                <a:spcPts val="0"/>
              </a:spcAft>
            </a:pPr>
            <a:r>
              <a:rPr lang="zh-CN" altLang="en-US" sz="2000" dirty="0" smtClean="0">
                <a:latin typeface="微软雅黑" panose="020B0503020204020204" pitchFamily="34" charset="-122"/>
                <a:ea typeface="微软雅黑" panose="020B0503020204020204" pitchFamily="34" charset="-122"/>
              </a:rPr>
              <a:t>红军长征到达陕北后，以陕甘根据地为基础的西北革命大本营逐步建立起来。 </a:t>
            </a:r>
            <a:endParaRPr lang="zh-CN" altLang="en-US" sz="2000" dirty="0" smtClean="0">
              <a:latin typeface="微软雅黑" panose="020B0503020204020204" pitchFamily="34" charset="-122"/>
              <a:ea typeface="微软雅黑" panose="020B0503020204020204" pitchFamily="34" charset="-122"/>
            </a:endParaRPr>
          </a:p>
        </p:txBody>
      </p:sp>
      <p:sp>
        <p:nvSpPr>
          <p:cNvPr id="4" name="TextBox 3"/>
          <p:cNvSpPr txBox="1"/>
          <p:nvPr/>
        </p:nvSpPr>
        <p:spPr>
          <a:xfrm>
            <a:off x="1857356" y="2143116"/>
            <a:ext cx="5443220" cy="1476375"/>
          </a:xfrm>
          <a:prstGeom prst="rect">
            <a:avLst/>
          </a:prstGeom>
          <a:noFill/>
        </p:spPr>
        <p:txBody>
          <a:bodyPr wrap="none" rtlCol="0">
            <a:spAutoFit/>
          </a:bodyPr>
          <a:lstStyle/>
          <a:p>
            <a:pPr>
              <a:spcBef>
                <a:spcPts val="0"/>
              </a:spcBef>
              <a:spcAft>
                <a:spcPts val="0"/>
              </a:spcAft>
              <a:buFont typeface="Arial" panose="020B0604020202020204" pitchFamily="34" charset="0"/>
              <a:buNone/>
            </a:pPr>
            <a:r>
              <a:rPr lang="zh-CN" altLang="en-US" b="1" dirty="0" smtClean="0">
                <a:solidFill>
                  <a:schemeClr val="bg1"/>
                </a:solidFill>
                <a:latin typeface="楷体_GB2312" pitchFamily="49" charset="-122"/>
                <a:ea typeface="楷体_GB2312" pitchFamily="49" charset="-122"/>
              </a:rPr>
              <a:t>“</a:t>
            </a:r>
            <a:r>
              <a:rPr lang="zh-CN" altLang="en-US" b="1" dirty="0" smtClean="0">
                <a:solidFill>
                  <a:schemeClr val="bg1"/>
                </a:solidFill>
                <a:latin typeface="微软雅黑" panose="020B0503020204020204" pitchFamily="34" charset="-122"/>
                <a:ea typeface="微软雅黑" panose="020B0503020204020204" pitchFamily="34" charset="-122"/>
              </a:rPr>
              <a:t>长征是历史纪录上的第一次</a:t>
            </a:r>
            <a:r>
              <a:rPr lang="en-US" altLang="zh-CN" b="1" dirty="0" smtClean="0">
                <a:solidFill>
                  <a:schemeClr val="bg1"/>
                </a:solidFill>
                <a:latin typeface="微软雅黑" panose="020B0503020204020204" pitchFamily="34" charset="-122"/>
                <a:ea typeface="微软雅黑" panose="020B0503020204020204" pitchFamily="34" charset="-122"/>
              </a:rPr>
              <a:t>, </a:t>
            </a:r>
            <a:r>
              <a:rPr lang="zh-CN" altLang="en-US" b="1" dirty="0" smtClean="0">
                <a:solidFill>
                  <a:schemeClr val="bg1"/>
                </a:solidFill>
                <a:latin typeface="微软雅黑" panose="020B0503020204020204" pitchFamily="34" charset="-122"/>
                <a:ea typeface="微软雅黑" panose="020B0503020204020204" pitchFamily="34" charset="-122"/>
              </a:rPr>
              <a:t>长征是宣言书，</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spcBef>
                <a:spcPts val="0"/>
              </a:spcBef>
              <a:spcAft>
                <a:spcPts val="0"/>
              </a:spcAft>
              <a:buNone/>
            </a:pPr>
            <a:r>
              <a:rPr lang="en-US" altLang="zh-CN" b="1" dirty="0" smtClean="0">
                <a:solidFill>
                  <a:schemeClr val="bg1"/>
                </a:solidFill>
                <a:latin typeface="微软雅黑" panose="020B0503020204020204" pitchFamily="34" charset="-122"/>
                <a:ea typeface="微软雅黑" panose="020B0503020204020204" pitchFamily="34" charset="-122"/>
              </a:rPr>
              <a:t>    </a:t>
            </a:r>
            <a:r>
              <a:rPr lang="zh-CN" altLang="en-US" b="1" dirty="0" smtClean="0">
                <a:solidFill>
                  <a:schemeClr val="bg1"/>
                </a:solidFill>
                <a:latin typeface="微软雅黑" panose="020B0503020204020204" pitchFamily="34" charset="-122"/>
                <a:ea typeface="微软雅黑" panose="020B0503020204020204" pitchFamily="34" charset="-122"/>
              </a:rPr>
              <a:t>长征是宣传队，  长征是播种机。</a:t>
            </a:r>
            <a:r>
              <a:rPr lang="zh-CN" altLang="en-US" b="1" dirty="0" smtClean="0">
                <a:solidFill>
                  <a:schemeClr val="bg1"/>
                </a:solidFill>
                <a:latin typeface="楷体_GB2312" pitchFamily="49" charset="-122"/>
                <a:ea typeface="楷体_GB2312" pitchFamily="49" charset="-122"/>
              </a:rPr>
              <a:t>”</a:t>
            </a:r>
            <a:endParaRPr lang="zh-CN" altLang="en-US" b="1" dirty="0" smtClean="0">
              <a:solidFill>
                <a:schemeClr val="bg1"/>
              </a:solidFill>
              <a:latin typeface="微软雅黑" panose="020B0503020204020204" pitchFamily="34" charset="-122"/>
              <a:ea typeface="微软雅黑" panose="020B0503020204020204" pitchFamily="34" charset="-122"/>
            </a:endParaRPr>
          </a:p>
          <a:p>
            <a:pPr>
              <a:spcBef>
                <a:spcPts val="0"/>
              </a:spcBef>
              <a:spcAft>
                <a:spcPts val="0"/>
              </a:spcAft>
              <a:buNone/>
            </a:pPr>
            <a:r>
              <a:rPr lang="zh-CN" altLang="en-US" b="1" dirty="0" smtClean="0">
                <a:solidFill>
                  <a:schemeClr val="bg1"/>
                </a:solidFill>
                <a:latin typeface="微软雅黑" panose="020B0503020204020204" pitchFamily="34" charset="-122"/>
                <a:ea typeface="微软雅黑" panose="020B0503020204020204" pitchFamily="34" charset="-122"/>
              </a:rPr>
              <a:t> </a:t>
            </a:r>
            <a:endParaRPr lang="en-US" altLang="zh-CN" b="1" dirty="0" smtClean="0">
              <a:solidFill>
                <a:schemeClr val="bg1"/>
              </a:solidFill>
              <a:latin typeface="微软雅黑" panose="020B0503020204020204" pitchFamily="34" charset="-122"/>
              <a:ea typeface="微软雅黑" panose="020B0503020204020204" pitchFamily="34" charset="-122"/>
            </a:endParaRPr>
          </a:p>
          <a:p>
            <a:pPr>
              <a:spcBef>
                <a:spcPts val="0"/>
              </a:spcBef>
              <a:spcAft>
                <a:spcPts val="0"/>
              </a:spcAft>
              <a:buNone/>
            </a:pPr>
            <a:r>
              <a:rPr lang="zh-CN" altLang="en-US" b="1" dirty="0" smtClean="0">
                <a:solidFill>
                  <a:schemeClr val="bg1"/>
                </a:solidFill>
                <a:latin typeface="楷体_GB2312" pitchFamily="49" charset="-122"/>
                <a:ea typeface="楷体_GB2312" pitchFamily="49" charset="-122"/>
              </a:rPr>
              <a:t>“</a:t>
            </a:r>
            <a:r>
              <a:rPr lang="zh-CN" altLang="en-US" b="1" dirty="0" smtClean="0">
                <a:solidFill>
                  <a:schemeClr val="bg1"/>
                </a:solidFill>
                <a:latin typeface="微软雅黑" panose="020B0503020204020204" pitchFamily="34" charset="-122"/>
                <a:ea typeface="微软雅黑" panose="020B0503020204020204" pitchFamily="34" charset="-122"/>
              </a:rPr>
              <a:t>长征是以我们胜利、敌人失败的结果而告结束。</a:t>
            </a:r>
            <a:r>
              <a:rPr lang="zh-CN" altLang="en-US" b="1" dirty="0" smtClean="0">
                <a:solidFill>
                  <a:schemeClr val="bg1"/>
                </a:solidFill>
                <a:latin typeface="楷体_GB2312" pitchFamily="49" charset="-122"/>
                <a:ea typeface="楷体_GB2312" pitchFamily="49" charset="-122"/>
              </a:rPr>
              <a:t>”</a:t>
            </a:r>
            <a:endParaRPr lang="en-US" altLang="zh-CN" b="1" dirty="0" smtClean="0">
              <a:solidFill>
                <a:schemeClr val="bg1"/>
              </a:solidFill>
              <a:latin typeface="楷体_GB2312" pitchFamily="49" charset="-122"/>
              <a:ea typeface="楷体_GB2312" pitchFamily="49"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p:cNvSpPr>
          <p:nvPr>
            <p:ph type="body" idx="1"/>
          </p:nvPr>
        </p:nvSpPr>
        <p:spPr>
          <a:xfrm>
            <a:off x="457200" y="876300"/>
            <a:ext cx="8229600" cy="5505450"/>
          </a:xfrm>
        </p:spPr>
        <p:txBody>
          <a:bodyPr/>
          <a:lstStyle/>
          <a:p>
            <a:pPr marL="0" inden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延安窑洞定乾坤 </a:t>
            </a:r>
            <a:endParaRPr lang="zh-CN" altLang="en-US" sz="2000" dirty="0" smtClean="0">
              <a:solidFill>
                <a:srgbClr val="C00000"/>
              </a:solidFill>
              <a:latin typeface="黑体" panose="02010609060101010101" pitchFamily="2" charset="-122"/>
              <a:ea typeface="黑体" panose="02010609060101010101" pitchFamily="2" charset="-122"/>
            </a:endParaRPr>
          </a:p>
          <a:p>
            <a:pPr>
              <a:spcBef>
                <a:spcPct val="65000"/>
              </a:spcBef>
            </a:pPr>
            <a:r>
              <a:rPr lang="en-US" altLang="zh-CN" sz="2000" dirty="0" smtClean="0">
                <a:latin typeface="微软雅黑" panose="020B0503020204020204" pitchFamily="34" charset="-122"/>
                <a:ea typeface="微软雅黑" panose="020B0503020204020204" pitchFamily="34" charset="-122"/>
              </a:rPr>
              <a:t>1937</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月，中共中央机关从保安迁到延安。 </a:t>
            </a:r>
            <a:endParaRPr lang="zh-CN" altLang="en-US" sz="2000" dirty="0" smtClean="0">
              <a:latin typeface="微软雅黑" panose="020B0503020204020204" pitchFamily="34" charset="-122"/>
              <a:ea typeface="微软雅黑" panose="020B0503020204020204" pitchFamily="34" charset="-122"/>
            </a:endParaRPr>
          </a:p>
          <a:p>
            <a:pPr>
              <a:spcBef>
                <a:spcPct val="65000"/>
              </a:spcBef>
            </a:pPr>
            <a:endParaRPr lang="zh-CN" altLang="en-US" sz="2000" dirty="0" smtClean="0">
              <a:latin typeface="微软雅黑" panose="020B0503020204020204" pitchFamily="34" charset="-122"/>
              <a:ea typeface="微软雅黑" panose="020B0503020204020204" pitchFamily="34" charset="-122"/>
            </a:endParaRPr>
          </a:p>
          <a:p>
            <a:pPr>
              <a:spcBef>
                <a:spcPct val="0"/>
              </a:spcBef>
            </a:pPr>
            <a:r>
              <a:rPr lang="zh-CN" altLang="en-US" sz="2000" dirty="0" smtClean="0">
                <a:latin typeface="微软雅黑" panose="020B0503020204020204" pitchFamily="34" charset="-122"/>
                <a:ea typeface="微软雅黑" panose="020B0503020204020204" pitchFamily="34" charset="-122"/>
              </a:rPr>
              <a:t>毛泽东的一系列著作，系统地阐述和丰富了</a:t>
            </a:r>
            <a:endParaRPr lang="en-US" altLang="zh-CN" sz="2000" dirty="0" smtClean="0">
              <a:latin typeface="微软雅黑" panose="020B0503020204020204" pitchFamily="34" charset="-122"/>
              <a:ea typeface="微软雅黑" panose="020B0503020204020204" pitchFamily="34" charset="-122"/>
            </a:endParaRPr>
          </a:p>
          <a:p>
            <a:pPr>
              <a:spcBef>
                <a:spcPct val="0"/>
              </a:spcBef>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以农村包围城市、武装夺取政权道路的理论。</a:t>
            </a: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实践论</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矛盾论</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论持久战</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中国革命和中国共产党</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新民主主义论</a:t>
            </a:r>
            <a:r>
              <a:rPr lang="en-US" altLang="zh-CN"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buNone/>
            </a:pPr>
            <a:r>
              <a:rPr lang="en-US" altLang="zh-CN" sz="2400" dirty="0" smtClean="0">
                <a:latin typeface="宋体" panose="02010600030101010101" pitchFamily="2" charset="-122"/>
              </a:rPr>
              <a:t>  ……</a:t>
            </a:r>
            <a:endParaRPr lang="zh-CN" altLang="en-US" sz="2400" dirty="0" smtClean="0">
              <a:latin typeface="宋体" panose="02010600030101010101" pitchFamily="2" charset="-122"/>
            </a:endParaRPr>
          </a:p>
        </p:txBody>
      </p:sp>
      <p:pic>
        <p:nvPicPr>
          <p:cNvPr id="49155" name="Picture 6" descr="1e30e924b899a90127a3dc3b1d950a7b0208f52d"/>
          <p:cNvPicPr>
            <a:picLocks noChangeAspect="1" noChangeArrowheads="1"/>
          </p:cNvPicPr>
          <p:nvPr/>
        </p:nvPicPr>
        <p:blipFill>
          <a:blip r:embed="rId1"/>
          <a:srcRect/>
          <a:stretch>
            <a:fillRect/>
          </a:stretch>
        </p:blipFill>
        <p:spPr bwMode="auto">
          <a:xfrm>
            <a:off x="6230938" y="549275"/>
            <a:ext cx="1982787" cy="2808288"/>
          </a:xfrm>
          <a:prstGeom prst="rect">
            <a:avLst/>
          </a:prstGeom>
          <a:ln>
            <a:noFill/>
          </a:ln>
          <a:effectLst>
            <a:softEdge rad="112500"/>
          </a:effectLst>
        </p:spPr>
      </p:pic>
      <p:pic>
        <p:nvPicPr>
          <p:cNvPr id="49156" name="Picture 7" descr="03087bf40ad162d99189e8b912dfa9ec8a13cd34"/>
          <p:cNvPicPr>
            <a:picLocks noChangeAspect="1" noChangeArrowheads="1"/>
          </p:cNvPicPr>
          <p:nvPr/>
        </p:nvPicPr>
        <p:blipFill>
          <a:blip r:embed="rId2" cstate="print"/>
          <a:srcRect/>
          <a:stretch>
            <a:fillRect/>
          </a:stretch>
        </p:blipFill>
        <p:spPr bwMode="auto">
          <a:xfrm>
            <a:off x="7011687" y="3259772"/>
            <a:ext cx="2000250" cy="2876550"/>
          </a:xfrm>
          <a:prstGeom prst="rect">
            <a:avLst/>
          </a:prstGeom>
          <a:ln>
            <a:noFill/>
          </a:ln>
          <a:effectLst>
            <a:softEdge rad="112500"/>
          </a:effectLst>
        </p:spPr>
      </p:pic>
      <p:pic>
        <p:nvPicPr>
          <p:cNvPr id="49157" name="Picture 8" descr="8326cffc1e178a82902c9891f103738da977e8eb"/>
          <p:cNvPicPr>
            <a:picLocks noChangeAspect="1" noChangeArrowheads="1"/>
          </p:cNvPicPr>
          <p:nvPr/>
        </p:nvPicPr>
        <p:blipFill>
          <a:blip r:embed="rId3"/>
          <a:srcRect/>
          <a:stretch>
            <a:fillRect/>
          </a:stretch>
        </p:blipFill>
        <p:spPr bwMode="auto">
          <a:xfrm>
            <a:off x="4604068" y="3358197"/>
            <a:ext cx="2116137" cy="2879725"/>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p:cNvSpPr>
            <a:spLocks noGrp="1"/>
          </p:cNvSpPr>
          <p:nvPr>
            <p:ph sz="half" idx="1"/>
          </p:nvPr>
        </p:nvSpPr>
        <p:spPr>
          <a:xfrm>
            <a:off x="4572000" y="1593850"/>
            <a:ext cx="4385945" cy="3429000"/>
          </a:xfrm>
        </p:spPr>
        <p:txBody>
          <a:bodyPr/>
          <a:lstStyle/>
          <a:p>
            <a:r>
              <a:rPr lang="en-US" altLang="zh-CN" sz="2000" dirty="0" smtClean="0">
                <a:latin typeface="微软雅黑" panose="020B0503020204020204" pitchFamily="34" charset="-122"/>
                <a:ea typeface="微软雅黑" panose="020B0503020204020204" pitchFamily="34" charset="-122"/>
              </a:rPr>
              <a:t>1945</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月，党的七大胜利召开。</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毛泽东向大会做</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论联合政府</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的报告。</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大会将</a:t>
            </a:r>
            <a:r>
              <a:rPr lang="zh-CN" altLang="en-US" sz="2000" dirty="0" smtClean="0">
                <a:solidFill>
                  <a:srgbClr val="FF0000"/>
                </a:solidFill>
                <a:latin typeface="微软雅黑" panose="020B0503020204020204" pitchFamily="34" charset="-122"/>
                <a:ea typeface="微软雅黑" panose="020B0503020204020204" pitchFamily="34" charset="-122"/>
              </a:rPr>
              <a:t>毛泽东思想</a:t>
            </a:r>
            <a:r>
              <a:rPr lang="zh-CN" altLang="en-US" sz="2000" dirty="0" smtClean="0">
                <a:latin typeface="微软雅黑" panose="020B0503020204020204" pitchFamily="34" charset="-122"/>
                <a:ea typeface="微软雅黑" panose="020B0503020204020204" pitchFamily="34" charset="-122"/>
              </a:rPr>
              <a:t>确立为党的指导思想并写入党章，为党领导人民争取抗日战争的胜利和新民主主义革命在全国的胜利，奠定了</a:t>
            </a:r>
            <a:r>
              <a:rPr lang="zh-CN" altLang="en-US" sz="2000" dirty="0" smtClean="0">
                <a:solidFill>
                  <a:srgbClr val="FF0000"/>
                </a:solidFill>
                <a:latin typeface="微软雅黑" panose="020B0503020204020204" pitchFamily="34" charset="-122"/>
                <a:ea typeface="微软雅黑" panose="020B0503020204020204" pitchFamily="34" charset="-122"/>
              </a:rPr>
              <a:t>政治上</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思想上</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组织上</a:t>
            </a:r>
            <a:r>
              <a:rPr lang="zh-CN" altLang="en-US" sz="2000" dirty="0" smtClean="0">
                <a:latin typeface="微软雅黑" panose="020B0503020204020204" pitchFamily="34" charset="-122"/>
                <a:ea typeface="微软雅黑" panose="020B0503020204020204" pitchFamily="34" charset="-122"/>
              </a:rPr>
              <a:t>的基础。</a:t>
            </a:r>
            <a:endParaRPr lang="zh-CN" altLang="en-US" sz="2000" dirty="0" smtClean="0">
              <a:latin typeface="微软雅黑" panose="020B0503020204020204" pitchFamily="34" charset="-122"/>
              <a:ea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endParaRPr>
          </a:p>
        </p:txBody>
      </p:sp>
      <p:pic>
        <p:nvPicPr>
          <p:cNvPr id="50180" name="Picture 8" descr="timg"/>
          <p:cNvPicPr>
            <a:picLocks noGrp="1" noChangeAspect="1" noChangeArrowheads="1"/>
          </p:cNvPicPr>
          <p:nvPr>
            <p:ph sz="quarter" idx="2"/>
          </p:nvPr>
        </p:nvPicPr>
        <p:blipFill>
          <a:blip r:embed="rId1"/>
          <a:srcRect/>
          <a:stretch>
            <a:fillRect/>
          </a:stretch>
        </p:blipFill>
        <p:spPr>
          <a:xfrm>
            <a:off x="27940" y="1543685"/>
            <a:ext cx="4544060" cy="3529330"/>
          </a:xfrm>
        </p:spPr>
      </p:pic>
      <p:sp>
        <p:nvSpPr>
          <p:cNvPr id="2" name="文本框 1"/>
          <p:cNvSpPr txBox="1"/>
          <p:nvPr/>
        </p:nvSpPr>
        <p:spPr>
          <a:xfrm>
            <a:off x="176530" y="5183505"/>
            <a:ext cx="4246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中共共产党第七次全国代表大会会场</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p:nvPr>
        </p:nvSpPr>
        <p:spPr>
          <a:xfrm>
            <a:off x="571472" y="782935"/>
            <a:ext cx="8229600" cy="633412"/>
          </a:xfrm>
        </p:spPr>
        <p:txBody>
          <a:bodyPr/>
          <a:lstStyle/>
          <a:p>
            <a:pPr indent="-342900" algn="l" eaLnBrk="1" hangingPunct="1"/>
            <a:r>
              <a:rPr lang="zh-CN" altLang="en-US" sz="2400" b="1" spc="300" smtClean="0">
                <a:solidFill>
                  <a:srgbClr val="C00000"/>
                </a:solidFill>
                <a:latin typeface="微软雅黑" panose="020B0503020204020204" pitchFamily="34" charset="-122"/>
                <a:ea typeface="微软雅黑" panose="020B0503020204020204" pitchFamily="34" charset="-122"/>
                <a:cs typeface="+mn-cs"/>
              </a:rPr>
              <a:t>（四）伟大的胜利：成功迈向社会主义道路</a:t>
            </a:r>
            <a:endParaRPr lang="zh-CN" altLang="en-US" sz="2400" b="1" spc="300" smtClean="0">
              <a:solidFill>
                <a:srgbClr val="C00000"/>
              </a:solidFill>
              <a:latin typeface="微软雅黑" panose="020B0503020204020204" pitchFamily="34" charset="-122"/>
              <a:ea typeface="微软雅黑" panose="020B0503020204020204" pitchFamily="34" charset="-122"/>
              <a:cs typeface="+mn-cs"/>
            </a:endParaRPr>
          </a:p>
        </p:txBody>
      </p:sp>
      <p:sp>
        <p:nvSpPr>
          <p:cNvPr id="51202" name="Rectangle 3"/>
          <p:cNvSpPr>
            <a:spLocks noGrp="1"/>
          </p:cNvSpPr>
          <p:nvPr>
            <p:ph type="body" idx="1"/>
          </p:nvPr>
        </p:nvSpPr>
        <p:spPr>
          <a:xfrm>
            <a:off x="457200" y="1415733"/>
            <a:ext cx="8229600" cy="4857750"/>
          </a:xfrm>
        </p:spPr>
        <p:txBody>
          <a:bodyPr/>
          <a:lstStyle/>
          <a:p>
            <a:pPr marL="0" indent="0">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   1. </a:t>
            </a:r>
            <a:r>
              <a:rPr lang="zh-CN"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伟大的人民解放战争</a:t>
            </a:r>
            <a:endParaRPr lang="zh-CN" altLang="en-US" sz="2000" b="1" dirty="0" smtClean="0">
              <a:solidFill>
                <a:srgbClr val="C00000"/>
              </a:solidFill>
            </a:endParaRPr>
          </a:p>
          <a:p>
            <a:pPr marL="0" indent="0">
              <a:buNone/>
            </a:pPr>
            <a:endParaRPr lang="zh-CN" altLang="en-US" sz="2000" dirty="0" smtClean="0"/>
          </a:p>
          <a:p>
            <a:r>
              <a:rPr lang="en-US" altLang="zh-CN" sz="2000" dirty="0" smtClean="0">
                <a:latin typeface="微软雅黑" panose="020B0503020204020204" pitchFamily="34" charset="-122"/>
                <a:ea typeface="微软雅黑" panose="020B0503020204020204" pitchFamily="34" charset="-122"/>
              </a:rPr>
              <a:t>1946</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6</a:t>
            </a:r>
            <a:r>
              <a:rPr lang="zh-CN" altLang="en-US" sz="2000" dirty="0" smtClean="0">
                <a:latin typeface="微软雅黑" panose="020B0503020204020204" pitchFamily="34" charset="-122"/>
                <a:ea typeface="微软雅黑" panose="020B0503020204020204" pitchFamily="34" charset="-122"/>
              </a:rPr>
              <a:t>月，国民党军队以突然袭击的手段，进攻中国共产党在中原</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地区的一个集结区，公然违背国共双方签署的“双十协定”与“停战     </a:t>
            </a:r>
            <a:endParaRPr lang="zh-CN" altLang="en-US" sz="2000" dirty="0" smtClean="0">
              <a:latin typeface="微软雅黑" panose="020B0503020204020204" pitchFamily="34" charset="-122"/>
              <a:ea typeface="微软雅黑" panose="020B0503020204020204" pitchFamily="34" charset="-122"/>
            </a:endParaRPr>
          </a:p>
          <a:p>
            <a:pPr marL="0" indent="0">
              <a:buNone/>
            </a:pPr>
            <a:r>
              <a:rPr lang="zh-CN" altLang="en-US" sz="2000" dirty="0" smtClean="0">
                <a:latin typeface="微软雅黑" panose="020B0503020204020204" pitchFamily="34" charset="-122"/>
                <a:ea typeface="微软雅黑" panose="020B0503020204020204" pitchFamily="34" charset="-122"/>
              </a:rPr>
              <a:t>     协定</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，全面内战遂告爆发。</a:t>
            </a:r>
            <a:endParaRPr lang="zh-CN" altLang="en-US" sz="2000" dirty="0" smtClean="0">
              <a:latin typeface="微软雅黑" panose="020B0503020204020204" pitchFamily="34" charset="-122"/>
              <a:ea typeface="微软雅黑" panose="020B0503020204020204" pitchFamily="34" charset="-122"/>
            </a:endParaRPr>
          </a:p>
          <a:p>
            <a:pPr marL="0" indent="0">
              <a:buNone/>
            </a:pPr>
            <a:endParaRPr lang="zh-CN" altLang="en-US" sz="2000" dirty="0" smtClean="0">
              <a:latin typeface="微软雅黑" panose="020B0503020204020204" pitchFamily="34" charset="-122"/>
              <a:ea typeface="微软雅黑" panose="020B0503020204020204" pitchFamily="34" charset="-122"/>
            </a:endParaRPr>
          </a:p>
          <a:p>
            <a:r>
              <a:rPr lang="zh-CN" altLang="en-US" sz="2000" b="1" dirty="0" smtClean="0">
                <a:latin typeface="微软雅黑" panose="020B0503020204020204" pitchFamily="34" charset="-122"/>
                <a:ea typeface="微软雅黑" panose="020B0503020204020204" pitchFamily="34" charset="-122"/>
              </a:rPr>
              <a:t>“一切反动派都是纸老虎”</a:t>
            </a:r>
            <a:endParaRPr lang="zh-CN" altLang="en-US" sz="2000" b="1" dirty="0" smtClean="0">
              <a:latin typeface="微软雅黑" panose="020B0503020204020204" pitchFamily="34" charset="-122"/>
              <a:ea typeface="微软雅黑" panose="020B0503020204020204" pitchFamily="34" charset="-122"/>
            </a:endParaRPr>
          </a:p>
          <a:p>
            <a:pPr marL="0" indent="0">
              <a:buNone/>
            </a:pPr>
            <a:r>
              <a:rPr lang="zh-CN" altLang="en-US" sz="2000" b="1"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sym typeface="+mn-ea"/>
              </a:rPr>
              <a:t>1946</a:t>
            </a:r>
            <a:r>
              <a:rPr lang="zh-CN" altLang="en-US" sz="2000" dirty="0" smtClean="0">
                <a:latin typeface="微软雅黑" panose="020B0503020204020204" pitchFamily="34" charset="-122"/>
                <a:ea typeface="微软雅黑" panose="020B0503020204020204" pitchFamily="34" charset="-122"/>
                <a:sym typeface="+mn-ea"/>
              </a:rPr>
              <a:t>年</a:t>
            </a:r>
            <a:r>
              <a:rPr lang="en-US" altLang="zh-CN" sz="2000" dirty="0" smtClean="0">
                <a:latin typeface="微软雅黑" panose="020B0503020204020204" pitchFamily="34" charset="-122"/>
                <a:ea typeface="微软雅黑" panose="020B0503020204020204" pitchFamily="34" charset="-122"/>
                <a:sym typeface="+mn-ea"/>
              </a:rPr>
              <a:t>8</a:t>
            </a:r>
            <a:r>
              <a:rPr lang="zh-CN" altLang="en-US" sz="2000" dirty="0" smtClean="0">
                <a:latin typeface="微软雅黑" panose="020B0503020204020204" pitchFamily="34" charset="-122"/>
                <a:ea typeface="微软雅黑" panose="020B0503020204020204" pitchFamily="34" charset="-122"/>
                <a:sym typeface="+mn-ea"/>
              </a:rPr>
              <a:t>月</a:t>
            </a:r>
            <a:r>
              <a:rPr lang="en-US" altLang="zh-CN" sz="2000" dirty="0" smtClean="0">
                <a:latin typeface="微软雅黑" panose="020B0503020204020204" pitchFamily="34" charset="-122"/>
                <a:ea typeface="微软雅黑" panose="020B0503020204020204" pitchFamily="34" charset="-122"/>
                <a:sym typeface="+mn-ea"/>
              </a:rPr>
              <a:t>6</a:t>
            </a:r>
            <a:r>
              <a:rPr lang="zh-CN" altLang="en-US" sz="2000" dirty="0" smtClean="0">
                <a:latin typeface="微软雅黑" panose="020B0503020204020204" pitchFamily="34" charset="-122"/>
                <a:ea typeface="微软雅黑" panose="020B0503020204020204" pitchFamily="34" charset="-122"/>
                <a:sym typeface="+mn-ea"/>
              </a:rPr>
              <a:t>日，毛泽东在和美国记者安娜 </a:t>
            </a:r>
            <a:r>
              <a:rPr lang="en-US" altLang="zh-CN" sz="2000" dirty="0" smtClean="0">
                <a:latin typeface="微软雅黑" panose="020B0503020204020204" pitchFamily="34" charset="-122"/>
                <a:ea typeface="微软雅黑" panose="020B0503020204020204" pitchFamily="34" charset="-122"/>
                <a:sym typeface="+mn-ea"/>
              </a:rPr>
              <a:t>· </a:t>
            </a:r>
            <a:r>
              <a:rPr lang="zh-CN" altLang="en-US" sz="2000" dirty="0" smtClean="0">
                <a:latin typeface="微软雅黑" panose="020B0503020204020204" pitchFamily="34" charset="-122"/>
                <a:ea typeface="微软雅黑" panose="020B0503020204020204" pitchFamily="34" charset="-122"/>
                <a:sym typeface="+mn-ea"/>
              </a:rPr>
              <a:t>路易斯  </a:t>
            </a:r>
            <a:r>
              <a:rPr lang="en-US" altLang="zh-CN" sz="2000" dirty="0" smtClean="0">
                <a:latin typeface="微软雅黑" panose="020B0503020204020204" pitchFamily="34" charset="-122"/>
                <a:ea typeface="微软雅黑" panose="020B0503020204020204" pitchFamily="34" charset="-122"/>
                <a:sym typeface="+mn-ea"/>
              </a:rPr>
              <a:t>·</a:t>
            </a:r>
            <a:r>
              <a:rPr lang="zh-CN" altLang="en-US" sz="2000" dirty="0" smtClean="0">
                <a:latin typeface="微软雅黑" panose="020B0503020204020204" pitchFamily="34" charset="-122"/>
                <a:ea typeface="微软雅黑" panose="020B0503020204020204" pitchFamily="34" charset="-122"/>
                <a:sym typeface="+mn-ea"/>
              </a:rPr>
              <a:t>斯特朗的谈话  </a:t>
            </a:r>
            <a:endParaRPr lang="zh-CN" altLang="en-US" sz="2000" dirty="0" smtClean="0">
              <a:latin typeface="微软雅黑" panose="020B0503020204020204" pitchFamily="34" charset="-122"/>
              <a:ea typeface="微软雅黑" panose="020B0503020204020204" pitchFamily="34" charset="-122"/>
              <a:sym typeface="+mn-ea"/>
            </a:endParaRPr>
          </a:p>
          <a:p>
            <a:pPr marL="0" indent="0">
              <a:buNone/>
            </a:pPr>
            <a:r>
              <a:rPr lang="zh-CN" altLang="en-US" sz="2000" dirty="0" smtClean="0">
                <a:latin typeface="微软雅黑" panose="020B0503020204020204" pitchFamily="34" charset="-122"/>
                <a:ea typeface="微软雅黑" panose="020B0503020204020204" pitchFamily="34" charset="-122"/>
                <a:sym typeface="+mn-ea"/>
              </a:rPr>
              <a:t>      中， 提出了这一著名论点。</a:t>
            </a:r>
            <a:endParaRPr lang="zh-CN" altLang="en-US" sz="2000" dirty="0" smtClean="0">
              <a:latin typeface="微软雅黑" panose="020B0503020204020204" pitchFamily="34" charset="-122"/>
              <a:ea typeface="微软雅黑" panose="020B0503020204020204" pitchFamily="34" charset="-122"/>
              <a:sym typeface="+mn-ea"/>
            </a:endParaRPr>
          </a:p>
          <a:p>
            <a:pPr marL="0" indent="0">
              <a:buNone/>
            </a:pPr>
            <a:endParaRPr lang="zh-CN" altLang="en-US" sz="2000" b="1"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sym typeface="+mn-ea"/>
              </a:rPr>
              <a:t>“人民解放军的战争所具有的</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爱国</a:t>
            </a:r>
            <a:r>
              <a:rPr lang="zh-CN" altLang="en-US" sz="2000" dirty="0" smtClean="0">
                <a:latin typeface="微软雅黑" panose="020B0503020204020204" pitchFamily="34" charset="-122"/>
                <a:ea typeface="微软雅黑" panose="020B0503020204020204" pitchFamily="34" charset="-122"/>
                <a:sym typeface="+mn-ea"/>
              </a:rPr>
              <a:t>的</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正义</a:t>
            </a:r>
            <a:r>
              <a:rPr lang="zh-CN" altLang="en-US" sz="2000" dirty="0" smtClean="0">
                <a:latin typeface="微软雅黑" panose="020B0503020204020204" pitchFamily="34" charset="-122"/>
                <a:ea typeface="微软雅黑" panose="020B0503020204020204" pitchFamily="34" charset="-122"/>
                <a:sym typeface="+mn-ea"/>
              </a:rPr>
              <a:t>的</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革命</a:t>
            </a:r>
            <a:r>
              <a:rPr lang="zh-CN" altLang="en-US" sz="2000" dirty="0" smtClean="0">
                <a:latin typeface="微软雅黑" panose="020B0503020204020204" pitchFamily="34" charset="-122"/>
                <a:ea typeface="微软雅黑" panose="020B0503020204020204" pitchFamily="34" charset="-122"/>
                <a:sym typeface="+mn-ea"/>
              </a:rPr>
              <a:t>的性质,必然要获得全    </a:t>
            </a:r>
            <a:endParaRPr lang="zh-CN" altLang="en-US" sz="2000" dirty="0" smtClean="0">
              <a:latin typeface="微软雅黑" panose="020B0503020204020204" pitchFamily="34" charset="-122"/>
              <a:ea typeface="微软雅黑" panose="020B0503020204020204" pitchFamily="34" charset="-122"/>
              <a:sym typeface="+mn-ea"/>
            </a:endParaRPr>
          </a:p>
          <a:p>
            <a:pPr marL="0" indent="0">
              <a:buNone/>
            </a:pPr>
            <a:r>
              <a:rPr lang="zh-CN" altLang="en-US" sz="2000" dirty="0" smtClean="0">
                <a:latin typeface="微软雅黑" panose="020B0503020204020204" pitchFamily="34" charset="-122"/>
                <a:ea typeface="微软雅黑" panose="020B0503020204020204" pitchFamily="34" charset="-122"/>
                <a:sym typeface="+mn-ea"/>
              </a:rPr>
              <a:t>      国人民的拥护。这就是战胜蒋介石的政治基础。”</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sym typeface="+mn-ea"/>
            </a:endParaRPr>
          </a:p>
          <a:p>
            <a:pPr>
              <a:buFont typeface="Arial" panose="020B0604020202020204" pitchFamily="34" charset="0"/>
              <a:buNone/>
            </a:pPr>
            <a:endParaRPr lang="zh-CN" altLang="en-US"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a:xfrm>
            <a:off x="4143372" y="1268413"/>
            <a:ext cx="4500594" cy="4897437"/>
          </a:xfrm>
        </p:spPr>
        <p:txBody>
          <a:bodyPr/>
          <a:lstStyle/>
          <a:p>
            <a:pPr algn="l">
              <a:lnSpc>
                <a:spcPct val="160000"/>
              </a:lnSpc>
            </a:pPr>
            <a:r>
              <a:rPr lang="zh-CN" altLang="en-US" sz="2000" dirty="0" smtClean="0">
                <a:latin typeface="微软雅黑" panose="020B0503020204020204" pitchFamily="34" charset="-122"/>
                <a:ea typeface="微软雅黑" panose="020B0503020204020204" pitchFamily="34" charset="-122"/>
              </a:rPr>
              <a:t>毛泽东</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目前形势和我们的任务</a:t>
            </a:r>
            <a:r>
              <a:rPr lang="en-US" altLang="zh-CN" sz="2000" dirty="0" smtClean="0">
                <a:latin typeface="微软雅黑" panose="020B0503020204020204" pitchFamily="34" charset="-122"/>
                <a:ea typeface="微软雅黑" panose="020B0503020204020204" pitchFamily="34" charset="-122"/>
              </a:rPr>
              <a:t>》</a:t>
            </a:r>
            <a:br>
              <a:rPr lang="en-US" altLang="zh-CN"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1947</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12</a:t>
            </a:r>
            <a:r>
              <a:rPr lang="zh-CN" altLang="en-US" sz="2000" dirty="0" smtClean="0">
                <a:latin typeface="微软雅黑" panose="020B0503020204020204" pitchFamily="34" charset="-122"/>
                <a:ea typeface="微软雅黑" panose="020B0503020204020204" pitchFamily="34" charset="-122"/>
              </a:rPr>
              <a:t>月）：</a:t>
            </a:r>
            <a:br>
              <a:rPr lang="zh-CN" altLang="en-US" sz="2000" dirty="0" smtClean="0">
                <a:latin typeface="微软雅黑" panose="020B0503020204020204" pitchFamily="34" charset="-122"/>
                <a:ea typeface="微软雅黑" panose="020B0503020204020204" pitchFamily="34" charset="-122"/>
              </a:rPr>
            </a:br>
            <a:r>
              <a:rPr lang="zh-CN" altLang="en-US" sz="2000" b="1" dirty="0" smtClean="0">
                <a:latin typeface="微软雅黑" panose="020B0503020204020204" pitchFamily="34" charset="-122"/>
                <a:ea typeface="微软雅黑" panose="020B0503020204020204" pitchFamily="34" charset="-122"/>
              </a:rPr>
              <a:t>阐明了新时期党的政治、军事、经济纲领，并提出“打败蒋介石的主要方法”，即十大军事原则，对解放战争产生了重大影响。</a:t>
            </a:r>
            <a:endParaRPr lang="zh-CN" altLang="en-US" sz="2000" b="1" dirty="0" smtClean="0">
              <a:latin typeface="微软雅黑" panose="020B0503020204020204" pitchFamily="34" charset="-122"/>
              <a:ea typeface="微软雅黑" panose="020B0503020204020204" pitchFamily="34" charset="-122"/>
            </a:endParaRPr>
          </a:p>
        </p:txBody>
      </p:sp>
      <p:sp>
        <p:nvSpPr>
          <p:cNvPr id="52226" name="Rectangle 3"/>
          <p:cNvSpPr>
            <a:spLocks noGrp="1"/>
          </p:cNvSpPr>
          <p:nvPr>
            <p:ph type="body" idx="1"/>
          </p:nvPr>
        </p:nvSpPr>
        <p:spPr>
          <a:xfrm>
            <a:off x="500034" y="1071546"/>
            <a:ext cx="8229600" cy="935038"/>
          </a:xfrm>
        </p:spPr>
        <p:txBody>
          <a:bodyPr/>
          <a:lstStyle/>
          <a:p>
            <a:r>
              <a:rPr lang="en-US" altLang="zh-CN" sz="2000" dirty="0" smtClean="0">
                <a:latin typeface="微软雅黑" panose="020B0503020204020204" pitchFamily="34" charset="-122"/>
                <a:ea typeface="微软雅黑" panose="020B0503020204020204" pitchFamily="34" charset="-122"/>
              </a:rPr>
              <a:t>1947</a:t>
            </a:r>
            <a:r>
              <a:rPr lang="zh-CN" altLang="en-US" sz="2000" dirty="0" smtClean="0">
                <a:latin typeface="微软雅黑" panose="020B0503020204020204" pitchFamily="34" charset="-122"/>
                <a:ea typeface="微软雅黑" panose="020B0503020204020204" pitchFamily="34" charset="-122"/>
              </a:rPr>
              <a:t>年底，解放战争形势起了一个根本的变化，即人民解放军由战略防御转入战略进攻，把战争推进到国民党统治区。</a:t>
            </a:r>
            <a:endParaRPr lang="zh-CN" altLang="en-US" sz="2000"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889000" y="1905635"/>
            <a:ext cx="2851785" cy="390207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p:cNvSpPr>
          <p:nvPr>
            <p:ph type="body" idx="1"/>
          </p:nvPr>
        </p:nvSpPr>
        <p:spPr>
          <a:xfrm>
            <a:off x="457200" y="1287128"/>
            <a:ext cx="8229600" cy="5126054"/>
          </a:xfrm>
        </p:spPr>
        <p:txBody>
          <a:bodyPr/>
          <a:lstStyle/>
          <a:p>
            <a:r>
              <a:rPr lang="zh-CN" altLang="en-US" sz="2000" dirty="0" smtClean="0">
                <a:solidFill>
                  <a:srgbClr val="FF0000"/>
                </a:solidFill>
                <a:latin typeface="微软雅黑" panose="020B0503020204020204" pitchFamily="34" charset="-122"/>
                <a:ea typeface="微软雅黑" panose="020B0503020204020204" pitchFamily="34" charset="-122"/>
              </a:rPr>
              <a:t>辽沈、淮海、平津</a:t>
            </a:r>
            <a:r>
              <a:rPr lang="zh-CN" altLang="en-US" sz="2000" dirty="0" smtClean="0">
                <a:latin typeface="微软雅黑" panose="020B0503020204020204" pitchFamily="34" charset="-122"/>
                <a:ea typeface="微软雅黑" panose="020B0503020204020204" pitchFamily="34" charset="-122"/>
              </a:rPr>
              <a:t>三大战役</a:t>
            </a:r>
            <a:endParaRPr lang="en-US" altLang="zh-CN"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改编和歼灭国民党军队</a:t>
            </a:r>
            <a:r>
              <a:rPr lang="en-US" altLang="zh-CN" sz="2000" dirty="0" smtClean="0">
                <a:latin typeface="微软雅黑" panose="020B0503020204020204" pitchFamily="34" charset="-122"/>
                <a:ea typeface="微软雅黑" panose="020B0503020204020204" pitchFamily="34" charset="-122"/>
              </a:rPr>
              <a:t>154</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万余人，加速了解放战争的</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胜利进程。</a:t>
            </a:r>
            <a:endParaRPr lang="zh-CN" altLang="en-US" sz="2000" dirty="0" smtClean="0">
              <a:latin typeface="微软雅黑" panose="020B0503020204020204" pitchFamily="34" charset="-122"/>
              <a:ea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solidFill>
                  <a:srgbClr val="C00000"/>
                </a:solidFill>
                <a:latin typeface="微软雅黑" panose="020B0503020204020204" pitchFamily="34" charset="-122"/>
                <a:ea typeface="微软雅黑" panose="020B0503020204020204" pitchFamily="34" charset="-122"/>
              </a:rPr>
              <a:t>三大战役的胜利：                    </a:t>
            </a:r>
            <a:endParaRPr lang="zh-CN" altLang="en-US" sz="2000" dirty="0" smtClean="0">
              <a:solidFill>
                <a:srgbClr val="C00000"/>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使东北、华北、华东三大解</a:t>
            </a:r>
            <a:endParaRPr lang="en-US" altLang="zh-CN" sz="2000" b="1"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放区完全连成一片，奠定了</a:t>
            </a:r>
            <a:endParaRPr lang="en-US" altLang="zh-CN" sz="2000" b="1"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en-US" altLang="zh-CN" sz="2000" b="1" dirty="0" smtClean="0">
                <a:latin typeface="微软雅黑" panose="020B0503020204020204" pitchFamily="34" charset="-122"/>
                <a:ea typeface="微软雅黑" panose="020B0503020204020204" pitchFamily="34" charset="-122"/>
              </a:rPr>
              <a:t>     </a:t>
            </a:r>
            <a:r>
              <a:rPr lang="zh-CN" altLang="en-US" sz="2000" b="1" dirty="0" smtClean="0">
                <a:latin typeface="微软雅黑" panose="020B0503020204020204" pitchFamily="34" charset="-122"/>
                <a:ea typeface="微软雅黑" panose="020B0503020204020204" pitchFamily="34" charset="-122"/>
              </a:rPr>
              <a:t>全国革命胜利的巩固基础，</a:t>
            </a:r>
            <a:endParaRPr lang="zh-CN" altLang="en-US" sz="2000" b="1"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以农村包围城市、武装夺取</a:t>
            </a:r>
            <a:endParaRPr lang="zh-CN" altLang="en-US" sz="2000" b="1"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政权道路即将奏响凯歌。</a:t>
            </a: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170045" y="1395730"/>
            <a:ext cx="4966335" cy="3237230"/>
          </a:xfrm>
          <a:prstGeom prst="rect">
            <a:avLst/>
          </a:prstGeom>
        </p:spPr>
      </p:pic>
      <p:sp>
        <p:nvSpPr>
          <p:cNvPr id="3" name="文本框 2"/>
          <p:cNvSpPr txBox="1"/>
          <p:nvPr/>
        </p:nvSpPr>
        <p:spPr>
          <a:xfrm>
            <a:off x="5252085" y="4836160"/>
            <a:ext cx="3230880" cy="398780"/>
          </a:xfrm>
          <a:prstGeom prst="rect">
            <a:avLst/>
          </a:prstGeom>
          <a:noFill/>
        </p:spPr>
        <p:txBody>
          <a:bodyPr wrap="none" rtlCol="0">
            <a:spAutoFit/>
          </a:bodyPr>
          <a:p>
            <a:r>
              <a:rPr lang="zh-CN" altLang="en-US" sz="2000">
                <a:solidFill>
                  <a:srgbClr val="FF0000"/>
                </a:solidFill>
                <a:latin typeface="微软雅黑" panose="020B0503020204020204" pitchFamily="34" charset="-122"/>
                <a:ea typeface="微软雅黑" panose="020B0503020204020204" pitchFamily="34" charset="-122"/>
              </a:rPr>
              <a:t>三大战役及渡江作战示意图</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p:cNvSpPr>
          <p:nvPr>
            <p:ph type="body" idx="1"/>
          </p:nvPr>
        </p:nvSpPr>
        <p:spPr>
          <a:xfrm>
            <a:off x="457200" y="857233"/>
            <a:ext cx="8229600" cy="5268930"/>
          </a:xfrm>
        </p:spPr>
        <p:txBody>
          <a:bodyPr/>
          <a:lstStyle/>
          <a:p>
            <a:pPr>
              <a:lnSpc>
                <a:spcPct val="90000"/>
              </a:lnSpc>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党的工作重心由乡村转移到城市</a:t>
            </a:r>
            <a:endPar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buNone/>
            </a:pPr>
            <a:endParaRPr lang="zh-CN" altLang="en-US" sz="2000" b="1" dirty="0" smtClean="0">
              <a:solidFill>
                <a:srgbClr val="C00000"/>
              </a:solidFill>
              <a:latin typeface="黑体" panose="02010609060101010101" pitchFamily="2" charset="-122"/>
              <a:ea typeface="黑体" panose="02010609060101010101" pitchFamily="2" charset="-122"/>
            </a:endParaRPr>
          </a:p>
          <a:p>
            <a:pPr>
              <a:lnSpc>
                <a:spcPct val="90000"/>
              </a:lnSpc>
            </a:pPr>
            <a:r>
              <a:rPr lang="en-US" altLang="zh-CN" sz="2000" dirty="0" smtClean="0">
                <a:latin typeface="微软雅黑" panose="020B0503020204020204" pitchFamily="34" charset="-122"/>
                <a:ea typeface="微软雅黑" panose="020B0503020204020204" pitchFamily="34" charset="-122"/>
              </a:rPr>
              <a:t>1949</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3</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5</a:t>
            </a:r>
            <a:r>
              <a:rPr lang="zh-CN" altLang="en-US" sz="2000" dirty="0" smtClean="0">
                <a:latin typeface="微软雅黑" panose="020B0503020204020204" pitchFamily="34" charset="-122"/>
                <a:ea typeface="微软雅黑" panose="020B0503020204020204" pitchFamily="34" charset="-122"/>
              </a:rPr>
              <a:t>日</a:t>
            </a:r>
            <a:r>
              <a:rPr lang="en-US" altLang="zh-CN" sz="2000" dirty="0" smtClean="0">
                <a:latin typeface="微软雅黑" panose="020B0503020204020204" pitchFamily="34" charset="-122"/>
                <a:ea typeface="微软雅黑" panose="020B0503020204020204" pitchFamily="34" charset="-122"/>
              </a:rPr>
              <a:t>—13</a:t>
            </a:r>
            <a:r>
              <a:rPr lang="zh-CN" altLang="en-US" sz="2000" dirty="0" smtClean="0">
                <a:latin typeface="微软雅黑" panose="020B0503020204020204" pitchFamily="34" charset="-122"/>
                <a:ea typeface="微软雅黑" panose="020B0503020204020204" pitchFamily="34" charset="-122"/>
              </a:rPr>
              <a:t>日，党的七届二中全会在西柏坡胜利召开。</a:t>
            </a:r>
            <a:endParaRPr lang="zh-CN" altLang="en-US" sz="2000" dirty="0" smtClean="0">
              <a:latin typeface="微软雅黑" panose="020B0503020204020204" pitchFamily="34" charset="-122"/>
              <a:ea typeface="微软雅黑" panose="020B0503020204020204" pitchFamily="34" charset="-122"/>
            </a:endParaRPr>
          </a:p>
          <a:p>
            <a:pPr>
              <a:lnSpc>
                <a:spcPct val="90000"/>
              </a:lnSpc>
            </a:pPr>
            <a:r>
              <a:rPr lang="zh-CN" altLang="en-US" sz="2000" dirty="0" smtClean="0">
                <a:latin typeface="微软雅黑" panose="020B0503020204020204" pitchFamily="34" charset="-122"/>
                <a:ea typeface="微软雅黑" panose="020B0503020204020204" pitchFamily="34" charset="-122"/>
              </a:rPr>
              <a:t>全会着重讨论并决定，党的工作重心由乡村移到城市。</a:t>
            </a:r>
            <a:endParaRPr lang="zh-CN" altLang="en-US" sz="2000" dirty="0" smtClean="0">
              <a:latin typeface="微软雅黑" panose="020B0503020204020204" pitchFamily="34" charset="-122"/>
              <a:ea typeface="微软雅黑" panose="020B0503020204020204" pitchFamily="34" charset="-122"/>
            </a:endParaRPr>
          </a:p>
          <a:p>
            <a:pPr marL="0" indent="0">
              <a:lnSpc>
                <a:spcPct val="90000"/>
              </a:lnSpc>
              <a:buNone/>
            </a:pPr>
            <a:endParaRPr lang="zh-CN" altLang="en-US" sz="2000" dirty="0" smtClean="0">
              <a:latin typeface="微软雅黑" panose="020B0503020204020204" pitchFamily="34" charset="-122"/>
              <a:ea typeface="微软雅黑" panose="020B0503020204020204" pitchFamily="34" charset="-122"/>
            </a:endParaRPr>
          </a:p>
          <a:p>
            <a:pPr>
              <a:lnSpc>
                <a:spcPct val="90000"/>
              </a:lnSpc>
            </a:pPr>
            <a:endParaRPr lang="zh-CN" altLang="en-US" sz="2000" b="1" dirty="0" smtClean="0">
              <a:latin typeface="楷体_GB2312" pitchFamily="49" charset="-122"/>
              <a:ea typeface="楷体_GB2312" pitchFamily="49" charset="-122"/>
            </a:endParaRPr>
          </a:p>
        </p:txBody>
      </p:sp>
      <p:pic>
        <p:nvPicPr>
          <p:cNvPr id="58371" name="Picture 5" descr="83025aafa40f4bfbcee01ad40f4f78f0f7361879"/>
          <p:cNvPicPr>
            <a:picLocks noChangeAspect="1" noChangeArrowheads="1"/>
          </p:cNvPicPr>
          <p:nvPr/>
        </p:nvPicPr>
        <p:blipFill>
          <a:blip r:embed="rId1"/>
          <a:srcRect/>
          <a:stretch>
            <a:fillRect/>
          </a:stretch>
        </p:blipFill>
        <p:spPr bwMode="auto">
          <a:xfrm>
            <a:off x="2112645" y="2364105"/>
            <a:ext cx="4693920" cy="3200400"/>
          </a:xfrm>
          <a:prstGeom prst="rect">
            <a:avLst/>
          </a:prstGeom>
          <a:noFill/>
          <a:ln w="9525">
            <a:noFill/>
            <a:miter lim="800000"/>
            <a:headEnd/>
            <a:tailEnd/>
          </a:ln>
        </p:spPr>
      </p:pic>
      <p:sp>
        <p:nvSpPr>
          <p:cNvPr id="2" name="文本框 1"/>
          <p:cNvSpPr txBox="1"/>
          <p:nvPr/>
        </p:nvSpPr>
        <p:spPr>
          <a:xfrm>
            <a:off x="2004060" y="5325745"/>
            <a:ext cx="6175375" cy="1229995"/>
          </a:xfrm>
          <a:prstGeom prst="rect">
            <a:avLst/>
          </a:prstGeom>
          <a:noFill/>
        </p:spPr>
        <p:txBody>
          <a:bodyPr wrap="square" rtlCol="0">
            <a:spAutoFit/>
          </a:bodyPr>
          <a:p>
            <a:pPr algn="l"/>
            <a:endParaRPr lang="zh-CN" altLang="en-US"/>
          </a:p>
          <a:p>
            <a:pPr algn="l"/>
            <a:r>
              <a:rPr lang="zh-CN" altLang="en-US" sz="2000">
                <a:solidFill>
                  <a:srgbClr val="FF0000"/>
                </a:solidFill>
                <a:latin typeface="微软雅黑" panose="020B0503020204020204" pitchFamily="34" charset="-122"/>
                <a:ea typeface="微软雅黑" panose="020B0503020204020204" pitchFamily="34" charset="-122"/>
                <a:sym typeface="+mn-ea"/>
              </a:rPr>
              <a:t>毛泽东同志在</a:t>
            </a:r>
            <a:r>
              <a:rPr lang="zh-CN" altLang="en-US" sz="2000">
                <a:solidFill>
                  <a:srgbClr val="FF0000"/>
                </a:solidFill>
                <a:latin typeface="微软雅黑" panose="020B0503020204020204" pitchFamily="34" charset="-122"/>
                <a:ea typeface="微软雅黑" panose="020B0503020204020204" pitchFamily="34" charset="-122"/>
              </a:rPr>
              <a:t>党的七届二中全会</a:t>
            </a:r>
            <a:r>
              <a:rPr lang="zh-CN" altLang="en-US" sz="2000">
                <a:solidFill>
                  <a:srgbClr val="FF0000"/>
                </a:solidFill>
                <a:latin typeface="微软雅黑" panose="020B0503020204020204" pitchFamily="34" charset="-122"/>
                <a:ea typeface="微软雅黑" panose="020B0503020204020204" pitchFamily="34" charset="-122"/>
                <a:sym typeface="+mn-ea"/>
              </a:rPr>
              <a:t>上做报告</a:t>
            </a:r>
            <a:endParaRPr lang="zh-CN" altLang="en-US"/>
          </a:p>
          <a:p>
            <a:pPr algn="l"/>
            <a:endParaRPr lang="zh-CN" altLang="en-US"/>
          </a:p>
          <a:p>
            <a:pPr algn="l"/>
            <a:r>
              <a:rPr lang="zh-CN" altLang="en-US"/>
              <a:t>　</a:t>
            </a:r>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 name="竖卷形 11"/>
          <p:cNvSpPr/>
          <p:nvPr/>
        </p:nvSpPr>
        <p:spPr>
          <a:xfrm rot="10800000" flipH="1">
            <a:off x="1020445" y="1654810"/>
            <a:ext cx="7472680" cy="4058285"/>
          </a:xfrm>
          <a:prstGeom prst="verticalScroll">
            <a:avLst>
              <a:gd name="adj" fmla="val 6824"/>
            </a:avLst>
          </a:prstGeom>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p>
            <a:pPr algn="ctr"/>
            <a:endParaRPr lang="zh-CN" altLang="en-US"/>
          </a:p>
        </p:txBody>
      </p:sp>
      <p:sp>
        <p:nvSpPr>
          <p:cNvPr id="3" name="内容占位符 2"/>
          <p:cNvSpPr>
            <a:spLocks noGrp="1"/>
          </p:cNvSpPr>
          <p:nvPr>
            <p:ph idx="1"/>
          </p:nvPr>
        </p:nvSpPr>
        <p:spPr>
          <a:xfrm>
            <a:off x="1500505" y="1893570"/>
            <a:ext cx="6643370" cy="2157095"/>
          </a:xfrm>
        </p:spPr>
        <p:txBody>
          <a:bodyPr/>
          <a:p>
            <a:pPr>
              <a:lnSpc>
                <a:spcPct val="90000"/>
              </a:lnSpc>
            </a:pPr>
            <a:r>
              <a:rPr lang="zh-CN" altLang="en-US" sz="2800" dirty="0" smtClean="0">
                <a:solidFill>
                  <a:srgbClr val="FF0000"/>
                </a:solidFill>
                <a:latin typeface="宋体" panose="02010600030101010101" pitchFamily="2" charset="-122"/>
                <a:ea typeface="华文新魏" panose="02010800040101010101" pitchFamily="2" charset="-122"/>
                <a:sym typeface="+mn-ea"/>
              </a:rPr>
              <a:t>“</a:t>
            </a:r>
            <a:r>
              <a:rPr lang="zh-CN" altLang="en-US" sz="2800" dirty="0" smtClean="0">
                <a:solidFill>
                  <a:srgbClr val="FF0000"/>
                </a:solidFill>
                <a:latin typeface="华文新魏" panose="02010800040101010101" pitchFamily="2" charset="-122"/>
                <a:ea typeface="华文新魏" panose="02010800040101010101" pitchFamily="2" charset="-122"/>
                <a:sym typeface="+mn-ea"/>
              </a:rPr>
              <a:t>两个务必</a:t>
            </a:r>
            <a:r>
              <a:rPr lang="zh-CN" altLang="en-US" sz="2800" dirty="0" smtClean="0">
                <a:solidFill>
                  <a:srgbClr val="FF0000"/>
                </a:solidFill>
                <a:latin typeface="宋体" panose="02010600030101010101" pitchFamily="2" charset="-122"/>
                <a:ea typeface="华文新魏" panose="02010800040101010101" pitchFamily="2" charset="-122"/>
                <a:sym typeface="+mn-ea"/>
              </a:rPr>
              <a:t>”：</a:t>
            </a:r>
            <a:endParaRPr lang="zh-CN" altLang="en-US" sz="2800" dirty="0" smtClean="0">
              <a:latin typeface="宋体" panose="02010600030101010101" pitchFamily="2" charset="-122"/>
              <a:ea typeface="华文新魏" panose="02010800040101010101" pitchFamily="2" charset="-122"/>
              <a:sym typeface="+mn-ea"/>
            </a:endParaRPr>
          </a:p>
          <a:p>
            <a:pPr marL="0" indent="0" latinLnBrk="0">
              <a:lnSpc>
                <a:spcPct val="140000"/>
              </a:lnSpc>
              <a:spcBef>
                <a:spcPts val="0"/>
              </a:spcBef>
              <a:buNone/>
            </a:pPr>
            <a:r>
              <a:rPr lang="zh-CN" altLang="en-US" b="1" dirty="0" smtClean="0">
                <a:latin typeface="楷体_GB2312" pitchFamily="49" charset="-122"/>
                <a:ea typeface="楷体_GB2312" pitchFamily="49" charset="-122"/>
                <a:sym typeface="+mn-ea"/>
              </a:rPr>
              <a:t>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务必使同志们继续地保持谦虚、谨慎、不骄不躁的作风，务必使同志们继续地保持艰苦奋斗的作风。</a:t>
            </a:r>
            <a:endPar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90000"/>
              </a:lnSpc>
              <a:buNone/>
            </a:pPr>
            <a:endPar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endParaRPr>
          </a:p>
          <a:p>
            <a:pPr>
              <a:lnSpc>
                <a:spcPct val="90000"/>
              </a:lnSpc>
            </a:pPr>
            <a:r>
              <a:rPr lang="zh-CN" altLang="en-US" sz="2800" dirty="0" smtClean="0">
                <a:solidFill>
                  <a:srgbClr val="FF0000"/>
                </a:solidFill>
                <a:latin typeface="宋体" panose="02010600030101010101" pitchFamily="2" charset="-122"/>
                <a:ea typeface="华文新魏" panose="02010800040101010101" pitchFamily="2" charset="-122"/>
                <a:sym typeface="+mn-ea"/>
              </a:rPr>
              <a:t>“</a:t>
            </a:r>
            <a:r>
              <a:rPr lang="zh-CN" altLang="en-US" sz="2800" dirty="0" smtClean="0">
                <a:solidFill>
                  <a:srgbClr val="FF0000"/>
                </a:solidFill>
                <a:latin typeface="华文新魏" panose="02010800040101010101" pitchFamily="2" charset="-122"/>
                <a:ea typeface="华文新魏" panose="02010800040101010101" pitchFamily="2" charset="-122"/>
                <a:sym typeface="+mn-ea"/>
              </a:rPr>
              <a:t>两个善于</a:t>
            </a:r>
            <a:r>
              <a:rPr lang="zh-CN" altLang="en-US" sz="2800" dirty="0" smtClean="0">
                <a:solidFill>
                  <a:srgbClr val="FF0000"/>
                </a:solidFill>
                <a:latin typeface="宋体" panose="02010600030101010101" pitchFamily="2" charset="-122"/>
                <a:ea typeface="华文新魏" panose="02010800040101010101" pitchFamily="2" charset="-122"/>
                <a:sym typeface="+mn-ea"/>
              </a:rPr>
              <a:t>”：</a:t>
            </a:r>
            <a:endParaRPr lang="en-US" altLang="zh-CN" dirty="0" smtClean="0">
              <a:latin typeface="宋体" panose="02010600030101010101" pitchFamily="2" charset="-122"/>
              <a:ea typeface="华文新魏" panose="02010800040101010101" pitchFamily="2" charset="-122"/>
            </a:endParaRPr>
          </a:p>
          <a:p>
            <a:pPr algn="l" latinLnBrk="0">
              <a:lnSpc>
                <a:spcPct val="140000"/>
              </a:lnSpc>
              <a:spcBef>
                <a:spcPts val="0"/>
              </a:spcBef>
              <a:buNone/>
            </a:pPr>
            <a:r>
              <a:rPr lang="en-US" altLang="zh-CN" b="1" dirty="0" smtClean="0">
                <a:latin typeface="宋体" panose="02010600030101010101" pitchFamily="2" charset="-122"/>
                <a:ea typeface="华文新魏" panose="02010800040101010101" pitchFamily="2" charset="-122"/>
                <a:sym typeface="+mn-ea"/>
              </a:rPr>
              <a:t>  </a:t>
            </a: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我们不但善于破坏一个旧世界，而且善于建设一个新</a:t>
            </a:r>
            <a:endPar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90000"/>
              </a:lnSpc>
              <a:buNone/>
            </a:pPr>
            <a:r>
              <a:rPr lang="zh-CN" altLang="en-US" sz="2000" dirty="0" smtClean="0">
                <a:latin typeface="微软雅黑" panose="020B0503020204020204" pitchFamily="34" charset="-122"/>
                <a:ea typeface="微软雅黑" panose="020B0503020204020204" pitchFamily="34" charset="-122"/>
                <a:cs typeface="微软雅黑" panose="020B0503020204020204" pitchFamily="34" charset="-122"/>
                <a:sym typeface="+mn-ea"/>
              </a:rPr>
              <a:t>世界。</a:t>
            </a:r>
            <a:endParaRPr lang="zh-CN" altLang="en-US" b="1" dirty="0" smtClean="0">
              <a:latin typeface="楷体_GB2312" pitchFamily="49" charset="-122"/>
              <a:ea typeface="楷体_GB2312" pitchFamily="49" charset="-122"/>
            </a:endParaRPr>
          </a:p>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3"/>
          <p:cNvSpPr>
            <a:spLocks noGrp="1"/>
          </p:cNvSpPr>
          <p:nvPr>
            <p:ph type="body" idx="1"/>
          </p:nvPr>
        </p:nvSpPr>
        <p:spPr>
          <a:xfrm>
            <a:off x="457200" y="476250"/>
            <a:ext cx="8229600" cy="6048375"/>
          </a:xfrm>
        </p:spPr>
        <p:txBody>
          <a:bodyPr/>
          <a:lstStyle/>
          <a:p>
            <a:pPr>
              <a:spcBef>
                <a:spcPct val="140000"/>
              </a:spcBef>
              <a:spcAft>
                <a:spcPct val="50000"/>
              </a:spcAft>
            </a:pPr>
            <a:r>
              <a:rPr lang="en-US" altLang="zh-CN" sz="800" dirty="0" smtClean="0">
                <a:latin typeface="宋体" panose="02010600030101010101" pitchFamily="2" charset="-122"/>
              </a:rPr>
              <a:t>   </a:t>
            </a:r>
            <a:endParaRPr lang="en-US" altLang="zh-CN" sz="800" dirty="0" smtClean="0">
              <a:latin typeface="宋体" panose="02010600030101010101" pitchFamily="2" charset="-122"/>
            </a:endParaRPr>
          </a:p>
          <a:p>
            <a:pPr>
              <a:spcBef>
                <a:spcPct val="60000"/>
              </a:spcBef>
              <a:spcAft>
                <a:spcPct val="50000"/>
              </a:spcAft>
            </a:pPr>
            <a:endParaRPr lang="en-US" altLang="zh-CN" sz="2000" dirty="0" smtClean="0">
              <a:latin typeface="微软雅黑" panose="020B0503020204020204" pitchFamily="34" charset="-122"/>
              <a:ea typeface="微软雅黑" panose="020B0503020204020204" pitchFamily="34" charset="-122"/>
            </a:endParaRPr>
          </a:p>
          <a:p>
            <a:pPr>
              <a:spcBef>
                <a:spcPct val="60000"/>
              </a:spcBef>
              <a:spcAft>
                <a:spcPct val="50000"/>
              </a:spcAft>
            </a:pPr>
            <a:r>
              <a:rPr lang="en-US" altLang="zh-CN" sz="2000" dirty="0" smtClean="0">
                <a:latin typeface="微软雅黑" panose="020B0503020204020204" pitchFamily="34" charset="-122"/>
                <a:ea typeface="微软雅黑" panose="020B0503020204020204" pitchFamily="34" charset="-122"/>
              </a:rPr>
              <a:t>1949</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3</a:t>
            </a:r>
            <a:r>
              <a:rPr lang="zh-CN" altLang="en-US" sz="2000" dirty="0" smtClean="0">
                <a:latin typeface="微软雅黑" panose="020B0503020204020204" pitchFamily="34" charset="-122"/>
                <a:ea typeface="微软雅黑" panose="020B0503020204020204" pitchFamily="34" charset="-122"/>
              </a:rPr>
              <a:t>月，中共中央由西柏坡迁往北平。</a:t>
            </a:r>
            <a:endParaRPr lang="zh-CN" altLang="en-US" sz="2000" dirty="0" smtClean="0">
              <a:latin typeface="微软雅黑" panose="020B0503020204020204" pitchFamily="34" charset="-122"/>
              <a:ea typeface="微软雅黑" panose="020B0503020204020204" pitchFamily="34" charset="-122"/>
            </a:endParaRPr>
          </a:p>
          <a:p>
            <a:pPr>
              <a:spcAft>
                <a:spcPct val="20000"/>
              </a:spcAft>
            </a:pPr>
            <a:r>
              <a:rPr lang="en-US" altLang="zh-CN" sz="2000" dirty="0" smtClean="0">
                <a:latin typeface="微软雅黑" panose="020B0503020204020204" pitchFamily="34" charset="-122"/>
                <a:ea typeface="微软雅黑" panose="020B0503020204020204" pitchFamily="34" charset="-122"/>
              </a:rPr>
              <a:t>1949</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9</a:t>
            </a:r>
            <a:r>
              <a:rPr lang="zh-CN" altLang="en-US" sz="2000" dirty="0" smtClean="0">
                <a:latin typeface="微软雅黑" panose="020B0503020204020204" pitchFamily="34" charset="-122"/>
                <a:ea typeface="微软雅黑" panose="020B0503020204020204" pitchFamily="34" charset="-122"/>
              </a:rPr>
              <a:t>月，中国人民政治协商会议第一届</a:t>
            </a:r>
            <a:endParaRPr lang="en-US" altLang="zh-CN" sz="2000" dirty="0" smtClean="0">
              <a:latin typeface="微软雅黑" panose="020B0503020204020204" pitchFamily="34" charset="-122"/>
              <a:ea typeface="微软雅黑" panose="020B0503020204020204" pitchFamily="34" charset="-122"/>
            </a:endParaRPr>
          </a:p>
          <a:p>
            <a:pPr>
              <a:spcAft>
                <a:spcPct val="20000"/>
              </a:spcAft>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全体会议在北平开幕。</a:t>
            </a:r>
            <a:endParaRPr lang="zh-CN" altLang="en-US" sz="2000" dirty="0" smtClean="0">
              <a:latin typeface="微软雅黑" panose="020B0503020204020204" pitchFamily="34" charset="-122"/>
              <a:ea typeface="微软雅黑" panose="020B0503020204020204" pitchFamily="34" charset="-122"/>
            </a:endParaRPr>
          </a:p>
          <a:p>
            <a:pPr>
              <a:spcAft>
                <a:spcPct val="2000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会议通过带有临时宪法性质的</a:t>
            </a:r>
            <a:r>
              <a:rPr lang="en-US" altLang="zh-CN" sz="2000" dirty="0" smtClean="0">
                <a:solidFill>
                  <a:srgbClr val="FF0000"/>
                </a:solidFill>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中国人民政</a:t>
            </a:r>
            <a:endParaRPr lang="en-US" altLang="zh-CN" sz="2000" dirty="0" smtClean="0">
              <a:solidFill>
                <a:srgbClr val="FF0000"/>
              </a:solidFill>
              <a:latin typeface="微软雅黑" panose="020B0503020204020204" pitchFamily="34" charset="-122"/>
              <a:ea typeface="微软雅黑" panose="020B0503020204020204" pitchFamily="34" charset="-122"/>
            </a:endParaRPr>
          </a:p>
          <a:p>
            <a:pPr>
              <a:spcAft>
                <a:spcPct val="20000"/>
              </a:spcAft>
              <a:buFont typeface="Arial" panose="020B0604020202020204" pitchFamily="34" charset="0"/>
              <a:buNone/>
            </a:pPr>
            <a:r>
              <a:rPr lang="en-US" altLang="zh-CN" sz="2000" dirty="0" smtClean="0">
                <a:solidFill>
                  <a:srgbClr val="FF0000"/>
                </a:solidFill>
                <a:latin typeface="微软雅黑" panose="020B0503020204020204" pitchFamily="34" charset="-122"/>
                <a:ea typeface="微软雅黑" panose="020B0503020204020204" pitchFamily="34" charset="-122"/>
              </a:rPr>
              <a:t>     </a:t>
            </a:r>
            <a:r>
              <a:rPr lang="zh-CN" altLang="en-US" sz="2000" dirty="0" smtClean="0">
                <a:solidFill>
                  <a:srgbClr val="FF0000"/>
                </a:solidFill>
                <a:latin typeface="微软雅黑" panose="020B0503020204020204" pitchFamily="34" charset="-122"/>
                <a:ea typeface="微软雅黑" panose="020B0503020204020204" pitchFamily="34" charset="-122"/>
              </a:rPr>
              <a:t>治协商会议共同纲领</a:t>
            </a:r>
            <a:r>
              <a:rPr lang="en-US" altLang="zh-CN" sz="2000" dirty="0" smtClean="0">
                <a:solidFill>
                  <a:srgbClr val="FF0000"/>
                </a:solidFill>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，规定了中华人民共</a:t>
            </a:r>
            <a:endParaRPr lang="en-US" altLang="zh-CN" sz="2000" dirty="0" smtClean="0">
              <a:latin typeface="微软雅黑" panose="020B0503020204020204" pitchFamily="34" charset="-122"/>
              <a:ea typeface="微软雅黑" panose="020B0503020204020204" pitchFamily="34" charset="-122"/>
            </a:endParaRPr>
          </a:p>
          <a:p>
            <a:pPr>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和国的国家性质和政权制度，并定都北平，</a:t>
            </a:r>
            <a:endParaRPr lang="en-US" altLang="zh-CN" sz="2000" dirty="0" smtClean="0">
              <a:latin typeface="微软雅黑" panose="020B0503020204020204" pitchFamily="34" charset="-122"/>
              <a:ea typeface="微软雅黑" panose="020B0503020204020204" pitchFamily="34" charset="-122"/>
            </a:endParaRPr>
          </a:p>
          <a:p>
            <a:pPr>
              <a:spcAft>
                <a:spcPct val="20000"/>
              </a:spcAft>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将北平改名为北京。</a:t>
            </a:r>
            <a:endParaRPr lang="zh-CN" altLang="en-US" sz="2000" dirty="0" smtClean="0">
              <a:latin typeface="微软雅黑" panose="020B0503020204020204" pitchFamily="34" charset="-122"/>
              <a:ea typeface="微软雅黑" panose="020B0503020204020204" pitchFamily="34" charset="-122"/>
            </a:endParaRPr>
          </a:p>
          <a:p>
            <a:pPr>
              <a:spcAft>
                <a:spcPct val="20000"/>
              </a:spcAft>
              <a:buFont typeface="Arial" panose="020B0604020202020204" pitchFamily="34" charset="0"/>
              <a:buNone/>
            </a:pPr>
            <a:r>
              <a:rPr lang="zh-CN" altLang="en-US" sz="2000" b="1" dirty="0" smtClean="0">
                <a:latin typeface="宋体" panose="02010600030101010101" pitchFamily="2" charset="-122"/>
              </a:rPr>
              <a:t>       会议选举毛泽东为中央人民政府主席 </a:t>
            </a:r>
            <a:endParaRPr lang="zh-CN" altLang="en-US" sz="2000" b="1" dirty="0" smtClean="0">
              <a:latin typeface="宋体" panose="02010600030101010101" pitchFamily="2" charset="-122"/>
            </a:endParaRPr>
          </a:p>
          <a:p>
            <a:pPr>
              <a:spcAft>
                <a:spcPct val="45000"/>
              </a:spcAft>
            </a:pPr>
            <a:endParaRPr lang="zh-CN" altLang="en-US" sz="2400" dirty="0" smtClean="0">
              <a:latin typeface="宋体" panose="02010600030101010101" pitchFamily="2" charset="-122"/>
            </a:endParaRPr>
          </a:p>
        </p:txBody>
      </p:sp>
      <p:pic>
        <p:nvPicPr>
          <p:cNvPr id="59396" name="Picture 6" descr="U136P4T8D1895969F118DT20090930155257"/>
          <p:cNvPicPr>
            <a:picLocks noChangeAspect="1" noChangeArrowheads="1"/>
          </p:cNvPicPr>
          <p:nvPr/>
        </p:nvPicPr>
        <p:blipFill>
          <a:blip r:embed="rId1"/>
          <a:srcRect/>
          <a:stretch>
            <a:fillRect/>
          </a:stretch>
        </p:blipFill>
        <p:spPr bwMode="auto">
          <a:xfrm>
            <a:off x="5917565" y="1184910"/>
            <a:ext cx="3208020" cy="44761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p:cNvSpPr>
          <p:nvPr>
            <p:ph type="body" idx="1"/>
          </p:nvPr>
        </p:nvSpPr>
        <p:spPr>
          <a:xfrm>
            <a:off x="457200" y="620713"/>
            <a:ext cx="8229600" cy="5505450"/>
          </a:xfrm>
        </p:spPr>
        <p:txBody>
          <a:bodyPr/>
          <a:lstStyle/>
          <a:p>
            <a:pPr>
              <a:spcBef>
                <a:spcPct val="60000"/>
              </a:spcBef>
            </a:pPr>
            <a:endParaRPr lang="en-US" altLang="zh-CN" sz="1000" dirty="0" smtClean="0">
              <a:latin typeface="宋体" panose="02010600030101010101" pitchFamily="2" charset="-122"/>
            </a:endParaRPr>
          </a:p>
          <a:p>
            <a:pPr>
              <a:spcBef>
                <a:spcPct val="35000"/>
              </a:spcBef>
            </a:pPr>
            <a:r>
              <a:rPr lang="en-US" altLang="zh-CN" sz="2000" dirty="0" smtClean="0">
                <a:solidFill>
                  <a:srgbClr val="C00000"/>
                </a:solidFill>
                <a:latin typeface="微软雅黑" panose="020B0503020204020204" pitchFamily="34" charset="-122"/>
                <a:ea typeface="微软雅黑" panose="020B0503020204020204" pitchFamily="34" charset="-122"/>
              </a:rPr>
              <a:t>1949</a:t>
            </a:r>
            <a:r>
              <a:rPr lang="zh-CN" altLang="en-US" sz="2000" dirty="0" smtClean="0">
                <a:solidFill>
                  <a:srgbClr val="C00000"/>
                </a:solidFill>
                <a:latin typeface="微软雅黑" panose="020B0503020204020204" pitchFamily="34" charset="-122"/>
                <a:ea typeface="微软雅黑" panose="020B0503020204020204" pitchFamily="34" charset="-122"/>
              </a:rPr>
              <a:t>年</a:t>
            </a:r>
            <a:r>
              <a:rPr lang="en-US" altLang="zh-CN" sz="2000" dirty="0" smtClean="0">
                <a:solidFill>
                  <a:srgbClr val="C00000"/>
                </a:solidFill>
                <a:latin typeface="微软雅黑" panose="020B0503020204020204" pitchFamily="34" charset="-122"/>
                <a:ea typeface="微软雅黑" panose="020B0503020204020204" pitchFamily="34" charset="-122"/>
              </a:rPr>
              <a:t>10</a:t>
            </a:r>
            <a:r>
              <a:rPr lang="zh-CN" altLang="en-US" sz="2000" dirty="0" smtClean="0">
                <a:solidFill>
                  <a:srgbClr val="C00000"/>
                </a:solidFill>
                <a:latin typeface="微软雅黑" panose="020B0503020204020204" pitchFamily="34" charset="-122"/>
                <a:ea typeface="微软雅黑" panose="020B0503020204020204" pitchFamily="34" charset="-122"/>
              </a:rPr>
              <a:t>月</a:t>
            </a:r>
            <a:r>
              <a:rPr lang="en-US" altLang="zh-CN" sz="2000" dirty="0" smtClean="0">
                <a:solidFill>
                  <a:srgbClr val="C00000"/>
                </a:solidFill>
                <a:latin typeface="微软雅黑" panose="020B0503020204020204" pitchFamily="34" charset="-122"/>
                <a:ea typeface="微软雅黑" panose="020B0503020204020204" pitchFamily="34" charset="-122"/>
              </a:rPr>
              <a:t>1</a:t>
            </a:r>
            <a:r>
              <a:rPr lang="zh-CN" altLang="en-US" sz="2000" dirty="0" smtClean="0">
                <a:solidFill>
                  <a:srgbClr val="C00000"/>
                </a:solidFill>
                <a:latin typeface="微软雅黑" panose="020B0503020204020204" pitchFamily="34" charset="-122"/>
                <a:ea typeface="微软雅黑" panose="020B0503020204020204" pitchFamily="34" charset="-122"/>
              </a:rPr>
              <a:t>日，中华人民共和国成立。</a:t>
            </a:r>
            <a:endParaRPr lang="zh-CN" altLang="en-US" sz="2000" dirty="0" smtClean="0">
              <a:solidFill>
                <a:srgbClr val="C00000"/>
              </a:solidFill>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以毛泽东为主要代表的</a:t>
            </a: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中国共产党人，历经艰辛探</a:t>
            </a: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索，成功地走出了一条以农</a:t>
            </a: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村包围城市、武装夺取政权</a:t>
            </a:r>
            <a:endParaRPr lang="zh-CN" altLang="en-US" sz="2000" dirty="0" smtClean="0">
              <a:latin typeface="微软雅黑" panose="020B0503020204020204" pitchFamily="34" charset="-122"/>
              <a:ea typeface="微软雅黑" panose="020B0503020204020204" pitchFamily="34" charset="-122"/>
            </a:endParaRPr>
          </a:p>
          <a:p>
            <a:pPr>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的革命道路。</a:t>
            </a:r>
            <a:endParaRPr lang="zh-CN" altLang="en-US" sz="2000" b="1" dirty="0" smtClean="0">
              <a:latin typeface="微软雅黑" panose="020B0503020204020204" pitchFamily="34" charset="-122"/>
              <a:ea typeface="微软雅黑" panose="020B0503020204020204" pitchFamily="34" charset="-122"/>
            </a:endParaRPr>
          </a:p>
          <a:p>
            <a:endParaRPr lang="zh-CN" altLang="en-US" b="1" dirty="0" smtClean="0">
              <a:latin typeface="楷体_GB2312" pitchFamily="49" charset="-122"/>
              <a:ea typeface="楷体_GB2312" pitchFamily="49" charset="-122"/>
            </a:endParaRPr>
          </a:p>
        </p:txBody>
      </p:sp>
      <p:pic>
        <p:nvPicPr>
          <p:cNvPr id="60419" name="Picture 4" descr="37d3d539b6003af37303ef4c382ac65c1038b664"/>
          <p:cNvPicPr>
            <a:picLocks noChangeAspect="1" noChangeArrowheads="1"/>
          </p:cNvPicPr>
          <p:nvPr/>
        </p:nvPicPr>
        <p:blipFill>
          <a:blip r:embed="rId1"/>
          <a:srcRect/>
          <a:stretch>
            <a:fillRect/>
          </a:stretch>
        </p:blipFill>
        <p:spPr bwMode="auto">
          <a:xfrm>
            <a:off x="4254500" y="1622425"/>
            <a:ext cx="4905375" cy="3613150"/>
          </a:xfrm>
          <a:prstGeom prst="rect">
            <a:avLst/>
          </a:prstGeom>
          <a:noFill/>
          <a:ln w="9525">
            <a:noFill/>
            <a:miter lim="800000"/>
            <a:headEnd/>
            <a:tailEnd/>
          </a:ln>
        </p:spPr>
      </p:pic>
      <p:sp>
        <p:nvSpPr>
          <p:cNvPr id="2" name="文本框 1"/>
          <p:cNvSpPr txBox="1"/>
          <p:nvPr/>
        </p:nvSpPr>
        <p:spPr>
          <a:xfrm>
            <a:off x="1701800" y="5401310"/>
            <a:ext cx="7371080" cy="398780"/>
          </a:xfrm>
          <a:prstGeom prst="rect">
            <a:avLst/>
          </a:prstGeom>
          <a:noFill/>
        </p:spPr>
        <p:txBody>
          <a:bodyPr wrap="square" rtlCol="0">
            <a:spAutoFit/>
          </a:bodyPr>
          <a:p>
            <a:pPr algn="l"/>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1949年10月1日，毛泽东在天安门城楼宣布中华人民共和国成立</a:t>
            </a:r>
            <a:endPar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0"/>
          <p:cNvSpPr txBox="1">
            <a:spLocks noChangeArrowheads="1"/>
          </p:cNvSpPr>
          <p:nvPr/>
        </p:nvSpPr>
        <p:spPr bwMode="auto">
          <a:xfrm>
            <a:off x="285720" y="765175"/>
            <a:ext cx="7572428" cy="953135"/>
          </a:xfrm>
          <a:prstGeom prst="rect">
            <a:avLst/>
          </a:prstGeom>
          <a:noFill/>
          <a:ln w="9525">
            <a:noFill/>
            <a:miter lim="800000"/>
          </a:ln>
        </p:spPr>
        <p:txBody>
          <a:bodyPr wrap="square">
            <a:spAutoFit/>
          </a:bodyPr>
          <a:lstStyle/>
          <a:p>
            <a:pPr algn="l"/>
            <a:r>
              <a:rPr lang="zh-CN" altLang="en-US" sz="2800" b="1" spc="300" dirty="0">
                <a:solidFill>
                  <a:srgbClr val="C00000"/>
                </a:solidFill>
                <a:latin typeface="微软雅黑" panose="020B0503020204020204" pitchFamily="34" charset="-122"/>
                <a:ea typeface="微软雅黑" panose="020B0503020204020204" pitchFamily="34" charset="-122"/>
              </a:rPr>
              <a:t>一、人间正道是沧桑：马克思主义经典</a:t>
            </a:r>
            <a:r>
              <a:rPr lang="zh-CN" altLang="en-US" sz="2800" b="1" spc="300" dirty="0" smtClean="0">
                <a:solidFill>
                  <a:srgbClr val="C00000"/>
                </a:solidFill>
                <a:latin typeface="微软雅黑" panose="020B0503020204020204" pitchFamily="34" charset="-122"/>
                <a:ea typeface="微软雅黑" panose="020B0503020204020204" pitchFamily="34" charset="-122"/>
              </a:rPr>
              <a:t>作        </a:t>
            </a:r>
            <a:endParaRPr lang="zh-CN" altLang="en-US" sz="2800" b="1" spc="300" dirty="0" smtClean="0">
              <a:solidFill>
                <a:srgbClr val="C00000"/>
              </a:solidFill>
              <a:latin typeface="微软雅黑" panose="020B0503020204020204" pitchFamily="34" charset="-122"/>
              <a:ea typeface="微软雅黑" panose="020B0503020204020204" pitchFamily="34" charset="-122"/>
            </a:endParaRPr>
          </a:p>
          <a:p>
            <a:pPr algn="l"/>
            <a:r>
              <a:rPr lang="zh-CN" altLang="en-US" sz="2800" b="1" spc="300" dirty="0" smtClean="0">
                <a:solidFill>
                  <a:srgbClr val="C00000"/>
                </a:solidFill>
                <a:latin typeface="微软雅黑" panose="020B0503020204020204" pitchFamily="34" charset="-122"/>
                <a:ea typeface="微软雅黑" panose="020B0503020204020204" pitchFamily="34" charset="-122"/>
              </a:rPr>
              <a:t>      家</a:t>
            </a:r>
            <a:r>
              <a:rPr lang="zh-CN" altLang="en-US" sz="2800" b="1" spc="300" dirty="0">
                <a:solidFill>
                  <a:srgbClr val="C00000"/>
                </a:solidFill>
                <a:latin typeface="微软雅黑" panose="020B0503020204020204" pitchFamily="34" charset="-122"/>
                <a:ea typeface="微软雅黑" panose="020B0503020204020204" pitchFamily="34" charset="-122"/>
              </a:rPr>
              <a:t>论无产阶级革命道路</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sp>
        <p:nvSpPr>
          <p:cNvPr id="20483" name="TextBox 11"/>
          <p:cNvSpPr txBox="1">
            <a:spLocks noChangeArrowheads="1"/>
          </p:cNvSpPr>
          <p:nvPr/>
        </p:nvSpPr>
        <p:spPr bwMode="auto">
          <a:xfrm>
            <a:off x="286385" y="1856740"/>
            <a:ext cx="8276590" cy="4154170"/>
          </a:xfrm>
          <a:prstGeom prst="rect">
            <a:avLst/>
          </a:prstGeom>
          <a:noFill/>
          <a:ln w="9525">
            <a:noFill/>
            <a:miter lim="800000"/>
          </a:ln>
        </p:spPr>
        <p:txBody>
          <a:bodyPr wrap="square">
            <a:spAutoFit/>
          </a:bodyPr>
          <a:lstStyle/>
          <a:p>
            <a:r>
              <a:rPr lang="zh-CN" altLang="en-US" sz="2400" b="1" spc="300" dirty="0">
                <a:solidFill>
                  <a:srgbClr val="C00000"/>
                </a:solidFill>
                <a:latin typeface="微软雅黑" panose="020B0503020204020204" pitchFamily="34" charset="-122"/>
                <a:ea typeface="微软雅黑" panose="020B0503020204020204" pitchFamily="34" charset="-122"/>
              </a:rPr>
              <a:t>（一）马克思、恩格斯关于无产阶级革命道路的论述</a:t>
            </a:r>
            <a:endParaRPr lang="zh-CN" altLang="en-US" sz="2400" b="1" spc="300" dirty="0">
              <a:solidFill>
                <a:srgbClr val="C00000"/>
              </a:solidFill>
              <a:latin typeface="微软雅黑" panose="020B0503020204020204" pitchFamily="34" charset="-122"/>
              <a:ea typeface="微软雅黑" panose="020B0503020204020204" pitchFamily="34" charset="-122"/>
            </a:endParaRPr>
          </a:p>
          <a:p>
            <a:endParaRPr lang="zh-CN" altLang="en-US" sz="2000" dirty="0">
              <a:latin typeface="微软雅黑" panose="020B0503020204020204" pitchFamily="34" charset="-122"/>
              <a:ea typeface="微软雅黑" panose="020B0503020204020204" pitchFamily="34" charset="-122"/>
            </a:endParaRPr>
          </a:p>
          <a:p>
            <a:r>
              <a:rPr lang="zh-CN" altLang="en-US" sz="2000" dirty="0">
                <a:latin typeface="+mn-ea"/>
                <a:ea typeface="+mn-ea"/>
              </a:rPr>
              <a:t>    </a:t>
            </a:r>
            <a:r>
              <a:rPr lang="zh-CN" altLang="en-US" sz="2000" b="1" dirty="0">
                <a:latin typeface="楷体" panose="02010609060101010101" pitchFamily="49" charset="-122"/>
                <a:ea typeface="楷体" panose="02010609060101010101" pitchFamily="49" charset="-122"/>
              </a:rPr>
              <a:t>革命是历史的火车头。</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a:t>
            </a:r>
            <a:r>
              <a:rPr lang="zh-CN" altLang="en-US" sz="2000">
                <a:latin typeface="隶书" panose="02010509060101010101" pitchFamily="49" charset="-122"/>
                <a:ea typeface="隶书" panose="02010509060101010101" pitchFamily="49" charset="-122"/>
              </a:rPr>
              <a:t>——马克思</a:t>
            </a:r>
            <a:endParaRPr lang="zh-CN" altLang="en-US" sz="2000" dirty="0">
              <a:latin typeface="+mn-ea"/>
              <a:ea typeface="+mn-ea"/>
            </a:endParaRPr>
          </a:p>
          <a:p>
            <a:r>
              <a:rPr lang="zh-CN" altLang="en-US" sz="2000"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共产党人不屑于隐瞒自己的观点和意图。他们公开宣布：他们的目的只有用暴力推翻全部现存的社会制度才能达到。</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a:t>
            </a:r>
            <a:r>
              <a:rPr lang="zh-CN" altLang="en-US" sz="2000">
                <a:latin typeface="隶书" panose="02010509060101010101" pitchFamily="49" charset="-122"/>
                <a:ea typeface="隶书" panose="02010509060101010101" pitchFamily="49" charset="-122"/>
              </a:rPr>
              <a:t>——马克思、恩格斯</a:t>
            </a:r>
            <a:endParaRPr lang="zh-CN" altLang="en-US" sz="2000" dirty="0">
              <a:latin typeface="+mn-ea"/>
              <a:ea typeface="+mn-ea"/>
            </a:endParaRPr>
          </a:p>
          <a:p>
            <a:r>
              <a:rPr lang="zh-CN" altLang="en-US" sz="2000"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无产阶级不通过暴力革命就不可能夺取自己的政治统治，即通往新社会的唯一大门。</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a:t>
            </a:r>
            <a:r>
              <a:rPr lang="zh-CN" altLang="en-US" sz="2000">
                <a:latin typeface="隶书" panose="02010509060101010101" pitchFamily="49" charset="-122"/>
                <a:ea typeface="隶书" panose="02010509060101010101" pitchFamily="49" charset="-122"/>
              </a:rPr>
              <a:t>——马克思</a:t>
            </a:r>
            <a:endParaRPr lang="zh-CN" altLang="en-US" sz="2000">
              <a:latin typeface="隶书" panose="02010509060101010101" pitchFamily="49" charset="-122"/>
              <a:ea typeface="隶书" panose="02010509060101010101" pitchFamily="49" charset="-122"/>
            </a:endParaRPr>
          </a:p>
          <a:p>
            <a:r>
              <a:rPr lang="zh-CN" altLang="en-US" sz="2000" dirty="0">
                <a:latin typeface="楷体" panose="02010609060101010101" pitchFamily="49" charset="-122"/>
                <a:ea typeface="楷体" panose="02010609060101010101" pitchFamily="49" charset="-122"/>
              </a:rPr>
              <a:t>    </a:t>
            </a:r>
            <a:r>
              <a:rPr lang="zh-CN" altLang="en-US" sz="2000" b="1" dirty="0">
                <a:latin typeface="楷体" panose="02010609060101010101" pitchFamily="49" charset="-122"/>
                <a:ea typeface="楷体" panose="02010609060101010101" pitchFamily="49" charset="-122"/>
              </a:rPr>
              <a:t>社会党夺取政权已成为可以预见的将来的事情。然而，为了夺取政权，这个政党应当首先从城市走向农村，应当成为农村中的一股力量。 </a:t>
            </a:r>
            <a:endParaRPr lang="zh-CN" altLang="en-US" sz="2000" b="1" dirty="0">
              <a:latin typeface="楷体" panose="02010609060101010101" pitchFamily="49" charset="-122"/>
              <a:ea typeface="楷体" panose="02010609060101010101" pitchFamily="49" charset="-122"/>
            </a:endParaRPr>
          </a:p>
          <a:p>
            <a:r>
              <a:rPr lang="zh-CN" altLang="en-US" sz="2000" b="1" dirty="0">
                <a:latin typeface="楷体" panose="02010609060101010101" pitchFamily="49" charset="-122"/>
                <a:ea typeface="楷体" panose="02010609060101010101" pitchFamily="49" charset="-122"/>
              </a:rPr>
              <a:t>                                                    </a:t>
            </a:r>
            <a:r>
              <a:rPr lang="zh-CN" altLang="en-US" sz="2000">
                <a:latin typeface="隶书" panose="02010509060101010101" pitchFamily="49" charset="-122"/>
                <a:ea typeface="隶书" panose="02010509060101010101" pitchFamily="49" charset="-122"/>
              </a:rPr>
              <a:t>——恩格斯</a:t>
            </a:r>
            <a:endParaRPr lang="zh-CN" altLang="en-US" sz="2000" dirty="0">
              <a:latin typeface="+mn-ea"/>
              <a:ea typeface="+mn-e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p:cNvSpPr>
          <p:nvPr>
            <p:ph type="body" idx="1"/>
          </p:nvPr>
        </p:nvSpPr>
        <p:spPr>
          <a:xfrm>
            <a:off x="928659" y="943274"/>
            <a:ext cx="8229600" cy="571504"/>
          </a:xfrm>
        </p:spPr>
        <p:txBody>
          <a:bodyPr/>
          <a:lstStyle/>
          <a:p>
            <a:pPr>
              <a:buNone/>
            </a:pPr>
            <a:r>
              <a:rPr lang="en-US" altLang="zh-CN"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迎来社会主义光明前景</a:t>
            </a:r>
            <a:endParaRPr lang="zh-CN" altLang="en-US" sz="2000" b="1" dirty="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2400" dirty="0" smtClean="0">
              <a:latin typeface="宋体" panose="02010600030101010101" pitchFamily="2" charset="-122"/>
            </a:endParaRPr>
          </a:p>
          <a:p>
            <a:endParaRPr lang="zh-CN" altLang="en-US" sz="2400" dirty="0" smtClean="0">
              <a:latin typeface="宋体" panose="02010600030101010101" pitchFamily="2" charset="-122"/>
            </a:endParaRPr>
          </a:p>
        </p:txBody>
      </p:sp>
      <p:cxnSp>
        <p:nvCxnSpPr>
          <p:cNvPr id="3" name="直接箭头连接符 2"/>
          <p:cNvCxnSpPr/>
          <p:nvPr/>
        </p:nvCxnSpPr>
        <p:spPr>
          <a:xfrm>
            <a:off x="2145662" y="1971665"/>
            <a:ext cx="4500594" cy="1588"/>
          </a:xfrm>
          <a:prstGeom prst="straightConnector1">
            <a:avLst/>
          </a:prstGeom>
          <a:ln w="28575" cmpd="sng">
            <a:solidFill>
              <a:srgbClr val="C000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2128520" y="2383790"/>
            <a:ext cx="4886325" cy="3096895"/>
          </a:xfrm>
          <a:prstGeom prst="rect">
            <a:avLst/>
          </a:prstGeom>
        </p:spPr>
        <p:txBody>
          <a:bodyPr wrap="square">
            <a:spAutoFit/>
          </a:bodyPr>
          <a:lstStyle/>
          <a:p>
            <a:pPr eaLnBrk="1" latinLnBrk="0" hangingPunct="1">
              <a:lnSpc>
                <a:spcPts val="2660"/>
              </a:lnSpc>
            </a:pPr>
            <a:r>
              <a:rPr lang="zh-CN" altLang="en-US" dirty="0" smtClean="0">
                <a:latin typeface="微软雅黑" panose="020B0503020204020204" pitchFamily="34" charset="-122"/>
                <a:ea typeface="微软雅黑" panose="020B0503020204020204" pitchFamily="34" charset="-122"/>
              </a:rPr>
              <a:t>中国共产党领导人民集中力量恢复国民经济，继续完成民主革命的遗留任务。</a:t>
            </a:r>
            <a:endParaRPr lang="en-US" altLang="zh-CN" dirty="0" smtClean="0">
              <a:latin typeface="微软雅黑" panose="020B0503020204020204" pitchFamily="34" charset="-122"/>
              <a:ea typeface="微软雅黑" panose="020B0503020204020204" pitchFamily="34" charset="-122"/>
            </a:endParaRPr>
          </a:p>
          <a:p>
            <a:endParaRPr lang="zh-CN" altLang="en-US" dirty="0" smtClean="0">
              <a:latin typeface="微软雅黑" panose="020B0503020204020204" pitchFamily="34" charset="-122"/>
              <a:ea typeface="微软雅黑" panose="020B0503020204020204" pitchFamily="34" charset="-122"/>
            </a:endParaRPr>
          </a:p>
          <a:p>
            <a:pPr eaLnBrk="1" latinLnBrk="0" hangingPunct="1">
              <a:lnSpc>
                <a:spcPts val="2660"/>
              </a:lnSpc>
              <a:buFont typeface="Arial" panose="020B0604020202020204" pitchFamily="34" charset="0"/>
              <a:buNone/>
            </a:pPr>
            <a:r>
              <a:rPr lang="zh-CN" altLang="en-US" dirty="0" smtClean="0">
                <a:latin typeface="微软雅黑" panose="020B0503020204020204" pitchFamily="34" charset="-122"/>
                <a:ea typeface="微软雅黑" panose="020B0503020204020204" pitchFamily="34" charset="-122"/>
              </a:rPr>
              <a:t>没收官僚资本，组建社会主义性质的国营经济；</a:t>
            </a:r>
            <a:endParaRPr lang="zh-CN" altLang="en-US" dirty="0" smtClean="0">
              <a:latin typeface="微软雅黑" panose="020B0503020204020204" pitchFamily="34" charset="-122"/>
              <a:ea typeface="微软雅黑" panose="020B0503020204020204" pitchFamily="34" charset="-122"/>
            </a:endParaRPr>
          </a:p>
          <a:p>
            <a:pPr eaLnBrk="1" latinLnBrk="0" hangingPunct="1">
              <a:lnSpc>
                <a:spcPts val="2660"/>
              </a:lnSpc>
              <a:buNone/>
            </a:pPr>
            <a:r>
              <a:rPr lang="zh-CN" altLang="en-US" dirty="0" smtClean="0">
                <a:latin typeface="微软雅黑" panose="020B0503020204020204" pitchFamily="34" charset="-122"/>
                <a:ea typeface="微软雅黑" panose="020B0503020204020204" pitchFamily="34" charset="-122"/>
              </a:rPr>
              <a:t>在土地改革完成之后的农村，开展农业生产互助合作；</a:t>
            </a:r>
            <a:endParaRPr lang="zh-CN" altLang="en-US" dirty="0" smtClean="0">
              <a:latin typeface="微软雅黑" panose="020B0503020204020204" pitchFamily="34" charset="-122"/>
              <a:ea typeface="微软雅黑" panose="020B0503020204020204" pitchFamily="34" charset="-122"/>
            </a:endParaRPr>
          </a:p>
          <a:p>
            <a:pPr eaLnBrk="1" latinLnBrk="0" hangingPunct="1">
              <a:lnSpc>
                <a:spcPts val="2660"/>
              </a:lnSpc>
              <a:buFont typeface="Arial" panose="020B0604020202020204" pitchFamily="34" charset="0"/>
              <a:buNone/>
            </a:pPr>
            <a:r>
              <a:rPr lang="zh-CN" altLang="en-US" dirty="0" smtClean="0">
                <a:latin typeface="微软雅黑" panose="020B0503020204020204" pitchFamily="34" charset="-122"/>
                <a:ea typeface="微软雅黑" panose="020B0503020204020204" pitchFamily="34" charset="-122"/>
              </a:rPr>
              <a:t>在调整城市工商业过程中，采取对私营工商业加工订货、经销代销等方式，广泛发展初级形式的国家资本主义等。</a:t>
            </a:r>
            <a:endParaRPr lang="zh-CN" altLang="en-US" dirty="0" smtClean="0">
              <a:latin typeface="微软雅黑" panose="020B0503020204020204" pitchFamily="34" charset="-122"/>
              <a:ea typeface="微软雅黑" panose="020B0503020204020204" pitchFamily="34" charset="-122"/>
            </a:endParaRPr>
          </a:p>
        </p:txBody>
      </p:sp>
      <p:sp>
        <p:nvSpPr>
          <p:cNvPr id="5" name="矩形 4"/>
          <p:cNvSpPr/>
          <p:nvPr/>
        </p:nvSpPr>
        <p:spPr>
          <a:xfrm>
            <a:off x="3284859" y="1428736"/>
            <a:ext cx="2244090" cy="460375"/>
          </a:xfrm>
          <a:prstGeom prst="rect">
            <a:avLst/>
          </a:prstGeom>
        </p:spPr>
        <p:txBody>
          <a:bodyPr wrap="none">
            <a:spAutoFit/>
          </a:bodyPr>
          <a:lstStyle/>
          <a:p>
            <a:r>
              <a:rPr lang="en-US" altLang="zh-CN" sz="2400" dirty="0" smtClean="0">
                <a:latin typeface="微软雅黑" panose="020B0503020204020204" pitchFamily="34" charset="-122"/>
                <a:ea typeface="微软雅黑" panose="020B0503020204020204" pitchFamily="34" charset="-122"/>
              </a:rPr>
              <a:t>1949—1952</a:t>
            </a:r>
            <a:r>
              <a:rPr lang="zh-CN" altLang="en-US" sz="2400" dirty="0" smtClean="0">
                <a:latin typeface="微软雅黑" panose="020B0503020204020204" pitchFamily="34" charset="-122"/>
                <a:ea typeface="微软雅黑" panose="020B0503020204020204" pitchFamily="34" charset="-122"/>
              </a:rPr>
              <a:t>年</a:t>
            </a:r>
            <a:endParaRPr lang="zh-CN" altLang="en-US" sz="2400" dirty="0" smtClean="0">
              <a:latin typeface="微软雅黑" panose="020B0503020204020204" pitchFamily="34" charset="-122"/>
              <a:ea typeface="微软雅黑" panose="020B0503020204020204" pitchFamily="34" charset="-122"/>
            </a:endParaRPr>
          </a:p>
        </p:txBody>
      </p:sp>
      <p:grpSp>
        <p:nvGrpSpPr>
          <p:cNvPr id="7" name="组合 6"/>
          <p:cNvGrpSpPr/>
          <p:nvPr/>
        </p:nvGrpSpPr>
        <p:grpSpPr>
          <a:xfrm>
            <a:off x="1758630" y="2531420"/>
            <a:ext cx="208476" cy="194307"/>
            <a:chOff x="1622714" y="917080"/>
            <a:chExt cx="695020" cy="696900"/>
          </a:xfrm>
        </p:grpSpPr>
        <p:sp>
          <p:nvSpPr>
            <p:cNvPr id="8"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直角三角形 8"/>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1758630" y="3473129"/>
            <a:ext cx="208476" cy="194307"/>
            <a:chOff x="1622714" y="917080"/>
            <a:chExt cx="695020" cy="696900"/>
          </a:xfrm>
        </p:grpSpPr>
        <p:sp>
          <p:nvSpPr>
            <p:cNvPr id="11"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直角三角形 11"/>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p:cNvSpPr>
          <p:nvPr>
            <p:ph type="body" idx="1"/>
          </p:nvPr>
        </p:nvSpPr>
        <p:spPr>
          <a:xfrm>
            <a:off x="457200" y="549275"/>
            <a:ext cx="7686700" cy="5576888"/>
          </a:xfrm>
        </p:spPr>
        <p:txBody>
          <a:bodyPr/>
          <a:lstStyle/>
          <a:p>
            <a:pPr>
              <a:lnSpc>
                <a:spcPct val="130000"/>
              </a:lnSpc>
              <a:spcAft>
                <a:spcPct val="20000"/>
              </a:spcAft>
            </a:pPr>
            <a:endParaRPr lang="en-US" altLang="zh-CN" sz="2400" dirty="0" smtClean="0">
              <a:latin typeface="宋体" panose="02010600030101010101" pitchFamily="2" charset="-122"/>
            </a:endParaRPr>
          </a:p>
          <a:p>
            <a:pPr>
              <a:lnSpc>
                <a:spcPct val="130000"/>
              </a:lnSpc>
              <a:spcAft>
                <a:spcPct val="20000"/>
              </a:spcAft>
            </a:pPr>
            <a:r>
              <a:rPr lang="en-US" altLang="zh-CN" sz="2000" dirty="0" smtClean="0">
                <a:latin typeface="微软雅黑" panose="020B0503020204020204" pitchFamily="34" charset="-122"/>
                <a:ea typeface="微软雅黑" panose="020B0503020204020204" pitchFamily="34" charset="-122"/>
              </a:rPr>
              <a:t>1953</a:t>
            </a:r>
            <a:r>
              <a:rPr lang="zh-CN" altLang="en-US" sz="2000" dirty="0" smtClean="0">
                <a:latin typeface="微软雅黑" panose="020B0503020204020204" pitchFamily="34" charset="-122"/>
                <a:ea typeface="微软雅黑" panose="020B0503020204020204" pitchFamily="34" charset="-122"/>
              </a:rPr>
              <a:t>年，提出党在</a:t>
            </a:r>
            <a:r>
              <a:rPr lang="zh-CN" altLang="en-US" sz="2000" dirty="0" smtClean="0">
                <a:solidFill>
                  <a:srgbClr val="FF0000"/>
                </a:solidFill>
                <a:latin typeface="微软雅黑" panose="020B0503020204020204" pitchFamily="34" charset="-122"/>
                <a:ea typeface="微软雅黑" panose="020B0503020204020204" pitchFamily="34" charset="-122"/>
              </a:rPr>
              <a:t>过渡时期的总路线</a:t>
            </a:r>
            <a:r>
              <a:rPr lang="zh-CN" altLang="en-US" sz="2000" dirty="0" smtClean="0">
                <a:latin typeface="宋体" panose="02010600030101010101" pitchFamily="2" charset="-122"/>
              </a:rPr>
              <a:t>：</a:t>
            </a:r>
            <a:endParaRPr lang="zh-CN" altLang="en-US" sz="2000" dirty="0" smtClean="0">
              <a:latin typeface="宋体" panose="02010600030101010101" pitchFamily="2" charset="-122"/>
            </a:endParaRPr>
          </a:p>
          <a:p>
            <a:pPr>
              <a:lnSpc>
                <a:spcPct val="130000"/>
              </a:lnSpc>
              <a:spcAft>
                <a:spcPct val="2000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r>
              <a:rPr lang="zh-CN" altLang="en-US" sz="2000" dirty="0" smtClean="0">
                <a:latin typeface="宋体" panose="02010600030101010101" pitchFamily="2" charset="-122"/>
              </a:rPr>
              <a:t>    </a:t>
            </a:r>
            <a:r>
              <a:rPr lang="zh-CN" altLang="en-US" sz="2000" b="1" dirty="0" smtClean="0">
                <a:latin typeface="华文新魏" panose="02010800040101010101" pitchFamily="2" charset="-122"/>
                <a:ea typeface="华文新魏" panose="02010800040101010101" pitchFamily="2" charset="-122"/>
              </a:rPr>
              <a:t>从中华人民共和国成立，到社会主义改造基本完成，这是一个过渡时期。党在这个过渡时期的总路线和总任务，是要在一个相当长的时期内，基本上实现</a:t>
            </a:r>
            <a:r>
              <a:rPr lang="zh-CN" altLang="en-US" sz="2000" b="1" dirty="0" smtClean="0">
                <a:solidFill>
                  <a:srgbClr val="FF0000"/>
                </a:solidFill>
                <a:latin typeface="华文新魏" panose="02010800040101010101" pitchFamily="2" charset="-122"/>
                <a:ea typeface="华文新魏" panose="02010800040101010101" pitchFamily="2" charset="-122"/>
              </a:rPr>
              <a:t>国家工业化</a:t>
            </a:r>
            <a:r>
              <a:rPr lang="zh-CN" altLang="en-US" sz="2000" b="1" dirty="0" smtClean="0">
                <a:latin typeface="华文新魏" panose="02010800040101010101" pitchFamily="2" charset="-122"/>
                <a:ea typeface="华文新魏" panose="02010800040101010101" pitchFamily="2" charset="-122"/>
              </a:rPr>
              <a:t>和</a:t>
            </a:r>
            <a:r>
              <a:rPr lang="zh-CN" altLang="en-US" sz="2000" b="1" dirty="0" smtClean="0">
                <a:solidFill>
                  <a:srgbClr val="FF0000"/>
                </a:solidFill>
                <a:latin typeface="华文新魏" panose="02010800040101010101" pitchFamily="2" charset="-122"/>
                <a:ea typeface="华文新魏" panose="02010800040101010101" pitchFamily="2" charset="-122"/>
              </a:rPr>
              <a:t>对农业、手工业、资本主义工商业的社会主义改造</a:t>
            </a:r>
            <a:r>
              <a:rPr lang="zh-CN" altLang="en-US" sz="2000" b="1" dirty="0" smtClean="0">
                <a:latin typeface="华文新魏" panose="02010800040101010101" pitchFamily="2" charset="-122"/>
                <a:ea typeface="华文新魏" panose="02010800040101010101" pitchFamily="2" charset="-122"/>
              </a:rPr>
              <a:t>。</a:t>
            </a:r>
            <a:endParaRPr lang="zh-CN" altLang="en-US" sz="2000" b="1" dirty="0" smtClean="0">
              <a:latin typeface="华文新魏" panose="02010800040101010101" pitchFamily="2" charset="-122"/>
              <a:ea typeface="华文新魏" panose="02010800040101010101" pitchFamily="2" charset="-122"/>
            </a:endParaRPr>
          </a:p>
          <a:p>
            <a:pPr>
              <a:lnSpc>
                <a:spcPct val="130000"/>
              </a:lnSpc>
              <a:spcAft>
                <a:spcPct val="20000"/>
              </a:spcAft>
              <a:buFont typeface="Arial" panose="020B0604020202020204" pitchFamily="34" charset="0"/>
              <a:buNone/>
            </a:pPr>
            <a:endParaRPr lang="zh-CN" altLang="en-US" sz="2000" b="1" dirty="0" smtClean="0">
              <a:latin typeface="华文新魏" panose="02010800040101010101" pitchFamily="2" charset="-122"/>
              <a:ea typeface="华文新魏" panose="02010800040101010101" pitchFamily="2" charset="-122"/>
            </a:endParaRPr>
          </a:p>
        </p:txBody>
      </p:sp>
      <p:pic>
        <p:nvPicPr>
          <p:cNvPr id="2" name="图片 1"/>
          <p:cNvPicPr>
            <a:picLocks noChangeAspect="1"/>
          </p:cNvPicPr>
          <p:nvPr/>
        </p:nvPicPr>
        <p:blipFill>
          <a:blip r:embed="rId1"/>
          <a:stretch>
            <a:fillRect/>
          </a:stretch>
        </p:blipFill>
        <p:spPr>
          <a:xfrm>
            <a:off x="55880" y="3389630"/>
            <a:ext cx="4060190" cy="2937510"/>
          </a:xfrm>
          <a:prstGeom prst="rect">
            <a:avLst/>
          </a:prstGeom>
        </p:spPr>
      </p:pic>
      <p:sp>
        <p:nvSpPr>
          <p:cNvPr id="3" name="文本框 2"/>
          <p:cNvSpPr txBox="1"/>
          <p:nvPr/>
        </p:nvSpPr>
        <p:spPr>
          <a:xfrm>
            <a:off x="4355465" y="5521325"/>
            <a:ext cx="4754880" cy="398780"/>
          </a:xfrm>
          <a:prstGeom prst="rect">
            <a:avLst/>
          </a:prstGeom>
          <a:noFill/>
        </p:spPr>
        <p:txBody>
          <a:bodyPr wrap="none" rtlCol="0">
            <a:spAutoFit/>
          </a:bodyPr>
          <a:p>
            <a:pPr algn="l"/>
            <a:r>
              <a:rPr lang="zh-CN" altLang="en-US" sz="2000">
                <a:solidFill>
                  <a:srgbClr val="FF0000"/>
                </a:solidFill>
                <a:latin typeface="微软雅黑" panose="020B0503020204020204" pitchFamily="34" charset="-122"/>
                <a:ea typeface="微软雅黑" panose="020B0503020204020204" pitchFamily="34" charset="-122"/>
              </a:rPr>
              <a:t>周恩来做关于过渡时期总路线的传达报告</a:t>
            </a:r>
            <a:endParaRPr lang="zh-CN" altLang="en-US" sz="200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p:cNvSpPr>
          <p:nvPr>
            <p:ph type="body" idx="1"/>
          </p:nvPr>
        </p:nvSpPr>
        <p:spPr>
          <a:xfrm>
            <a:off x="956310" y="903605"/>
            <a:ext cx="7231380" cy="5538470"/>
          </a:xfrm>
        </p:spPr>
        <p:txBody>
          <a:bodyPr/>
          <a:lstStyle/>
          <a:p>
            <a:pPr>
              <a:lnSpc>
                <a:spcPct val="130000"/>
              </a:lnSpc>
              <a:spcAft>
                <a:spcPct val="20000"/>
              </a:spcAft>
            </a:pPr>
            <a:endParaRPr lang="en-US" altLang="zh-CN" sz="2400" dirty="0" smtClean="0">
              <a:latin typeface="宋体" panose="02010600030101010101" pitchFamily="2" charset="-122"/>
            </a:endParaRPr>
          </a:p>
          <a:p>
            <a:pPr marL="0" indent="0" algn="just">
              <a:lnSpc>
                <a:spcPct val="130000"/>
              </a:lnSpc>
              <a:spcAft>
                <a:spcPct val="20000"/>
              </a:spcAft>
              <a:buNone/>
            </a:pPr>
            <a:r>
              <a:rPr lang="en-US" altLang="zh-CN" sz="2000" dirty="0" smtClean="0">
                <a:latin typeface="微软雅黑" panose="020B0503020204020204" pitchFamily="34" charset="-122"/>
                <a:ea typeface="微软雅黑" panose="020B0503020204020204" pitchFamily="34" charset="-122"/>
              </a:rPr>
              <a:t>     1956</a:t>
            </a:r>
            <a:r>
              <a:rPr lang="zh-CN" altLang="en-US" sz="2000" dirty="0" smtClean="0">
                <a:latin typeface="微软雅黑" panose="020B0503020204020204" pitchFamily="34" charset="-122"/>
                <a:ea typeface="微软雅黑" panose="020B0503020204020204" pitchFamily="34" charset="-122"/>
              </a:rPr>
              <a:t>年，农业、手工业和资本主义工商业的</a:t>
            </a:r>
            <a:r>
              <a:rPr lang="zh-CN" altLang="en-US" sz="2000" dirty="0" smtClean="0">
                <a:solidFill>
                  <a:srgbClr val="FF0000"/>
                </a:solidFill>
                <a:latin typeface="微软雅黑" panose="020B0503020204020204" pitchFamily="34" charset="-122"/>
                <a:ea typeface="微软雅黑" panose="020B0503020204020204" pitchFamily="34" charset="-122"/>
              </a:rPr>
              <a:t>社会主义改造</a:t>
            </a: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基本完成。</a:t>
            </a:r>
            <a:endParaRPr lang="zh-CN" altLang="en-US" sz="2000"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我国社会经济结构发生了根本变化，社会主义经济成分已 </a:t>
            </a:r>
            <a:endParaRPr lang="zh-CN" altLang="en-US" sz="2000"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占绝对优势，</a:t>
            </a:r>
            <a:r>
              <a:rPr lang="zh-CN" altLang="en-US" sz="2000" dirty="0" smtClean="0">
                <a:solidFill>
                  <a:srgbClr val="FF0000"/>
                </a:solidFill>
                <a:latin typeface="微软雅黑" panose="020B0503020204020204" pitchFamily="34" charset="-122"/>
                <a:ea typeface="微软雅黑" panose="020B0503020204020204" pitchFamily="34" charset="-122"/>
              </a:rPr>
              <a:t>社会主义公有制</a:t>
            </a:r>
            <a:r>
              <a:rPr lang="zh-CN" altLang="en-US" sz="2000" dirty="0" smtClean="0">
                <a:latin typeface="微软雅黑" panose="020B0503020204020204" pitchFamily="34" charset="-122"/>
                <a:ea typeface="微软雅黑" panose="020B0503020204020204" pitchFamily="34" charset="-122"/>
              </a:rPr>
              <a:t>已成为我国社会的经济基础。</a:t>
            </a:r>
            <a:endParaRPr lang="zh-CN" altLang="en-US" sz="2000" b="1"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标志着中国历史上长达数千年地阶级剥削制度结束和社会</a:t>
            </a:r>
            <a:endParaRPr lang="zh-CN" altLang="en-US" sz="2000"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主义基本制度已经建立。</a:t>
            </a:r>
            <a:endParaRPr lang="zh-CN" altLang="en-US" sz="2000" dirty="0" smtClean="0">
              <a:latin typeface="微软雅黑" panose="020B0503020204020204" pitchFamily="34" charset="-122"/>
              <a:ea typeface="微软雅黑" panose="020B0503020204020204" pitchFamily="34" charset="-122"/>
            </a:endParaRPr>
          </a:p>
          <a:p>
            <a:pPr marL="0" indent="0" algn="just">
              <a:lnSpc>
                <a:spcPct val="130000"/>
              </a:lnSpc>
              <a:spcAft>
                <a:spcPct val="20000"/>
              </a:spcAft>
              <a:buNone/>
            </a:pPr>
            <a:r>
              <a:rPr lang="zh-CN" altLang="en-US" sz="2000" dirty="0" smtClean="0">
                <a:latin typeface="微软雅黑" panose="020B0503020204020204" pitchFamily="34" charset="-122"/>
                <a:ea typeface="微软雅黑" panose="020B0503020204020204" pitchFamily="34" charset="-122"/>
              </a:rPr>
              <a:t>      中华民族和中国人民迎来了社会主义道路的光明前景。</a:t>
            </a:r>
            <a:endParaRPr lang="zh-CN" altLang="en-US" sz="2000" dirty="0" smtClean="0">
              <a:latin typeface="微软雅黑" panose="020B0503020204020204" pitchFamily="34" charset="-122"/>
              <a:ea typeface="微软雅黑" panose="020B0503020204020204" pitchFamily="34" charset="-122"/>
            </a:endParaRPr>
          </a:p>
        </p:txBody>
      </p:sp>
      <p:sp>
        <p:nvSpPr>
          <p:cNvPr id="4" name="五角星 3"/>
          <p:cNvSpPr/>
          <p:nvPr/>
        </p:nvSpPr>
        <p:spPr>
          <a:xfrm>
            <a:off x="868045" y="1668145"/>
            <a:ext cx="393700" cy="3714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5" name="五角星 4"/>
          <p:cNvSpPr/>
          <p:nvPr/>
        </p:nvSpPr>
        <p:spPr>
          <a:xfrm>
            <a:off x="868045" y="2719070"/>
            <a:ext cx="393700" cy="3714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6" name="五角星 5"/>
          <p:cNvSpPr/>
          <p:nvPr/>
        </p:nvSpPr>
        <p:spPr>
          <a:xfrm>
            <a:off x="868045" y="4821555"/>
            <a:ext cx="393700" cy="3714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
        <p:nvSpPr>
          <p:cNvPr id="7" name="五角星 6"/>
          <p:cNvSpPr/>
          <p:nvPr/>
        </p:nvSpPr>
        <p:spPr>
          <a:xfrm>
            <a:off x="868045" y="3759200"/>
            <a:ext cx="393700" cy="371475"/>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p>
            <a:pPr algn="ctr"/>
            <a:endParaRPr lang="zh-CN"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p:cNvSpPr>
          <p:nvPr>
            <p:ph type="title"/>
          </p:nvPr>
        </p:nvSpPr>
        <p:spPr>
          <a:xfrm>
            <a:off x="-71755" y="715307"/>
            <a:ext cx="9358378" cy="850900"/>
          </a:xfrm>
        </p:spPr>
        <p:txBody>
          <a:bodyPr/>
          <a:lstStyle/>
          <a:p>
            <a:r>
              <a:rPr lang="zh-CN" altLang="en-US" sz="2800" b="1" spc="300" smtClean="0">
                <a:solidFill>
                  <a:srgbClr val="C00000"/>
                </a:solidFill>
                <a:latin typeface="微软雅黑" panose="020B0503020204020204" pitchFamily="34" charset="-122"/>
                <a:ea typeface="微软雅黑" panose="020B0503020204020204" pitchFamily="34" charset="-122"/>
                <a:cs typeface="+mn-cs"/>
              </a:rPr>
              <a:t>三、万木霜天红烂漫：中国革命新路成功的奥秘</a:t>
            </a:r>
            <a:endParaRPr lang="zh-CN" altLang="en-US" sz="2800" b="1" spc="300" smtClean="0">
              <a:solidFill>
                <a:srgbClr val="C00000"/>
              </a:solidFill>
              <a:latin typeface="微软雅黑" panose="020B0503020204020204" pitchFamily="34" charset="-122"/>
              <a:ea typeface="微软雅黑" panose="020B0503020204020204" pitchFamily="34" charset="-122"/>
              <a:cs typeface="+mn-cs"/>
            </a:endParaRPr>
          </a:p>
        </p:txBody>
      </p:sp>
      <p:sp>
        <p:nvSpPr>
          <p:cNvPr id="64514" name="Rectangle 3"/>
          <p:cNvSpPr>
            <a:spLocks noGrp="1"/>
          </p:cNvSpPr>
          <p:nvPr>
            <p:ph type="body" idx="1"/>
          </p:nvPr>
        </p:nvSpPr>
        <p:spPr>
          <a:xfrm>
            <a:off x="579120" y="1804035"/>
            <a:ext cx="7693025" cy="3800475"/>
          </a:xfrm>
        </p:spPr>
        <p:txBody>
          <a:bodyPr/>
          <a:lstStyle/>
          <a:p>
            <a:pPr marL="0" indent="0" latinLnBrk="0">
              <a:lnSpc>
                <a:spcPts val="3200"/>
              </a:lnSpc>
              <a:spcBef>
                <a:spcPts val="0"/>
              </a:spcBef>
              <a:spcAft>
                <a:spcPts val="0"/>
              </a:spcAft>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中国革命道路正是以毛泽东为主要代表的中国共产党人在艰苦  </a:t>
            </a:r>
            <a:endParaRPr lang="zh-CN" altLang="en-US" sz="2000" dirty="0" smtClean="0">
              <a:latin typeface="微软雅黑" panose="020B0503020204020204" pitchFamily="34" charset="-122"/>
              <a:ea typeface="微软雅黑" panose="020B0503020204020204" pitchFamily="34" charset="-122"/>
            </a:endParaRPr>
          </a:p>
          <a:p>
            <a:pPr marL="0" indent="0" latinLnBrk="0">
              <a:lnSpc>
                <a:spcPts val="3200"/>
              </a:lnSpc>
              <a:spcBef>
                <a:spcPts val="0"/>
              </a:spcBef>
              <a:spcAft>
                <a:spcPts val="0"/>
              </a:spcAft>
              <a:buNone/>
            </a:pPr>
            <a:r>
              <a:rPr lang="zh-CN" altLang="en-US" sz="2000" dirty="0" smtClean="0">
                <a:latin typeface="微软雅黑" panose="020B0503020204020204" pitchFamily="34" charset="-122"/>
                <a:ea typeface="微软雅黑" panose="020B0503020204020204" pitchFamily="34" charset="-122"/>
              </a:rPr>
              <a:t>      卓绝的斗争中走出来的，这是一条前人没有走过的以农村包围  </a:t>
            </a:r>
            <a:endParaRPr lang="zh-CN" altLang="en-US" sz="2000" dirty="0" smtClean="0">
              <a:latin typeface="微软雅黑" panose="020B0503020204020204" pitchFamily="34" charset="-122"/>
              <a:ea typeface="微软雅黑" panose="020B0503020204020204" pitchFamily="34" charset="-122"/>
            </a:endParaRPr>
          </a:p>
          <a:p>
            <a:pPr marL="0" indent="0" latinLnBrk="0">
              <a:lnSpc>
                <a:spcPts val="3200"/>
              </a:lnSpc>
              <a:spcBef>
                <a:spcPts val="0"/>
              </a:spcBef>
              <a:spcAft>
                <a:spcPts val="0"/>
              </a:spcAft>
              <a:buNone/>
            </a:pPr>
            <a:r>
              <a:rPr lang="zh-CN" altLang="en-US" sz="2000" dirty="0" smtClean="0">
                <a:latin typeface="微软雅黑" panose="020B0503020204020204" pitchFamily="34" charset="-122"/>
                <a:ea typeface="微软雅黑" panose="020B0503020204020204" pitchFamily="34" charset="-122"/>
              </a:rPr>
              <a:t>      城市、武装夺取政权的</a:t>
            </a:r>
            <a:r>
              <a:rPr lang="zh-CN" altLang="en-US" sz="2000" dirty="0" smtClean="0">
                <a:solidFill>
                  <a:srgbClr val="FF0000"/>
                </a:solidFill>
                <a:latin typeface="微软雅黑" panose="020B0503020204020204" pitchFamily="34" charset="-122"/>
                <a:ea typeface="微软雅黑" panose="020B0503020204020204" pitchFamily="34" charset="-122"/>
              </a:rPr>
              <a:t>革命新路</a:t>
            </a:r>
            <a:r>
              <a:rPr lang="zh-CN" altLang="en-US" sz="2000" dirty="0" smtClean="0">
                <a:latin typeface="微软雅黑" panose="020B0503020204020204" pitchFamily="34" charset="-122"/>
                <a:ea typeface="微软雅黑" panose="020B0503020204020204" pitchFamily="34" charset="-122"/>
              </a:rPr>
              <a:t>，是一条迈向社会主义的成功 </a:t>
            </a:r>
            <a:endParaRPr lang="zh-CN" altLang="en-US" sz="2000" dirty="0" smtClean="0">
              <a:latin typeface="微软雅黑" panose="020B0503020204020204" pitchFamily="34" charset="-122"/>
              <a:ea typeface="微软雅黑" panose="020B0503020204020204" pitchFamily="34" charset="-122"/>
            </a:endParaRPr>
          </a:p>
          <a:p>
            <a:pPr marL="0" indent="0" latinLnBrk="0">
              <a:lnSpc>
                <a:spcPts val="3200"/>
              </a:lnSpc>
              <a:spcBef>
                <a:spcPts val="0"/>
              </a:spcBef>
              <a:spcAft>
                <a:spcPts val="0"/>
              </a:spcAft>
              <a:buNone/>
            </a:pPr>
            <a:r>
              <a:rPr lang="zh-CN" altLang="en-US" sz="2000" dirty="0" smtClean="0">
                <a:latin typeface="微软雅黑" panose="020B0503020204020204" pitchFamily="34" charset="-122"/>
                <a:ea typeface="微软雅黑" panose="020B0503020204020204" pitchFamily="34" charset="-122"/>
              </a:rPr>
              <a:t>      之路。</a:t>
            </a:r>
            <a:endParaRPr lang="zh-CN" altLang="en-US" sz="2000" dirty="0" smtClean="0">
              <a:latin typeface="微软雅黑" panose="020B0503020204020204" pitchFamily="34" charset="-122"/>
              <a:ea typeface="微软雅黑" panose="020B0503020204020204" pitchFamily="34" charset="-122"/>
            </a:endParaRPr>
          </a:p>
          <a:p>
            <a:pPr latinLnBrk="0">
              <a:lnSpc>
                <a:spcPts val="3200"/>
              </a:lnSpc>
              <a:spcBef>
                <a:spcPts val="0"/>
              </a:spcBef>
              <a:spcAft>
                <a:spcPts val="0"/>
              </a:spcAft>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中国共产党人在新民主主义革命斗争中创造的先进文化——</a:t>
            </a:r>
            <a:r>
              <a:rPr lang="zh-CN" altLang="en-US" sz="2000" dirty="0" smtClean="0">
                <a:solidFill>
                  <a:srgbClr val="FF0000"/>
                </a:solidFill>
                <a:latin typeface="微软雅黑" panose="020B0503020204020204" pitchFamily="34" charset="-122"/>
                <a:ea typeface="微软雅黑" panose="020B0503020204020204" pitchFamily="34" charset="-122"/>
              </a:rPr>
              <a:t>红 </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latinLnBrk="0">
              <a:lnSpc>
                <a:spcPts val="3200"/>
              </a:lnSpc>
              <a:spcBef>
                <a:spcPts val="0"/>
              </a:spcBef>
              <a:spcAft>
                <a:spcPts val="0"/>
              </a:spcAft>
              <a:buFont typeface="Arial" panose="020B0604020202020204" pitchFamily="34" charset="0"/>
              <a:buNone/>
            </a:pPr>
            <a:r>
              <a:rPr lang="zh-CN" altLang="en-US" sz="2000" dirty="0" smtClean="0">
                <a:solidFill>
                  <a:srgbClr val="FF0000"/>
                </a:solidFill>
                <a:latin typeface="微软雅黑" panose="020B0503020204020204" pitchFamily="34" charset="-122"/>
                <a:ea typeface="微软雅黑" panose="020B0503020204020204" pitchFamily="34" charset="-122"/>
              </a:rPr>
              <a:t>      色文化</a:t>
            </a:r>
            <a:r>
              <a:rPr lang="zh-CN" altLang="en-US" sz="2000" dirty="0" smtClean="0">
                <a:latin typeface="微软雅黑" panose="020B0503020204020204" pitchFamily="34" charset="-122"/>
                <a:ea typeface="微软雅黑" panose="020B0503020204020204" pitchFamily="34" charset="-122"/>
              </a:rPr>
              <a:t>，其蕴含的中国共产党人的信仰与理想、实事求是的思</a:t>
            </a:r>
            <a:endParaRPr lang="zh-CN" altLang="en-US" sz="2000" dirty="0" smtClean="0">
              <a:latin typeface="微软雅黑" panose="020B0503020204020204" pitchFamily="34" charset="-122"/>
              <a:ea typeface="微软雅黑" panose="020B0503020204020204" pitchFamily="34" charset="-122"/>
            </a:endParaRPr>
          </a:p>
          <a:p>
            <a:pPr latinLnBrk="0">
              <a:lnSpc>
                <a:spcPts val="3200"/>
              </a:lnSpc>
              <a:spcBef>
                <a:spcPts val="0"/>
              </a:spcBef>
              <a:spcAft>
                <a:spcPts val="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想路线、革命精神和艰苦奋斗作风、群众路线，为走这样一条  </a:t>
            </a:r>
            <a:endParaRPr lang="zh-CN" altLang="en-US" sz="2000" dirty="0" smtClean="0">
              <a:latin typeface="微软雅黑" panose="020B0503020204020204" pitchFamily="34" charset="-122"/>
              <a:ea typeface="微软雅黑" panose="020B0503020204020204" pitchFamily="34" charset="-122"/>
            </a:endParaRPr>
          </a:p>
          <a:p>
            <a:pPr latinLnBrk="0">
              <a:lnSpc>
                <a:spcPts val="3200"/>
              </a:lnSpc>
              <a:spcBef>
                <a:spcPts val="0"/>
              </a:spcBef>
              <a:spcAft>
                <a:spcPts val="0"/>
              </a:spcAft>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适合中国国情的革命道路提供了</a:t>
            </a:r>
            <a:r>
              <a:rPr lang="zh-CN" altLang="en-US" sz="2000" dirty="0" smtClean="0">
                <a:solidFill>
                  <a:srgbClr val="FF0000"/>
                </a:solidFill>
                <a:latin typeface="微软雅黑" panose="020B0503020204020204" pitchFamily="34" charset="-122"/>
                <a:ea typeface="微软雅黑" panose="020B0503020204020204" pitchFamily="34" charset="-122"/>
              </a:rPr>
              <a:t>思想方法指导</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先进文化支撑</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latinLnBrk="0">
              <a:lnSpc>
                <a:spcPts val="3200"/>
              </a:lnSpc>
              <a:spcBef>
                <a:spcPts val="0"/>
              </a:spcBef>
              <a:spcAft>
                <a:spcPts val="0"/>
              </a:spcAft>
              <a:buFont typeface="Arial" panose="020B0604020202020204" pitchFamily="34" charset="0"/>
              <a:buNone/>
            </a:pPr>
            <a:r>
              <a:rPr lang="zh-CN" altLang="en-US" sz="2000" dirty="0" smtClean="0">
                <a:solidFill>
                  <a:srgbClr val="FF0000"/>
                </a:solidFill>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和</a:t>
            </a:r>
            <a:r>
              <a:rPr lang="zh-CN" altLang="en-US" sz="2000" dirty="0" smtClean="0">
                <a:solidFill>
                  <a:srgbClr val="FF0000"/>
                </a:solidFill>
                <a:latin typeface="微软雅黑" panose="020B0503020204020204" pitchFamily="34" charset="-122"/>
                <a:ea typeface="微软雅黑" panose="020B0503020204020204" pitchFamily="34" charset="-122"/>
              </a:rPr>
              <a:t>强大精神动力</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lnSpc>
                <a:spcPct val="110000"/>
              </a:lnSpc>
              <a:spcBef>
                <a:spcPct val="35000"/>
              </a:spcBef>
              <a:spcAft>
                <a:spcPct val="25000"/>
              </a:spcAft>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a:t>
            </a:r>
            <a:endParaRPr lang="zh-CN" altLang="en-US" sz="2000" b="1" dirty="0" smtClean="0">
              <a:latin typeface="微软雅黑" panose="020B0503020204020204" pitchFamily="34" charset="-122"/>
              <a:ea typeface="微软雅黑" panose="020B0503020204020204" pitchFamily="34" charset="-122"/>
            </a:endParaRPr>
          </a:p>
          <a:p>
            <a:pPr>
              <a:lnSpc>
                <a:spcPct val="110000"/>
              </a:lnSpc>
              <a:spcBef>
                <a:spcPct val="35000"/>
              </a:spcBef>
              <a:spcAft>
                <a:spcPct val="25000"/>
              </a:spcAft>
              <a:buFont typeface="Arial" panose="020B0604020202020204" pitchFamily="34" charset="0"/>
              <a:buNone/>
            </a:pPr>
            <a:r>
              <a:rPr lang="zh-CN" altLang="en-US" sz="2000" b="1"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p:txBody>
      </p:sp>
      <p:grpSp>
        <p:nvGrpSpPr>
          <p:cNvPr id="4" name="组合 3"/>
          <p:cNvGrpSpPr/>
          <p:nvPr/>
        </p:nvGrpSpPr>
        <p:grpSpPr>
          <a:xfrm>
            <a:off x="733717" y="3607428"/>
            <a:ext cx="208476" cy="194307"/>
            <a:chOff x="1622714" y="917080"/>
            <a:chExt cx="695020" cy="696900"/>
          </a:xfrm>
        </p:grpSpPr>
        <p:sp>
          <p:nvSpPr>
            <p:cNvPr id="5"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直角三角形 5"/>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733717" y="1996747"/>
            <a:ext cx="208476" cy="194307"/>
            <a:chOff x="1622714" y="917080"/>
            <a:chExt cx="695020" cy="696900"/>
          </a:xfrm>
        </p:grpSpPr>
        <p:sp>
          <p:nvSpPr>
            <p:cNvPr id="11"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直角三角形 11"/>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原创设计师QQ598969553      _4"/>
          <p:cNvGrpSpPr/>
          <p:nvPr/>
        </p:nvGrpSpPr>
        <p:grpSpPr>
          <a:xfrm>
            <a:off x="2207706" y="1984158"/>
            <a:ext cx="3475701" cy="3058149"/>
            <a:chOff x="2187184" y="1723730"/>
            <a:chExt cx="3475701" cy="3058149"/>
          </a:xfrm>
        </p:grpSpPr>
        <p:grpSp>
          <p:nvGrpSpPr>
            <p:cNvPr id="4" name="Group 9"/>
            <p:cNvGrpSpPr/>
            <p:nvPr/>
          </p:nvGrpSpPr>
          <p:grpSpPr>
            <a:xfrm rot="213443">
              <a:off x="2187184" y="3362127"/>
              <a:ext cx="1677010" cy="1419752"/>
              <a:chOff x="2955668" y="2969079"/>
              <a:chExt cx="1677010" cy="1419752"/>
            </a:xfrm>
          </p:grpSpPr>
          <p:sp>
            <p:nvSpPr>
              <p:cNvPr id="8" name="Freeform 3"/>
              <p:cNvSpPr/>
              <p:nvPr/>
            </p:nvSpPr>
            <p:spPr bwMode="auto">
              <a:xfrm>
                <a:off x="3195729" y="2969079"/>
                <a:ext cx="1436949" cy="1419752"/>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tx1">
                  <a:lumMod val="50000"/>
                  <a:lumOff val="50000"/>
                </a:schemeClr>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sp>
            <p:nvSpPr>
              <p:cNvPr id="9" name="Round Same Side Corner Rectangle 4"/>
              <p:cNvSpPr/>
              <p:nvPr/>
            </p:nvSpPr>
            <p:spPr bwMode="auto">
              <a:xfrm rot="13500000">
                <a:off x="3568110" y="3071025"/>
                <a:ext cx="343555" cy="1568440"/>
              </a:xfrm>
              <a:prstGeom prst="round2SameRect">
                <a:avLst>
                  <a:gd name="adj1" fmla="val 16667"/>
                  <a:gd name="adj2" fmla="val 22024"/>
                </a:avLst>
              </a:prstGeom>
              <a:solidFill>
                <a:schemeClr val="tx1">
                  <a:lumMod val="65000"/>
                  <a:lumOff val="35000"/>
                </a:schemeClr>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grpSp>
          <p:nvGrpSpPr>
            <p:cNvPr id="5" name="Group 10"/>
            <p:cNvGrpSpPr/>
            <p:nvPr/>
          </p:nvGrpSpPr>
          <p:grpSpPr>
            <a:xfrm>
              <a:off x="3488641" y="1723730"/>
              <a:ext cx="2174244" cy="2174244"/>
              <a:chOff x="4220769" y="1605276"/>
              <a:chExt cx="1739904" cy="1739904"/>
            </a:xfrm>
          </p:grpSpPr>
          <p:sp>
            <p:nvSpPr>
              <p:cNvPr id="6" name="Donut 8"/>
              <p:cNvSpPr/>
              <p:nvPr/>
            </p:nvSpPr>
            <p:spPr>
              <a:xfrm>
                <a:off x="4338879" y="1723386"/>
                <a:ext cx="1503684" cy="1503684"/>
              </a:xfrm>
              <a:prstGeom prst="donut">
                <a:avLst>
                  <a:gd name="adj" fmla="val 7174"/>
                </a:avLst>
              </a:prstGeom>
              <a:gradFill>
                <a:gsLst>
                  <a:gs pos="0">
                    <a:schemeClr val="bg2">
                      <a:lumMod val="75000"/>
                    </a:schemeClr>
                  </a:gs>
                  <a:gs pos="50000">
                    <a:schemeClr val="bg2">
                      <a:lumMod val="85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240"/>
                <a:endParaRPr lang="en-US" sz="2000" dirty="0">
                  <a:solidFill>
                    <a:schemeClr val="bg1"/>
                  </a:solidFill>
                  <a:latin typeface="Agency FB" panose="020B0503020202020204" pitchFamily="34" charset="0"/>
                </a:endParaRPr>
              </a:p>
            </p:txBody>
          </p:sp>
          <p:sp>
            <p:nvSpPr>
              <p:cNvPr id="7" name="Donut 7"/>
              <p:cNvSpPr/>
              <p:nvPr/>
            </p:nvSpPr>
            <p:spPr>
              <a:xfrm>
                <a:off x="4220769" y="1605276"/>
                <a:ext cx="1739904" cy="1739904"/>
              </a:xfrm>
              <a:prstGeom prst="donut">
                <a:avLst>
                  <a:gd name="adj" fmla="val 9286"/>
                </a:avLst>
              </a:prstGeom>
              <a:gradFill>
                <a:gsLst>
                  <a:gs pos="0">
                    <a:schemeClr val="bg2">
                      <a:lumMod val="75000"/>
                    </a:schemeClr>
                  </a:gs>
                  <a:gs pos="50000">
                    <a:schemeClr val="bg2">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31240"/>
                <a:endParaRPr lang="en-US" sz="2000" dirty="0">
                  <a:solidFill>
                    <a:schemeClr val="bg1"/>
                  </a:solidFill>
                  <a:latin typeface="Agency FB" panose="020B0503020202020204" pitchFamily="34" charset="0"/>
                </a:endParaRPr>
              </a:p>
            </p:txBody>
          </p:sp>
        </p:grpSp>
      </p:grpSp>
      <p:grpSp>
        <p:nvGrpSpPr>
          <p:cNvPr id="10" name="原创设计师QQ598969553      _5"/>
          <p:cNvGrpSpPr/>
          <p:nvPr/>
        </p:nvGrpSpPr>
        <p:grpSpPr>
          <a:xfrm>
            <a:off x="3946975" y="4015033"/>
            <a:ext cx="728142" cy="728140"/>
            <a:chOff x="3926454" y="3754605"/>
            <a:chExt cx="728142" cy="728140"/>
          </a:xfrm>
        </p:grpSpPr>
        <p:sp>
          <p:nvSpPr>
            <p:cNvPr id="11" name="Oval 14"/>
            <p:cNvSpPr/>
            <p:nvPr/>
          </p:nvSpPr>
          <p:spPr>
            <a:xfrm rot="20300499">
              <a:off x="3926454" y="3754605"/>
              <a:ext cx="728142" cy="728140"/>
            </a:xfrm>
            <a:prstGeom prst="ellipse">
              <a:avLst/>
            </a:prstGeom>
            <a:solidFill>
              <a:srgbClr val="E946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70"/>
            <p:cNvSpPr>
              <a:spLocks noEditPoints="1"/>
            </p:cNvSpPr>
            <p:nvPr/>
          </p:nvSpPr>
          <p:spPr bwMode="auto">
            <a:xfrm>
              <a:off x="4134391" y="3986705"/>
              <a:ext cx="312266" cy="263940"/>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grpSp>
        <p:nvGrpSpPr>
          <p:cNvPr id="13" name="原创设计师QQ598969553      _6"/>
          <p:cNvGrpSpPr/>
          <p:nvPr/>
        </p:nvGrpSpPr>
        <p:grpSpPr>
          <a:xfrm>
            <a:off x="5295088" y="1885957"/>
            <a:ext cx="728142" cy="728140"/>
            <a:chOff x="5274567" y="1625529"/>
            <a:chExt cx="728142" cy="728140"/>
          </a:xfrm>
        </p:grpSpPr>
        <p:sp>
          <p:nvSpPr>
            <p:cNvPr id="14" name="Oval 12"/>
            <p:cNvSpPr/>
            <p:nvPr/>
          </p:nvSpPr>
          <p:spPr>
            <a:xfrm rot="20300499">
              <a:off x="5274567" y="1625529"/>
              <a:ext cx="728142" cy="728140"/>
            </a:xfrm>
            <a:prstGeom prst="ellipse">
              <a:avLst/>
            </a:prstGeom>
            <a:solidFill>
              <a:srgbClr val="E946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73"/>
            <p:cNvSpPr>
              <a:spLocks noEditPoints="1"/>
            </p:cNvSpPr>
            <p:nvPr/>
          </p:nvSpPr>
          <p:spPr bwMode="auto">
            <a:xfrm>
              <a:off x="5482504" y="1832846"/>
              <a:ext cx="312266" cy="313506"/>
            </a:xfrm>
            <a:custGeom>
              <a:avLst/>
              <a:gdLst/>
              <a:ahLst/>
              <a:cxnLst>
                <a:cxn ang="0">
                  <a:pos x="128" y="256"/>
                </a:cxn>
                <a:cxn ang="0">
                  <a:pos x="0" y="128"/>
                </a:cxn>
                <a:cxn ang="0">
                  <a:pos x="128" y="0"/>
                </a:cxn>
                <a:cxn ang="0">
                  <a:pos x="256" y="128"/>
                </a:cxn>
                <a:cxn ang="0">
                  <a:pos x="128" y="256"/>
                </a:cxn>
                <a:cxn ang="0">
                  <a:pos x="24" y="128"/>
                </a:cxn>
                <a:cxn ang="0">
                  <a:pos x="128" y="128"/>
                </a:cxn>
                <a:cxn ang="0">
                  <a:pos x="128" y="24"/>
                </a:cxn>
                <a:cxn ang="0">
                  <a:pos x="24" y="128"/>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4" y="128"/>
                  </a:moveTo>
                  <a:cubicBezTo>
                    <a:pt x="128" y="128"/>
                    <a:pt x="128" y="128"/>
                    <a:pt x="128" y="128"/>
                  </a:cubicBezTo>
                  <a:cubicBezTo>
                    <a:pt x="128" y="24"/>
                    <a:pt x="128" y="24"/>
                    <a:pt x="128" y="24"/>
                  </a:cubicBezTo>
                  <a:cubicBezTo>
                    <a:pt x="71" y="24"/>
                    <a:pt x="24" y="71"/>
                    <a:pt x="24" y="128"/>
                  </a:cubicBezTo>
                </a:path>
              </a:pathLst>
            </a:custGeom>
            <a:solidFill>
              <a:schemeClr val="bg1"/>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grpSp>
        <p:nvGrpSpPr>
          <p:cNvPr id="16" name="原创设计师QQ598969553      _7"/>
          <p:cNvGrpSpPr/>
          <p:nvPr/>
        </p:nvGrpSpPr>
        <p:grpSpPr>
          <a:xfrm>
            <a:off x="5394464" y="3440227"/>
            <a:ext cx="728142" cy="728140"/>
            <a:chOff x="5373943" y="3179798"/>
            <a:chExt cx="728142" cy="728140"/>
          </a:xfrm>
        </p:grpSpPr>
        <p:sp>
          <p:nvSpPr>
            <p:cNvPr id="17" name="Oval 13"/>
            <p:cNvSpPr/>
            <p:nvPr/>
          </p:nvSpPr>
          <p:spPr>
            <a:xfrm rot="20300499">
              <a:off x="5373943" y="3179798"/>
              <a:ext cx="728142" cy="728140"/>
            </a:xfrm>
            <a:prstGeom prst="ellipse">
              <a:avLst/>
            </a:prstGeom>
            <a:solidFill>
              <a:srgbClr val="E946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82"/>
            <p:cNvSpPr>
              <a:spLocks noEditPoints="1"/>
            </p:cNvSpPr>
            <p:nvPr/>
          </p:nvSpPr>
          <p:spPr bwMode="auto">
            <a:xfrm>
              <a:off x="5581880" y="3387734"/>
              <a:ext cx="312266" cy="312266"/>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80" y="140"/>
                </a:cxn>
                <a:cxn ang="0">
                  <a:pos x="156" y="140"/>
                </a:cxn>
                <a:cxn ang="0">
                  <a:pos x="140" y="140"/>
                </a:cxn>
                <a:cxn ang="0">
                  <a:pos x="128" y="140"/>
                </a:cxn>
                <a:cxn ang="0">
                  <a:pos x="116" y="128"/>
                </a:cxn>
                <a:cxn ang="0">
                  <a:pos x="116" y="56"/>
                </a:cxn>
                <a:cxn ang="0">
                  <a:pos x="128" y="44"/>
                </a:cxn>
                <a:cxn ang="0">
                  <a:pos x="140" y="56"/>
                </a:cxn>
                <a:cxn ang="0">
                  <a:pos x="140" y="116"/>
                </a:cxn>
                <a:cxn ang="0">
                  <a:pos x="156" y="116"/>
                </a:cxn>
                <a:cxn ang="0">
                  <a:pos x="180" y="116"/>
                </a:cxn>
                <a:cxn ang="0">
                  <a:pos x="192" y="128"/>
                </a:cxn>
                <a:cxn ang="0">
                  <a:pos x="180"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80" y="140"/>
                  </a:moveTo>
                  <a:cubicBezTo>
                    <a:pt x="156" y="140"/>
                    <a:pt x="156" y="140"/>
                    <a:pt x="156" y="140"/>
                  </a:cubicBezTo>
                  <a:cubicBezTo>
                    <a:pt x="140" y="140"/>
                    <a:pt x="140" y="140"/>
                    <a:pt x="140" y="140"/>
                  </a:cubicBezTo>
                  <a:cubicBezTo>
                    <a:pt x="128" y="140"/>
                    <a:pt x="128" y="140"/>
                    <a:pt x="128" y="140"/>
                  </a:cubicBezTo>
                  <a:cubicBezTo>
                    <a:pt x="121" y="140"/>
                    <a:pt x="116" y="135"/>
                    <a:pt x="116" y="128"/>
                  </a:cubicBezTo>
                  <a:cubicBezTo>
                    <a:pt x="116" y="56"/>
                    <a:pt x="116" y="56"/>
                    <a:pt x="116" y="56"/>
                  </a:cubicBezTo>
                  <a:cubicBezTo>
                    <a:pt x="116" y="49"/>
                    <a:pt x="121" y="44"/>
                    <a:pt x="128" y="44"/>
                  </a:cubicBezTo>
                  <a:cubicBezTo>
                    <a:pt x="135" y="44"/>
                    <a:pt x="140" y="49"/>
                    <a:pt x="140" y="56"/>
                  </a:cubicBezTo>
                  <a:cubicBezTo>
                    <a:pt x="140" y="116"/>
                    <a:pt x="140" y="116"/>
                    <a:pt x="140" y="116"/>
                  </a:cubicBezTo>
                  <a:cubicBezTo>
                    <a:pt x="156" y="116"/>
                    <a:pt x="156" y="116"/>
                    <a:pt x="156" y="116"/>
                  </a:cubicBezTo>
                  <a:cubicBezTo>
                    <a:pt x="180" y="116"/>
                    <a:pt x="180" y="116"/>
                    <a:pt x="180" y="116"/>
                  </a:cubicBezTo>
                  <a:cubicBezTo>
                    <a:pt x="187" y="116"/>
                    <a:pt x="192" y="121"/>
                    <a:pt x="192" y="128"/>
                  </a:cubicBezTo>
                  <a:cubicBezTo>
                    <a:pt x="192" y="135"/>
                    <a:pt x="187" y="140"/>
                    <a:pt x="180" y="140"/>
                  </a:cubicBezTo>
                </a:path>
              </a:pathLst>
            </a:custGeom>
            <a:solidFill>
              <a:schemeClr val="bg1"/>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grpSp>
        <p:nvGrpSpPr>
          <p:cNvPr id="19" name="原创设计师QQ598969553      _8"/>
          <p:cNvGrpSpPr/>
          <p:nvPr/>
        </p:nvGrpSpPr>
        <p:grpSpPr>
          <a:xfrm>
            <a:off x="3786182" y="1500174"/>
            <a:ext cx="728142" cy="728140"/>
            <a:chOff x="3765661" y="1239745"/>
            <a:chExt cx="728142" cy="728140"/>
          </a:xfrm>
        </p:grpSpPr>
        <p:sp>
          <p:nvSpPr>
            <p:cNvPr id="20" name="Oval 11"/>
            <p:cNvSpPr/>
            <p:nvPr/>
          </p:nvSpPr>
          <p:spPr>
            <a:xfrm rot="20300499">
              <a:off x="3765661" y="1239745"/>
              <a:ext cx="728142" cy="728140"/>
            </a:xfrm>
            <a:prstGeom prst="ellipse">
              <a:avLst/>
            </a:prstGeom>
            <a:solidFill>
              <a:srgbClr val="E946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Freeform 221"/>
            <p:cNvSpPr>
              <a:spLocks noEditPoints="1"/>
            </p:cNvSpPr>
            <p:nvPr/>
          </p:nvSpPr>
          <p:spPr bwMode="auto">
            <a:xfrm>
              <a:off x="4012631" y="1447681"/>
              <a:ext cx="234200" cy="312266"/>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 ang="0">
                  <a:pos x="96" y="128"/>
                </a:cxn>
                <a:cxn ang="0">
                  <a:pos x="64" y="96"/>
                </a:cxn>
                <a:cxn ang="0">
                  <a:pos x="96" y="64"/>
                </a:cxn>
                <a:cxn ang="0">
                  <a:pos x="128" y="96"/>
                </a:cxn>
                <a:cxn ang="0">
                  <a:pos x="96" y="128"/>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moveTo>
                    <a:pt x="96" y="128"/>
                  </a:moveTo>
                  <a:cubicBezTo>
                    <a:pt x="78" y="128"/>
                    <a:pt x="64" y="114"/>
                    <a:pt x="64" y="96"/>
                  </a:cubicBezTo>
                  <a:cubicBezTo>
                    <a:pt x="64" y="78"/>
                    <a:pt x="78" y="64"/>
                    <a:pt x="96" y="64"/>
                  </a:cubicBezTo>
                  <a:cubicBezTo>
                    <a:pt x="114" y="64"/>
                    <a:pt x="128" y="78"/>
                    <a:pt x="128" y="96"/>
                  </a:cubicBezTo>
                  <a:cubicBezTo>
                    <a:pt x="128" y="114"/>
                    <a:pt x="114" y="128"/>
                    <a:pt x="96" y="128"/>
                  </a:cubicBezTo>
                </a:path>
              </a:pathLst>
            </a:custGeom>
            <a:solidFill>
              <a:schemeClr val="bg1"/>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grpSp>
        <p:nvGrpSpPr>
          <p:cNvPr id="22" name="原创设计师QQ598969553      _9"/>
          <p:cNvGrpSpPr/>
          <p:nvPr/>
        </p:nvGrpSpPr>
        <p:grpSpPr>
          <a:xfrm>
            <a:off x="2953002" y="2816014"/>
            <a:ext cx="728142" cy="728140"/>
            <a:chOff x="2932481" y="2555586"/>
            <a:chExt cx="728142" cy="728140"/>
          </a:xfrm>
        </p:grpSpPr>
        <p:sp>
          <p:nvSpPr>
            <p:cNvPr id="23" name="Oval 15"/>
            <p:cNvSpPr/>
            <p:nvPr/>
          </p:nvSpPr>
          <p:spPr>
            <a:xfrm rot="20300499">
              <a:off x="2932481" y="2555586"/>
              <a:ext cx="728142" cy="728140"/>
            </a:xfrm>
            <a:prstGeom prst="ellipse">
              <a:avLst/>
            </a:prstGeom>
            <a:solidFill>
              <a:srgbClr val="E9462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86"/>
            <p:cNvSpPr>
              <a:spLocks noEditPoints="1"/>
            </p:cNvSpPr>
            <p:nvPr/>
          </p:nvSpPr>
          <p:spPr bwMode="auto">
            <a:xfrm>
              <a:off x="3136701" y="2819903"/>
              <a:ext cx="319702" cy="199504"/>
            </a:xfrm>
            <a:custGeom>
              <a:avLst/>
              <a:gdLst/>
              <a:ahLst/>
              <a:cxnLst>
                <a:cxn ang="0">
                  <a:pos x="244" y="160"/>
                </a:cxn>
                <a:cxn ang="0">
                  <a:pos x="232" y="160"/>
                </a:cxn>
                <a:cxn ang="0">
                  <a:pos x="24" y="160"/>
                </a:cxn>
                <a:cxn ang="0">
                  <a:pos x="12" y="160"/>
                </a:cxn>
                <a:cxn ang="0">
                  <a:pos x="0" y="148"/>
                </a:cxn>
                <a:cxn ang="0">
                  <a:pos x="0" y="128"/>
                </a:cxn>
                <a:cxn ang="0">
                  <a:pos x="24" y="128"/>
                </a:cxn>
                <a:cxn ang="0">
                  <a:pos x="24" y="12"/>
                </a:cxn>
                <a:cxn ang="0">
                  <a:pos x="36" y="0"/>
                </a:cxn>
                <a:cxn ang="0">
                  <a:pos x="220" y="0"/>
                </a:cxn>
                <a:cxn ang="0">
                  <a:pos x="232" y="12"/>
                </a:cxn>
                <a:cxn ang="0">
                  <a:pos x="232" y="128"/>
                </a:cxn>
                <a:cxn ang="0">
                  <a:pos x="256" y="128"/>
                </a:cxn>
                <a:cxn ang="0">
                  <a:pos x="256" y="148"/>
                </a:cxn>
                <a:cxn ang="0">
                  <a:pos x="244" y="160"/>
                </a:cxn>
                <a:cxn ang="0">
                  <a:pos x="100" y="148"/>
                </a:cxn>
                <a:cxn ang="0">
                  <a:pos x="156" y="148"/>
                </a:cxn>
                <a:cxn ang="0">
                  <a:pos x="156" y="140"/>
                </a:cxn>
                <a:cxn ang="0">
                  <a:pos x="100" y="140"/>
                </a:cxn>
                <a:cxn ang="0">
                  <a:pos x="100" y="148"/>
                </a:cxn>
                <a:cxn ang="0">
                  <a:pos x="216" y="16"/>
                </a:cxn>
                <a:cxn ang="0">
                  <a:pos x="40" y="16"/>
                </a:cxn>
                <a:cxn ang="0">
                  <a:pos x="40" y="120"/>
                </a:cxn>
                <a:cxn ang="0">
                  <a:pos x="216" y="120"/>
                </a:cxn>
                <a:cxn ang="0">
                  <a:pos x="216" y="16"/>
                </a:cxn>
              </a:cxnLst>
              <a:rect l="0" t="0" r="r" b="b"/>
              <a:pathLst>
                <a:path w="256" h="160">
                  <a:moveTo>
                    <a:pt x="244" y="160"/>
                  </a:moveTo>
                  <a:cubicBezTo>
                    <a:pt x="232" y="160"/>
                    <a:pt x="232" y="160"/>
                    <a:pt x="232" y="160"/>
                  </a:cubicBezTo>
                  <a:cubicBezTo>
                    <a:pt x="24" y="160"/>
                    <a:pt x="24" y="160"/>
                    <a:pt x="24" y="160"/>
                  </a:cubicBezTo>
                  <a:cubicBezTo>
                    <a:pt x="12" y="160"/>
                    <a:pt x="12" y="160"/>
                    <a:pt x="12" y="160"/>
                  </a:cubicBezTo>
                  <a:cubicBezTo>
                    <a:pt x="5" y="160"/>
                    <a:pt x="0" y="155"/>
                    <a:pt x="0" y="148"/>
                  </a:cubicBezTo>
                  <a:cubicBezTo>
                    <a:pt x="0" y="128"/>
                    <a:pt x="0" y="128"/>
                    <a:pt x="0" y="128"/>
                  </a:cubicBezTo>
                  <a:cubicBezTo>
                    <a:pt x="24" y="128"/>
                    <a:pt x="24" y="128"/>
                    <a:pt x="24" y="128"/>
                  </a:cubicBezTo>
                  <a:cubicBezTo>
                    <a:pt x="24" y="12"/>
                    <a:pt x="24" y="12"/>
                    <a:pt x="24" y="12"/>
                  </a:cubicBezTo>
                  <a:cubicBezTo>
                    <a:pt x="24" y="5"/>
                    <a:pt x="29" y="0"/>
                    <a:pt x="36" y="0"/>
                  </a:cubicBezTo>
                  <a:cubicBezTo>
                    <a:pt x="220" y="0"/>
                    <a:pt x="220" y="0"/>
                    <a:pt x="220" y="0"/>
                  </a:cubicBezTo>
                  <a:cubicBezTo>
                    <a:pt x="227" y="0"/>
                    <a:pt x="232" y="5"/>
                    <a:pt x="232" y="12"/>
                  </a:cubicBezTo>
                  <a:cubicBezTo>
                    <a:pt x="232" y="128"/>
                    <a:pt x="232" y="128"/>
                    <a:pt x="232" y="128"/>
                  </a:cubicBezTo>
                  <a:cubicBezTo>
                    <a:pt x="256" y="128"/>
                    <a:pt x="256" y="128"/>
                    <a:pt x="256" y="128"/>
                  </a:cubicBezTo>
                  <a:cubicBezTo>
                    <a:pt x="256" y="148"/>
                    <a:pt x="256" y="148"/>
                    <a:pt x="256" y="148"/>
                  </a:cubicBezTo>
                  <a:cubicBezTo>
                    <a:pt x="256" y="155"/>
                    <a:pt x="251" y="160"/>
                    <a:pt x="244" y="160"/>
                  </a:cubicBezTo>
                  <a:moveTo>
                    <a:pt x="100" y="148"/>
                  </a:moveTo>
                  <a:cubicBezTo>
                    <a:pt x="156" y="148"/>
                    <a:pt x="156" y="148"/>
                    <a:pt x="156" y="148"/>
                  </a:cubicBezTo>
                  <a:cubicBezTo>
                    <a:pt x="156" y="140"/>
                    <a:pt x="156" y="140"/>
                    <a:pt x="156" y="140"/>
                  </a:cubicBezTo>
                  <a:cubicBezTo>
                    <a:pt x="100" y="140"/>
                    <a:pt x="100" y="140"/>
                    <a:pt x="100" y="140"/>
                  </a:cubicBezTo>
                  <a:lnTo>
                    <a:pt x="100" y="148"/>
                  </a:lnTo>
                  <a:close/>
                  <a:moveTo>
                    <a:pt x="216" y="16"/>
                  </a:moveTo>
                  <a:cubicBezTo>
                    <a:pt x="40" y="16"/>
                    <a:pt x="40" y="16"/>
                    <a:pt x="40" y="16"/>
                  </a:cubicBezTo>
                  <a:cubicBezTo>
                    <a:pt x="40" y="120"/>
                    <a:pt x="40" y="120"/>
                    <a:pt x="40" y="120"/>
                  </a:cubicBezTo>
                  <a:cubicBezTo>
                    <a:pt x="216" y="120"/>
                    <a:pt x="216" y="120"/>
                    <a:pt x="216" y="120"/>
                  </a:cubicBezTo>
                  <a:lnTo>
                    <a:pt x="216" y="16"/>
                  </a:lnTo>
                  <a:close/>
                </a:path>
              </a:pathLst>
            </a:custGeom>
            <a:solidFill>
              <a:schemeClr val="bg1"/>
            </a:solidFill>
            <a:ln w="9525">
              <a:noFill/>
              <a:round/>
            </a:ln>
          </p:spPr>
          <p:txBody>
            <a:bodyPr vert="horz" wrap="square" lIns="121920" tIns="60960" rIns="121920" bIns="60960" numCol="1" anchor="t" anchorCtr="0" compatLnSpc="1"/>
            <a:lstStyle/>
            <a:p>
              <a:pPr defTabSz="1031240"/>
              <a:endParaRPr lang="en-US" sz="2000" dirty="0">
                <a:solidFill>
                  <a:schemeClr val="bg1"/>
                </a:solidFill>
                <a:latin typeface="Agency FB" panose="020B0503020202020204" pitchFamily="34" charset="0"/>
              </a:endParaRPr>
            </a:p>
          </p:txBody>
        </p:sp>
      </p:grpSp>
      <p:sp>
        <p:nvSpPr>
          <p:cNvPr id="25" name="原创设计师QQ598969553      _10"/>
          <p:cNvSpPr txBox="1"/>
          <p:nvPr/>
        </p:nvSpPr>
        <p:spPr>
          <a:xfrm flipH="1">
            <a:off x="330806" y="2847971"/>
            <a:ext cx="2419430" cy="738505"/>
          </a:xfrm>
          <a:prstGeom prst="rect">
            <a:avLst/>
          </a:prstGeom>
          <a:noFill/>
        </p:spPr>
        <p:txBody>
          <a:bodyPr wrap="square" lIns="0" tIns="0" rIns="0" bIns="0" rtlCol="0">
            <a:spAutoFit/>
          </a:bodyPr>
          <a:lstStyle/>
          <a:p>
            <a:pPr algn="r" defTabSz="1031240"/>
            <a:r>
              <a:rPr lang="zh-CN" altLang="en-US" sz="1600" dirty="0" smtClean="0">
                <a:latin typeface="微软雅黑" panose="020B0503020204020204" pitchFamily="34" charset="-122"/>
                <a:ea typeface="微软雅黑" panose="020B0503020204020204" pitchFamily="34" charset="-122"/>
              </a:rPr>
              <a:t>中国共产党人实事求是的思想路线，是开辟中国革</a:t>
            </a:r>
            <a:endParaRPr lang="zh-CN" altLang="en-US" sz="1600" dirty="0" smtClean="0">
              <a:latin typeface="微软雅黑" panose="020B0503020204020204" pitchFamily="34" charset="-122"/>
              <a:ea typeface="微软雅黑" panose="020B0503020204020204" pitchFamily="34" charset="-122"/>
            </a:endParaRPr>
          </a:p>
          <a:p>
            <a:pPr algn="just" defTabSz="1031240"/>
            <a:r>
              <a:rPr lang="zh-CN" altLang="en-US" sz="1600" dirty="0" smtClean="0">
                <a:latin typeface="微软雅黑" panose="020B0503020204020204" pitchFamily="34" charset="-122"/>
                <a:ea typeface="微软雅黑" panose="020B0503020204020204" pitchFamily="34" charset="-122"/>
              </a:rPr>
              <a:t>   命新路的根本思想保证</a:t>
            </a:r>
            <a:endParaRPr lang="en-US" sz="1600" dirty="0">
              <a:solidFill>
                <a:schemeClr val="tx1">
                  <a:lumMod val="65000"/>
                  <a:lumOff val="35000"/>
                </a:schemeClr>
              </a:solidFill>
              <a:latin typeface="Agency FB" panose="020B0503020202020204" pitchFamily="34" charset="0"/>
            </a:endParaRPr>
          </a:p>
        </p:txBody>
      </p:sp>
      <p:sp>
        <p:nvSpPr>
          <p:cNvPr id="26" name="原创设计师QQ598969553      _11"/>
          <p:cNvSpPr txBox="1"/>
          <p:nvPr/>
        </p:nvSpPr>
        <p:spPr>
          <a:xfrm flipH="1">
            <a:off x="3786182" y="2786058"/>
            <a:ext cx="1600200" cy="769441"/>
          </a:xfrm>
          <a:prstGeom prst="rect">
            <a:avLst/>
          </a:prstGeom>
          <a:noFill/>
        </p:spPr>
        <p:txBody>
          <a:bodyPr wrap="square" lIns="0" tIns="0" rIns="0" bIns="0" rtlCol="0">
            <a:spAutoFit/>
          </a:bodyPr>
          <a:lstStyle/>
          <a:p>
            <a:pPr algn="ctr" defTabSz="1031240"/>
            <a:r>
              <a:rPr lang="zh-CN" altLang="en-US" sz="2000" b="1" dirty="0" smtClean="0">
                <a:solidFill>
                  <a:srgbClr val="C00000"/>
                </a:solidFill>
                <a:latin typeface="微软雅黑" panose="020B0503020204020204" pitchFamily="34" charset="-122"/>
                <a:ea typeface="微软雅黑" panose="020B0503020204020204" pitchFamily="34" charset="-122"/>
              </a:rPr>
              <a:t>中国革命新路</a:t>
            </a:r>
            <a:endParaRPr lang="en-US" altLang="zh-CN" sz="2000" b="1" dirty="0" smtClean="0">
              <a:solidFill>
                <a:srgbClr val="C00000"/>
              </a:solidFill>
              <a:latin typeface="微软雅黑" panose="020B0503020204020204" pitchFamily="34" charset="-122"/>
              <a:ea typeface="微软雅黑" panose="020B0503020204020204" pitchFamily="34" charset="-122"/>
            </a:endParaRPr>
          </a:p>
          <a:p>
            <a:pPr algn="ctr" defTabSz="1031240"/>
            <a:r>
              <a:rPr lang="zh-CN" altLang="en-US" sz="2000" b="1" dirty="0" smtClean="0">
                <a:solidFill>
                  <a:srgbClr val="C00000"/>
                </a:solidFill>
                <a:latin typeface="微软雅黑" panose="020B0503020204020204" pitchFamily="34" charset="-122"/>
                <a:ea typeface="微软雅黑" panose="020B0503020204020204" pitchFamily="34" charset="-122"/>
              </a:rPr>
              <a:t>成功的奥秘</a:t>
            </a:r>
            <a:br>
              <a:rPr lang="en-US" sz="1000" dirty="0">
                <a:solidFill>
                  <a:schemeClr val="bg1"/>
                </a:solidFill>
                <a:latin typeface="Agency FB" panose="020B0503020202020204" pitchFamily="34" charset="0"/>
              </a:rPr>
            </a:br>
            <a:r>
              <a:rPr lang="en-US" sz="1000" dirty="0">
                <a:solidFill>
                  <a:schemeClr val="bg1"/>
                </a:solidFill>
                <a:latin typeface="Agency FB" panose="020B0503020202020204" pitchFamily="34" charset="0"/>
              </a:rPr>
              <a:t>randomized</a:t>
            </a:r>
            <a:endParaRPr lang="en-US" sz="1000" dirty="0">
              <a:solidFill>
                <a:schemeClr val="bg1"/>
              </a:solidFill>
              <a:latin typeface="Agency FB" panose="020B0503020202020204" pitchFamily="34" charset="0"/>
            </a:endParaRPr>
          </a:p>
        </p:txBody>
      </p:sp>
      <p:sp>
        <p:nvSpPr>
          <p:cNvPr id="27" name="原创设计师QQ598969553      _12"/>
          <p:cNvSpPr txBox="1"/>
          <p:nvPr/>
        </p:nvSpPr>
        <p:spPr>
          <a:xfrm flipH="1">
            <a:off x="941363" y="1354758"/>
            <a:ext cx="2640448" cy="738505"/>
          </a:xfrm>
          <a:prstGeom prst="rect">
            <a:avLst/>
          </a:prstGeom>
          <a:noFill/>
        </p:spPr>
        <p:txBody>
          <a:bodyPr wrap="square" lIns="0" tIns="0" rIns="0" bIns="0" rtlCol="0">
            <a:spAutoFit/>
          </a:bodyPr>
          <a:lstStyle/>
          <a:p>
            <a:pPr algn="just" defTabSz="1031240"/>
            <a:r>
              <a:rPr lang="zh-CN" altLang="en-US" sz="1600" dirty="0" smtClean="0">
                <a:latin typeface="微软雅黑" panose="020B0503020204020204" pitchFamily="34" charset="-122"/>
                <a:ea typeface="微软雅黑" panose="020B0503020204020204" pitchFamily="34" charset="-122"/>
              </a:rPr>
              <a:t>创造性地运用马克思主义文化建设思想，为探索中国革  命新路提供先进的思想方法</a:t>
            </a:r>
            <a:endParaRPr lang="en-US" sz="1000" dirty="0">
              <a:solidFill>
                <a:schemeClr val="tx1">
                  <a:lumMod val="65000"/>
                  <a:lumOff val="35000"/>
                </a:schemeClr>
              </a:solidFill>
              <a:latin typeface="Agency FB" panose="020B0503020202020204" pitchFamily="34" charset="0"/>
            </a:endParaRPr>
          </a:p>
        </p:txBody>
      </p:sp>
      <p:sp>
        <p:nvSpPr>
          <p:cNvPr id="28" name="原创设计师QQ598969553      _13"/>
          <p:cNvSpPr txBox="1"/>
          <p:nvPr/>
        </p:nvSpPr>
        <p:spPr>
          <a:xfrm flipH="1">
            <a:off x="6215073" y="1777671"/>
            <a:ext cx="2255504" cy="738505"/>
          </a:xfrm>
          <a:prstGeom prst="rect">
            <a:avLst/>
          </a:prstGeom>
          <a:noFill/>
        </p:spPr>
        <p:txBody>
          <a:bodyPr wrap="square" lIns="0" tIns="0" rIns="0" bIns="0" rtlCol="0">
            <a:spAutoFit/>
          </a:bodyPr>
          <a:lstStyle/>
          <a:p>
            <a:pPr defTabSz="1031240"/>
            <a:r>
              <a:rPr lang="zh-CN" altLang="en-US" sz="1600" dirty="0" smtClean="0">
                <a:latin typeface="微软雅黑" panose="020B0503020204020204" pitchFamily="34" charset="-122"/>
                <a:ea typeface="微软雅黑" panose="020B0503020204020204" pitchFamily="34" charset="-122"/>
              </a:rPr>
              <a:t>中国共产党人革命的理想与信仰，是坚定探索中国革命新路的思想灵魂</a:t>
            </a:r>
            <a:endParaRPr lang="en-US" sz="1600" dirty="0">
              <a:solidFill>
                <a:schemeClr val="tx1">
                  <a:lumMod val="65000"/>
                  <a:lumOff val="35000"/>
                </a:schemeClr>
              </a:solidFill>
              <a:latin typeface="Agency FB" panose="020B0503020202020204" pitchFamily="34" charset="0"/>
            </a:endParaRPr>
          </a:p>
        </p:txBody>
      </p:sp>
      <p:sp>
        <p:nvSpPr>
          <p:cNvPr id="29" name="原创设计师QQ598969553      _14"/>
          <p:cNvSpPr txBox="1"/>
          <p:nvPr/>
        </p:nvSpPr>
        <p:spPr>
          <a:xfrm flipH="1">
            <a:off x="6323659" y="3292474"/>
            <a:ext cx="2340010" cy="984885"/>
          </a:xfrm>
          <a:prstGeom prst="rect">
            <a:avLst/>
          </a:prstGeom>
          <a:noFill/>
        </p:spPr>
        <p:txBody>
          <a:bodyPr wrap="square" lIns="0" tIns="0" rIns="0" bIns="0" rtlCol="0">
            <a:spAutoFit/>
          </a:bodyPr>
          <a:lstStyle/>
          <a:p>
            <a:pPr defTabSz="1031240"/>
            <a:r>
              <a:rPr lang="zh-CN" altLang="en-US" sz="1600" dirty="0" smtClean="0">
                <a:latin typeface="微软雅黑" panose="020B0503020204020204" pitchFamily="34" charset="-122"/>
                <a:ea typeface="微软雅黑" panose="020B0503020204020204" pitchFamily="34" charset="-122"/>
              </a:rPr>
              <a:t>中国共产党的革命精神和艰苦奋斗的优良作风，是将中国革命新路坚定走下去的强大精神动力</a:t>
            </a:r>
            <a:endParaRPr lang="en-US" sz="1600" dirty="0">
              <a:solidFill>
                <a:schemeClr val="tx1">
                  <a:lumMod val="65000"/>
                  <a:lumOff val="35000"/>
                </a:schemeClr>
              </a:solidFill>
              <a:latin typeface="Agency FB" panose="020B0503020202020204" pitchFamily="34" charset="0"/>
            </a:endParaRPr>
          </a:p>
        </p:txBody>
      </p:sp>
      <p:sp>
        <p:nvSpPr>
          <p:cNvPr id="30" name="原创设计师QQ598969553      _15"/>
          <p:cNvSpPr txBox="1"/>
          <p:nvPr/>
        </p:nvSpPr>
        <p:spPr>
          <a:xfrm flipH="1">
            <a:off x="4784407" y="4686626"/>
            <a:ext cx="2428892" cy="738505"/>
          </a:xfrm>
          <a:prstGeom prst="rect">
            <a:avLst/>
          </a:prstGeom>
          <a:noFill/>
        </p:spPr>
        <p:txBody>
          <a:bodyPr wrap="square" lIns="0" tIns="0" rIns="0" bIns="0" rtlCol="0">
            <a:spAutoFit/>
          </a:bodyPr>
          <a:lstStyle/>
          <a:p>
            <a:pPr defTabSz="1031240"/>
            <a:r>
              <a:rPr lang="zh-CN" altLang="en-US" sz="1600" dirty="0" smtClean="0">
                <a:latin typeface="微软雅黑" panose="020B0503020204020204" pitchFamily="34" charset="-122"/>
                <a:ea typeface="微软雅黑" panose="020B0503020204020204" pitchFamily="34" charset="-122"/>
              </a:rPr>
              <a:t>中国共产党的群众路线，是中国革命新路成功开辟的根本工作路线</a:t>
            </a:r>
            <a:endParaRPr lang="en-US" sz="1600" dirty="0">
              <a:solidFill>
                <a:schemeClr val="tx1">
                  <a:lumMod val="65000"/>
                  <a:lumOff val="35000"/>
                </a:schemeClr>
              </a:solidFill>
              <a:latin typeface="Agency FB" panose="020B0503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2" presetClass="entr" presetSubtype="8" accel="50000" decel="5000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0-#ppt_w/2"/>
                                          </p:val>
                                        </p:tav>
                                        <p:tav tm="100000">
                                          <p:val>
                                            <p:strVal val="#ppt_x"/>
                                          </p:val>
                                        </p:tav>
                                      </p:tavLst>
                                    </p:anim>
                                    <p:anim calcmode="lin" valueType="num">
                                      <p:cBhvr additive="base">
                                        <p:cTn id="25" dur="500" fill="hold"/>
                                        <p:tgtEl>
                                          <p:spTgt spid="25"/>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2" presetClass="entr" presetSubtype="8" accel="50000" decel="5000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0-#ppt_w/2"/>
                                          </p:val>
                                        </p:tav>
                                        <p:tav tm="100000">
                                          <p:val>
                                            <p:strVal val="#ppt_x"/>
                                          </p:val>
                                        </p:tav>
                                      </p:tavLst>
                                    </p:anim>
                                    <p:anim calcmode="lin" valueType="num">
                                      <p:cBhvr additive="base">
                                        <p:cTn id="35" dur="500" fill="hold"/>
                                        <p:tgtEl>
                                          <p:spTgt spid="27"/>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53" presetClass="entr" presetSubtype="16"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2" presetClass="entr" presetSubtype="2" accel="50000" decel="5000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additive="base">
                                        <p:cTn id="44" dur="500" fill="hold"/>
                                        <p:tgtEl>
                                          <p:spTgt spid="28"/>
                                        </p:tgtEl>
                                        <p:attrNameLst>
                                          <p:attrName>ppt_x</p:attrName>
                                        </p:attrNameLst>
                                      </p:cBhvr>
                                      <p:tavLst>
                                        <p:tav tm="0">
                                          <p:val>
                                            <p:strVal val="1+#ppt_w/2"/>
                                          </p:val>
                                        </p:tav>
                                        <p:tav tm="100000">
                                          <p:val>
                                            <p:strVal val="#ppt_x"/>
                                          </p:val>
                                        </p:tav>
                                      </p:tavLst>
                                    </p:anim>
                                    <p:anim calcmode="lin" valueType="num">
                                      <p:cBhvr additive="base">
                                        <p:cTn id="45" dur="500" fill="hold"/>
                                        <p:tgtEl>
                                          <p:spTgt spid="28"/>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2" presetClass="entr" presetSubtype="2" accel="50000" decel="5000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fill="hold"/>
                                        <p:tgtEl>
                                          <p:spTgt spid="29"/>
                                        </p:tgtEl>
                                        <p:attrNameLst>
                                          <p:attrName>ppt_x</p:attrName>
                                        </p:attrNameLst>
                                      </p:cBhvr>
                                      <p:tavLst>
                                        <p:tav tm="0">
                                          <p:val>
                                            <p:strVal val="1+#ppt_w/2"/>
                                          </p:val>
                                        </p:tav>
                                        <p:tav tm="100000">
                                          <p:val>
                                            <p:strVal val="#ppt_x"/>
                                          </p:val>
                                        </p:tav>
                                      </p:tavLst>
                                    </p:anim>
                                    <p:anim calcmode="lin" valueType="num">
                                      <p:cBhvr additive="base">
                                        <p:cTn id="55" dur="500" fill="hold"/>
                                        <p:tgtEl>
                                          <p:spTgt spid="29"/>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53" presetClass="entr" presetSubtype="16"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par>
                                <p:cTn id="62" presetID="2" presetClass="entr" presetSubtype="2" accel="50000" decel="50000"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fill="hold"/>
                                        <p:tgtEl>
                                          <p:spTgt spid="30"/>
                                        </p:tgtEl>
                                        <p:attrNameLst>
                                          <p:attrName>ppt_x</p:attrName>
                                        </p:attrNameLst>
                                      </p:cBhvr>
                                      <p:tavLst>
                                        <p:tav tm="0">
                                          <p:val>
                                            <p:strVal val="1+#ppt_w/2"/>
                                          </p:val>
                                        </p:tav>
                                        <p:tav tm="100000">
                                          <p:val>
                                            <p:strVal val="#ppt_x"/>
                                          </p:val>
                                        </p:tav>
                                      </p:tavLst>
                                    </p:anim>
                                    <p:anim calcmode="lin" valueType="num">
                                      <p:cBhvr additive="base">
                                        <p:cTn id="65"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P spid="3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p:cNvSpPr>
          <p:nvPr>
            <p:ph type="body" idx="1"/>
          </p:nvPr>
        </p:nvSpPr>
        <p:spPr>
          <a:xfrm>
            <a:off x="457200" y="1000108"/>
            <a:ext cx="8229600" cy="5126055"/>
          </a:xfrm>
        </p:spPr>
        <p:txBody>
          <a:bodyPr/>
          <a:lstStyle/>
          <a:p>
            <a:pPr>
              <a:spcBef>
                <a:spcPct val="35000"/>
              </a:spcBef>
              <a:spcAft>
                <a:spcPct val="30000"/>
              </a:spcAft>
            </a:pPr>
            <a:r>
              <a:rPr lang="zh-CN" altLang="en-US" sz="2000" b="1" dirty="0" smtClean="0">
                <a:solidFill>
                  <a:srgbClr val="C00000"/>
                </a:solidFill>
                <a:latin typeface="微软雅黑" panose="020B0503020204020204" pitchFamily="34" charset="-122"/>
                <a:ea typeface="微软雅黑" panose="020B0503020204020204" pitchFamily="34" charset="-122"/>
              </a:rPr>
              <a:t>新时代青年大学生学习中国革命道路理论的启示</a:t>
            </a:r>
            <a:endParaRPr lang="zh-CN" altLang="en-US" sz="2800" dirty="0" smtClean="0">
              <a:ea typeface="黑体" panose="02010609060101010101" pitchFamily="2" charset="-122"/>
            </a:endParaRPr>
          </a:p>
        </p:txBody>
      </p:sp>
      <p:grpSp>
        <p:nvGrpSpPr>
          <p:cNvPr id="10" name="原创设计师QQ598969553      _5"/>
          <p:cNvGrpSpPr/>
          <p:nvPr/>
        </p:nvGrpSpPr>
        <p:grpSpPr>
          <a:xfrm>
            <a:off x="4709610" y="1941970"/>
            <a:ext cx="685800" cy="685800"/>
            <a:chOff x="6308732" y="2010040"/>
            <a:chExt cx="914400" cy="914400"/>
          </a:xfrm>
        </p:grpSpPr>
        <p:sp>
          <p:nvSpPr>
            <p:cNvPr id="11" name="Oval 7"/>
            <p:cNvSpPr/>
            <p:nvPr/>
          </p:nvSpPr>
          <p:spPr>
            <a:xfrm>
              <a:off x="6308732" y="2010040"/>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12" name="AutoShape 46"/>
            <p:cNvSpPr/>
            <p:nvPr/>
          </p:nvSpPr>
          <p:spPr bwMode="auto">
            <a:xfrm>
              <a:off x="6568933" y="2256174"/>
              <a:ext cx="422131" cy="4221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4" y="17549"/>
                  </a:moveTo>
                  <a:cubicBezTo>
                    <a:pt x="15513" y="17549"/>
                    <a:pt x="14343" y="15612"/>
                    <a:pt x="13809" y="12825"/>
                  </a:cubicBezTo>
                  <a:lnTo>
                    <a:pt x="15524" y="12825"/>
                  </a:lnTo>
                  <a:cubicBezTo>
                    <a:pt x="17038" y="12825"/>
                    <a:pt x="18224" y="11343"/>
                    <a:pt x="18224" y="9450"/>
                  </a:cubicBezTo>
                  <a:cubicBezTo>
                    <a:pt x="18224" y="7558"/>
                    <a:pt x="17038" y="6075"/>
                    <a:pt x="15524" y="6075"/>
                  </a:cubicBezTo>
                  <a:lnTo>
                    <a:pt x="13809" y="6075"/>
                  </a:lnTo>
                  <a:cubicBezTo>
                    <a:pt x="14343" y="3289"/>
                    <a:pt x="15513" y="1350"/>
                    <a:pt x="16874" y="1350"/>
                  </a:cubicBezTo>
                  <a:cubicBezTo>
                    <a:pt x="18739" y="1350"/>
                    <a:pt x="20249" y="4976"/>
                    <a:pt x="20249" y="9450"/>
                  </a:cubicBezTo>
                  <a:cubicBezTo>
                    <a:pt x="20249" y="13923"/>
                    <a:pt x="18739" y="17549"/>
                    <a:pt x="16874" y="17549"/>
                  </a:cubicBezTo>
                  <a:moveTo>
                    <a:pt x="8926" y="11482"/>
                  </a:moveTo>
                  <a:lnTo>
                    <a:pt x="8774" y="11482"/>
                  </a:lnTo>
                  <a:lnTo>
                    <a:pt x="8774" y="11475"/>
                  </a:lnTo>
                  <a:cubicBezTo>
                    <a:pt x="8028" y="11475"/>
                    <a:pt x="7424" y="10569"/>
                    <a:pt x="7424" y="9450"/>
                  </a:cubicBezTo>
                  <a:cubicBezTo>
                    <a:pt x="7424" y="8332"/>
                    <a:pt x="8028" y="7425"/>
                    <a:pt x="8774" y="7425"/>
                  </a:cubicBezTo>
                  <a:lnTo>
                    <a:pt x="8926" y="7425"/>
                  </a:lnTo>
                  <a:cubicBezTo>
                    <a:pt x="10200" y="7425"/>
                    <a:pt x="11391" y="6924"/>
                    <a:pt x="12441" y="6063"/>
                  </a:cubicBezTo>
                  <a:cubicBezTo>
                    <a:pt x="12248" y="7149"/>
                    <a:pt x="12149" y="8300"/>
                    <a:pt x="12149" y="9450"/>
                  </a:cubicBezTo>
                  <a:cubicBezTo>
                    <a:pt x="12149" y="10603"/>
                    <a:pt x="12248" y="11758"/>
                    <a:pt x="12442" y="12846"/>
                  </a:cubicBezTo>
                  <a:cubicBezTo>
                    <a:pt x="11393" y="11983"/>
                    <a:pt x="10200" y="11482"/>
                    <a:pt x="8926" y="11482"/>
                  </a:cubicBezTo>
                  <a:moveTo>
                    <a:pt x="8096" y="20249"/>
                  </a:moveTo>
                  <a:lnTo>
                    <a:pt x="5396" y="20249"/>
                  </a:lnTo>
                  <a:lnTo>
                    <a:pt x="5396" y="14175"/>
                  </a:lnTo>
                  <a:cubicBezTo>
                    <a:pt x="5396" y="13683"/>
                    <a:pt x="5264" y="13223"/>
                    <a:pt x="5033" y="12825"/>
                  </a:cubicBezTo>
                  <a:lnTo>
                    <a:pt x="5505" y="12825"/>
                  </a:lnTo>
                  <a:lnTo>
                    <a:pt x="5505" y="12832"/>
                  </a:lnTo>
                  <a:lnTo>
                    <a:pt x="7535" y="12832"/>
                  </a:lnTo>
                  <a:cubicBezTo>
                    <a:pt x="7463" y="13042"/>
                    <a:pt x="7421" y="13265"/>
                    <a:pt x="7421" y="13500"/>
                  </a:cubicBezTo>
                  <a:lnTo>
                    <a:pt x="7421" y="18225"/>
                  </a:lnTo>
                  <a:cubicBezTo>
                    <a:pt x="7421" y="18874"/>
                    <a:pt x="7784" y="19307"/>
                    <a:pt x="8001" y="19565"/>
                  </a:cubicBezTo>
                  <a:cubicBezTo>
                    <a:pt x="8031" y="19601"/>
                    <a:pt x="8065" y="19638"/>
                    <a:pt x="8096" y="19677"/>
                  </a:cubicBezTo>
                  <a:cubicBezTo>
                    <a:pt x="8096" y="19677"/>
                    <a:pt x="8096" y="20249"/>
                    <a:pt x="8096" y="20249"/>
                  </a:cubicBezTo>
                  <a:close/>
                  <a:moveTo>
                    <a:pt x="1349" y="9450"/>
                  </a:moveTo>
                  <a:cubicBezTo>
                    <a:pt x="1349" y="8332"/>
                    <a:pt x="1953" y="7425"/>
                    <a:pt x="2699" y="7425"/>
                  </a:cubicBezTo>
                  <a:lnTo>
                    <a:pt x="7434" y="7425"/>
                  </a:lnTo>
                  <a:cubicBezTo>
                    <a:pt x="7014" y="7916"/>
                    <a:pt x="6749" y="8631"/>
                    <a:pt x="6749" y="9450"/>
                  </a:cubicBezTo>
                  <a:cubicBezTo>
                    <a:pt x="6749" y="10270"/>
                    <a:pt x="7014" y="10984"/>
                    <a:pt x="7434" y="11475"/>
                  </a:cubicBezTo>
                  <a:lnTo>
                    <a:pt x="2699" y="11475"/>
                  </a:lnTo>
                  <a:cubicBezTo>
                    <a:pt x="1953" y="11475"/>
                    <a:pt x="1349" y="10569"/>
                    <a:pt x="1349" y="9450"/>
                  </a:cubicBezTo>
                  <a:moveTo>
                    <a:pt x="13499" y="9450"/>
                  </a:moveTo>
                  <a:cubicBezTo>
                    <a:pt x="13499" y="8749"/>
                    <a:pt x="13540" y="8073"/>
                    <a:pt x="13610" y="7425"/>
                  </a:cubicBezTo>
                  <a:lnTo>
                    <a:pt x="15524" y="7425"/>
                  </a:lnTo>
                  <a:cubicBezTo>
                    <a:pt x="16269" y="7425"/>
                    <a:pt x="16874" y="8332"/>
                    <a:pt x="16874" y="9450"/>
                  </a:cubicBezTo>
                  <a:cubicBezTo>
                    <a:pt x="16874" y="10569"/>
                    <a:pt x="16269" y="11475"/>
                    <a:pt x="15524" y="11475"/>
                  </a:cubicBezTo>
                  <a:lnTo>
                    <a:pt x="13610" y="11475"/>
                  </a:lnTo>
                  <a:cubicBezTo>
                    <a:pt x="13540" y="10826"/>
                    <a:pt x="13499" y="10151"/>
                    <a:pt x="13499" y="9450"/>
                  </a:cubicBezTo>
                  <a:moveTo>
                    <a:pt x="16874" y="0"/>
                  </a:moveTo>
                  <a:cubicBezTo>
                    <a:pt x="15489" y="0"/>
                    <a:pt x="14400" y="951"/>
                    <a:pt x="13618" y="2420"/>
                  </a:cubicBezTo>
                  <a:lnTo>
                    <a:pt x="13604" y="2412"/>
                  </a:lnTo>
                  <a:cubicBezTo>
                    <a:pt x="12469" y="4635"/>
                    <a:pt x="10778" y="6075"/>
                    <a:pt x="8926" y="6075"/>
                  </a:cubicBezTo>
                  <a:lnTo>
                    <a:pt x="8479" y="6075"/>
                  </a:lnTo>
                  <a:lnTo>
                    <a:pt x="5505" y="6075"/>
                  </a:lnTo>
                  <a:lnTo>
                    <a:pt x="2699" y="6075"/>
                  </a:lnTo>
                  <a:cubicBezTo>
                    <a:pt x="1185" y="6075"/>
                    <a:pt x="0" y="7558"/>
                    <a:pt x="0" y="9450"/>
                  </a:cubicBezTo>
                  <a:cubicBezTo>
                    <a:pt x="0" y="11343"/>
                    <a:pt x="1185" y="12825"/>
                    <a:pt x="2699" y="12825"/>
                  </a:cubicBezTo>
                  <a:cubicBezTo>
                    <a:pt x="3443" y="12827"/>
                    <a:pt x="4046" y="13430"/>
                    <a:pt x="4046" y="14175"/>
                  </a:cubicBezTo>
                  <a:lnTo>
                    <a:pt x="4046" y="20249"/>
                  </a:lnTo>
                  <a:cubicBezTo>
                    <a:pt x="4046" y="20996"/>
                    <a:pt x="4651" y="21599"/>
                    <a:pt x="5396" y="21599"/>
                  </a:cubicBezTo>
                  <a:lnTo>
                    <a:pt x="8096" y="21599"/>
                  </a:lnTo>
                  <a:cubicBezTo>
                    <a:pt x="8842" y="21599"/>
                    <a:pt x="9446" y="20996"/>
                    <a:pt x="9446" y="20249"/>
                  </a:cubicBezTo>
                  <a:lnTo>
                    <a:pt x="9446" y="19575"/>
                  </a:lnTo>
                  <a:cubicBezTo>
                    <a:pt x="9446" y="18900"/>
                    <a:pt x="8771" y="18598"/>
                    <a:pt x="8771" y="18225"/>
                  </a:cubicBezTo>
                  <a:lnTo>
                    <a:pt x="8771" y="13500"/>
                  </a:lnTo>
                  <a:cubicBezTo>
                    <a:pt x="8771" y="13484"/>
                    <a:pt x="8781" y="13473"/>
                    <a:pt x="8782" y="13458"/>
                  </a:cubicBezTo>
                  <a:cubicBezTo>
                    <a:pt x="8789" y="13361"/>
                    <a:pt x="8815" y="13271"/>
                    <a:pt x="8859" y="13191"/>
                  </a:cubicBezTo>
                  <a:cubicBezTo>
                    <a:pt x="8871" y="13169"/>
                    <a:pt x="8884" y="13151"/>
                    <a:pt x="8898" y="13132"/>
                  </a:cubicBezTo>
                  <a:cubicBezTo>
                    <a:pt x="8952" y="13051"/>
                    <a:pt x="9020" y="12985"/>
                    <a:pt x="9103" y="12934"/>
                  </a:cubicBezTo>
                  <a:cubicBezTo>
                    <a:pt x="9107" y="12931"/>
                    <a:pt x="9108" y="12927"/>
                    <a:pt x="9112" y="12925"/>
                  </a:cubicBezTo>
                  <a:cubicBezTo>
                    <a:pt x="9115" y="12925"/>
                    <a:pt x="9117" y="12922"/>
                    <a:pt x="9120" y="12922"/>
                  </a:cubicBezTo>
                  <a:cubicBezTo>
                    <a:pt x="9174" y="12892"/>
                    <a:pt x="9238" y="12885"/>
                    <a:pt x="9299" y="12868"/>
                  </a:cubicBezTo>
                  <a:cubicBezTo>
                    <a:pt x="11003" y="13049"/>
                    <a:pt x="12545" y="14424"/>
                    <a:pt x="13604" y="16495"/>
                  </a:cubicBezTo>
                  <a:lnTo>
                    <a:pt x="13621" y="16487"/>
                  </a:lnTo>
                  <a:cubicBezTo>
                    <a:pt x="14404" y="17950"/>
                    <a:pt x="15490" y="18900"/>
                    <a:pt x="16874" y="18900"/>
                  </a:cubicBezTo>
                  <a:cubicBezTo>
                    <a:pt x="19977" y="18900"/>
                    <a:pt x="21600" y="14145"/>
                    <a:pt x="21600" y="9450"/>
                  </a:cubicBezTo>
                  <a:cubicBezTo>
                    <a:pt x="21600" y="4754"/>
                    <a:pt x="19977" y="0"/>
                    <a:pt x="16874" y="0"/>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grpSp>
      <p:grpSp>
        <p:nvGrpSpPr>
          <p:cNvPr id="13" name="原创设计师QQ598969553      _6"/>
          <p:cNvGrpSpPr/>
          <p:nvPr/>
        </p:nvGrpSpPr>
        <p:grpSpPr>
          <a:xfrm>
            <a:off x="4709610" y="2997439"/>
            <a:ext cx="685800" cy="685800"/>
            <a:chOff x="6308732" y="3417333"/>
            <a:chExt cx="914400" cy="914400"/>
          </a:xfrm>
        </p:grpSpPr>
        <p:sp>
          <p:nvSpPr>
            <p:cNvPr id="14" name="Oval 8"/>
            <p:cNvSpPr/>
            <p:nvPr/>
          </p:nvSpPr>
          <p:spPr>
            <a:xfrm>
              <a:off x="6308732" y="3417333"/>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nvGrpSpPr>
            <p:cNvPr id="15" name="Group 35"/>
            <p:cNvGrpSpPr/>
            <p:nvPr/>
          </p:nvGrpSpPr>
          <p:grpSpPr>
            <a:xfrm>
              <a:off x="6634890" y="3674039"/>
              <a:ext cx="290078" cy="422130"/>
              <a:chOff x="11090275" y="408781"/>
              <a:chExt cx="319088" cy="464344"/>
            </a:xfrm>
            <a:solidFill>
              <a:schemeClr val="bg2"/>
            </a:solidFill>
          </p:grpSpPr>
          <p:sp>
            <p:nvSpPr>
              <p:cNvPr id="16" name="AutoShape 60"/>
              <p:cNvSpPr/>
              <p:nvPr/>
            </p:nvSpPr>
            <p:spPr bwMode="auto">
              <a:xfrm>
                <a:off x="11221244" y="538956"/>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1599"/>
                    </a:moveTo>
                    <a:cubicBezTo>
                      <a:pt x="16769" y="21599"/>
                      <a:pt x="21600" y="16769"/>
                      <a:pt x="21600" y="10800"/>
                    </a:cubicBezTo>
                    <a:cubicBezTo>
                      <a:pt x="21600" y="4819"/>
                      <a:pt x="16769" y="0"/>
                      <a:pt x="10800" y="0"/>
                    </a:cubicBezTo>
                    <a:cubicBezTo>
                      <a:pt x="4830" y="0"/>
                      <a:pt x="0" y="4819"/>
                      <a:pt x="0" y="10800"/>
                    </a:cubicBezTo>
                    <a:cubicBezTo>
                      <a:pt x="0" y="16769"/>
                      <a:pt x="4830"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17" name="AutoShape 61"/>
              <p:cNvSpPr/>
              <p:nvPr/>
            </p:nvSpPr>
            <p:spPr bwMode="auto">
              <a:xfrm>
                <a:off x="11221244" y="713581"/>
                <a:ext cx="28575" cy="28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30"/>
                      <a:pt x="0" y="10800"/>
                    </a:cubicBezTo>
                    <a:cubicBezTo>
                      <a:pt x="0" y="16769"/>
                      <a:pt x="4830" y="21599"/>
                      <a:pt x="10800" y="21599"/>
                    </a:cubicBezTo>
                    <a:cubicBezTo>
                      <a:pt x="16769" y="21599"/>
                      <a:pt x="21600" y="16769"/>
                      <a:pt x="21600" y="10800"/>
                    </a:cubicBezTo>
                    <a:cubicBezTo>
                      <a:pt x="21600" y="4830"/>
                      <a:pt x="16769"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18" name="AutoShape 62"/>
              <p:cNvSpPr/>
              <p:nvPr/>
            </p:nvSpPr>
            <p:spPr bwMode="auto">
              <a:xfrm>
                <a:off x="11133932" y="626269"/>
                <a:ext cx="28575"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0" y="0"/>
                      <a:pt x="0" y="4819"/>
                      <a:pt x="0" y="10800"/>
                    </a:cubicBezTo>
                    <a:cubicBezTo>
                      <a:pt x="0" y="16769"/>
                      <a:pt x="4830" y="21599"/>
                      <a:pt x="10800" y="21599"/>
                    </a:cubicBezTo>
                    <a:cubicBezTo>
                      <a:pt x="16769" y="21599"/>
                      <a:pt x="21600" y="16769"/>
                      <a:pt x="21600" y="10800"/>
                    </a:cubicBezTo>
                    <a:cubicBezTo>
                      <a:pt x="21600" y="4819"/>
                      <a:pt x="16769"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19" name="AutoShape 63"/>
              <p:cNvSpPr/>
              <p:nvPr/>
            </p:nvSpPr>
            <p:spPr bwMode="auto">
              <a:xfrm>
                <a:off x="11307763" y="626269"/>
                <a:ext cx="29369" cy="293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4830" y="21599"/>
                      <a:pt x="10800" y="21599"/>
                    </a:cubicBezTo>
                    <a:cubicBezTo>
                      <a:pt x="16769" y="21599"/>
                      <a:pt x="21600" y="16769"/>
                      <a:pt x="21600" y="10800"/>
                    </a:cubicBezTo>
                    <a:cubicBezTo>
                      <a:pt x="21600" y="4819"/>
                      <a:pt x="16769" y="0"/>
                      <a:pt x="10800" y="0"/>
                    </a:cubicBezTo>
                    <a:cubicBezTo>
                      <a:pt x="4830" y="0"/>
                      <a:pt x="0" y="4819"/>
                      <a:pt x="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20" name="AutoShape 64"/>
              <p:cNvSpPr/>
              <p:nvPr/>
            </p:nvSpPr>
            <p:spPr bwMode="auto">
              <a:xfrm>
                <a:off x="11162507" y="684213"/>
                <a:ext cx="29369" cy="29369"/>
              </a:xfrm>
              <a:custGeom>
                <a:avLst/>
                <a:gdLst>
                  <a:gd name="T0" fmla="+- 0 10802 965"/>
                  <a:gd name="T1" fmla="*/ T0 w 19675"/>
                  <a:gd name="T2" fmla="+- 0 10800 961"/>
                  <a:gd name="T3" fmla="*/ 10800 h 19678"/>
                  <a:gd name="T4" fmla="+- 0 10802 965"/>
                  <a:gd name="T5" fmla="*/ T4 w 19675"/>
                  <a:gd name="T6" fmla="+- 0 10800 961"/>
                  <a:gd name="T7" fmla="*/ 10800 h 19678"/>
                  <a:gd name="T8" fmla="+- 0 10802 965"/>
                  <a:gd name="T9" fmla="*/ T8 w 19675"/>
                  <a:gd name="T10" fmla="+- 0 10800 961"/>
                  <a:gd name="T11" fmla="*/ 10800 h 19678"/>
                  <a:gd name="T12" fmla="+- 0 10802 965"/>
                  <a:gd name="T13" fmla="*/ T12 w 19675"/>
                  <a:gd name="T14" fmla="+- 0 10800 961"/>
                  <a:gd name="T15" fmla="*/ 10800 h 19678"/>
                </a:gdLst>
                <a:ahLst/>
                <a:cxnLst>
                  <a:cxn ang="0">
                    <a:pos x="T1" y="T3"/>
                  </a:cxn>
                  <a:cxn ang="0">
                    <a:pos x="T5" y="T7"/>
                  </a:cxn>
                  <a:cxn ang="0">
                    <a:pos x="T9" y="T11"/>
                  </a:cxn>
                  <a:cxn ang="0">
                    <a:pos x="T13" y="T15"/>
                  </a:cxn>
                </a:cxnLst>
                <a:rect l="0" t="0" r="r" b="b"/>
                <a:pathLst>
                  <a:path w="19675" h="19678">
                    <a:moveTo>
                      <a:pt x="2894" y="2882"/>
                    </a:moveTo>
                    <a:cubicBezTo>
                      <a:pt x="-965" y="6725"/>
                      <a:pt x="-965" y="12952"/>
                      <a:pt x="2894" y="16795"/>
                    </a:cubicBezTo>
                    <a:cubicBezTo>
                      <a:pt x="6734" y="20638"/>
                      <a:pt x="12935" y="20638"/>
                      <a:pt x="16794" y="16795"/>
                    </a:cubicBezTo>
                    <a:cubicBezTo>
                      <a:pt x="20634" y="12952"/>
                      <a:pt x="20634" y="6725"/>
                      <a:pt x="16794" y="2882"/>
                    </a:cubicBezTo>
                    <a:cubicBezTo>
                      <a:pt x="12935" y="-961"/>
                      <a:pt x="6734" y="-961"/>
                      <a:pt x="2894" y="288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21" name="AutoShape 65"/>
              <p:cNvSpPr/>
              <p:nvPr/>
            </p:nvSpPr>
            <p:spPr bwMode="auto">
              <a:xfrm>
                <a:off x="11162507" y="568325"/>
                <a:ext cx="29369" cy="29369"/>
              </a:xfrm>
              <a:custGeom>
                <a:avLst/>
                <a:gdLst>
                  <a:gd name="T0" fmla="+- 0 10801 962"/>
                  <a:gd name="T1" fmla="*/ T0 w 19678"/>
                  <a:gd name="T2" fmla="+- 0 10801 965"/>
                  <a:gd name="T3" fmla="*/ 10801 h 19673"/>
                  <a:gd name="T4" fmla="+- 0 10801 962"/>
                  <a:gd name="T5" fmla="*/ T4 w 19678"/>
                  <a:gd name="T6" fmla="+- 0 10801 965"/>
                  <a:gd name="T7" fmla="*/ 10801 h 19673"/>
                  <a:gd name="T8" fmla="+- 0 10801 962"/>
                  <a:gd name="T9" fmla="*/ T8 w 19678"/>
                  <a:gd name="T10" fmla="+- 0 10801 965"/>
                  <a:gd name="T11" fmla="*/ 10801 h 19673"/>
                  <a:gd name="T12" fmla="+- 0 10801 962"/>
                  <a:gd name="T13" fmla="*/ T12 w 19678"/>
                  <a:gd name="T14" fmla="+- 0 10801 965"/>
                  <a:gd name="T15" fmla="*/ 10801 h 19673"/>
                </a:gdLst>
                <a:ahLst/>
                <a:cxnLst>
                  <a:cxn ang="0">
                    <a:pos x="T1" y="T3"/>
                  </a:cxn>
                  <a:cxn ang="0">
                    <a:pos x="T5" y="T7"/>
                  </a:cxn>
                  <a:cxn ang="0">
                    <a:pos x="T9" y="T11"/>
                  </a:cxn>
                  <a:cxn ang="0">
                    <a:pos x="T13" y="T15"/>
                  </a:cxn>
                </a:cxnLst>
                <a:rect l="0" t="0" r="r" b="b"/>
                <a:pathLst>
                  <a:path w="19678" h="19673">
                    <a:moveTo>
                      <a:pt x="2897" y="2894"/>
                    </a:moveTo>
                    <a:cubicBezTo>
                      <a:pt x="-962" y="6734"/>
                      <a:pt x="-962" y="12935"/>
                      <a:pt x="2877" y="16785"/>
                    </a:cubicBezTo>
                    <a:cubicBezTo>
                      <a:pt x="6737" y="20635"/>
                      <a:pt x="12938" y="20635"/>
                      <a:pt x="16797" y="16785"/>
                    </a:cubicBezTo>
                    <a:cubicBezTo>
                      <a:pt x="20638" y="12935"/>
                      <a:pt x="20638" y="6734"/>
                      <a:pt x="16797" y="2894"/>
                    </a:cubicBezTo>
                    <a:cubicBezTo>
                      <a:pt x="12938" y="-965"/>
                      <a:pt x="6737" y="-965"/>
                      <a:pt x="2897" y="289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22" name="AutoShape 66"/>
              <p:cNvSpPr/>
              <p:nvPr/>
            </p:nvSpPr>
            <p:spPr bwMode="auto">
              <a:xfrm>
                <a:off x="11279188" y="684213"/>
                <a:ext cx="28575" cy="29369"/>
              </a:xfrm>
              <a:custGeom>
                <a:avLst/>
                <a:gdLst>
                  <a:gd name="T0" fmla="+- 0 10800 961"/>
                  <a:gd name="T1" fmla="*/ T0 w 19678"/>
                  <a:gd name="T2" fmla="+- 0 10800 961"/>
                  <a:gd name="T3" fmla="*/ 10800 h 19678"/>
                  <a:gd name="T4" fmla="+- 0 10800 961"/>
                  <a:gd name="T5" fmla="*/ T4 w 19678"/>
                  <a:gd name="T6" fmla="+- 0 10800 961"/>
                  <a:gd name="T7" fmla="*/ 10800 h 19678"/>
                  <a:gd name="T8" fmla="+- 0 10800 961"/>
                  <a:gd name="T9" fmla="*/ T8 w 19678"/>
                  <a:gd name="T10" fmla="+- 0 10800 961"/>
                  <a:gd name="T11" fmla="*/ 10800 h 19678"/>
                  <a:gd name="T12" fmla="+- 0 10800 961"/>
                  <a:gd name="T13" fmla="*/ T12 w 19678"/>
                  <a:gd name="T14" fmla="+- 0 10800 961"/>
                  <a:gd name="T15" fmla="*/ 10800 h 19678"/>
                </a:gdLst>
                <a:ahLst/>
                <a:cxnLst>
                  <a:cxn ang="0">
                    <a:pos x="T1" y="T3"/>
                  </a:cxn>
                  <a:cxn ang="0">
                    <a:pos x="T5" y="T7"/>
                  </a:cxn>
                  <a:cxn ang="0">
                    <a:pos x="T9" y="T11"/>
                  </a:cxn>
                  <a:cxn ang="0">
                    <a:pos x="T13" y="T15"/>
                  </a:cxn>
                </a:cxnLst>
                <a:rect l="0" t="0" r="r" b="b"/>
                <a:pathLst>
                  <a:path w="19678" h="19678">
                    <a:moveTo>
                      <a:pt x="2882" y="2882"/>
                    </a:moveTo>
                    <a:cubicBezTo>
                      <a:pt x="-961" y="6725"/>
                      <a:pt x="-961" y="12952"/>
                      <a:pt x="2882" y="16795"/>
                    </a:cubicBezTo>
                    <a:cubicBezTo>
                      <a:pt x="6725" y="20638"/>
                      <a:pt x="12952" y="20638"/>
                      <a:pt x="16795" y="16795"/>
                    </a:cubicBezTo>
                    <a:cubicBezTo>
                      <a:pt x="20639" y="12952"/>
                      <a:pt x="20639" y="6725"/>
                      <a:pt x="16795" y="2882"/>
                    </a:cubicBezTo>
                    <a:cubicBezTo>
                      <a:pt x="12952" y="-961"/>
                      <a:pt x="6725" y="-961"/>
                      <a:pt x="2882" y="288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23" name="AutoShape 67"/>
              <p:cNvSpPr/>
              <p:nvPr/>
            </p:nvSpPr>
            <p:spPr bwMode="auto">
              <a:xfrm>
                <a:off x="11090275" y="408781"/>
                <a:ext cx="319088"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18" y="16200"/>
                    </a:moveTo>
                    <a:cubicBezTo>
                      <a:pt x="5486" y="16200"/>
                      <a:pt x="1963" y="13776"/>
                      <a:pt x="1963" y="10800"/>
                    </a:cubicBezTo>
                    <a:cubicBezTo>
                      <a:pt x="1963" y="7821"/>
                      <a:pt x="5486" y="5400"/>
                      <a:pt x="9818" y="5400"/>
                    </a:cubicBezTo>
                    <a:cubicBezTo>
                      <a:pt x="14148" y="5400"/>
                      <a:pt x="17672" y="7821"/>
                      <a:pt x="17672" y="10800"/>
                    </a:cubicBezTo>
                    <a:cubicBezTo>
                      <a:pt x="17672" y="13776"/>
                      <a:pt x="14148" y="16200"/>
                      <a:pt x="9818" y="16200"/>
                    </a:cubicBezTo>
                    <a:moveTo>
                      <a:pt x="13745" y="20249"/>
                    </a:moveTo>
                    <a:lnTo>
                      <a:pt x="5890" y="20249"/>
                    </a:lnTo>
                    <a:lnTo>
                      <a:pt x="4909" y="16613"/>
                    </a:lnTo>
                    <a:cubicBezTo>
                      <a:pt x="6358" y="17192"/>
                      <a:pt x="8019" y="17549"/>
                      <a:pt x="9818" y="17549"/>
                    </a:cubicBezTo>
                    <a:cubicBezTo>
                      <a:pt x="11614" y="17549"/>
                      <a:pt x="13277" y="17192"/>
                      <a:pt x="14727" y="16613"/>
                    </a:cubicBezTo>
                    <a:cubicBezTo>
                      <a:pt x="14727" y="16613"/>
                      <a:pt x="13745" y="20249"/>
                      <a:pt x="13745" y="20249"/>
                    </a:cubicBezTo>
                    <a:close/>
                    <a:moveTo>
                      <a:pt x="5992" y="1350"/>
                    </a:moveTo>
                    <a:lnTo>
                      <a:pt x="13847" y="1350"/>
                    </a:lnTo>
                    <a:lnTo>
                      <a:pt x="14828" y="4985"/>
                    </a:lnTo>
                    <a:cubicBezTo>
                      <a:pt x="13379" y="4406"/>
                      <a:pt x="11718" y="4050"/>
                      <a:pt x="9919" y="4050"/>
                    </a:cubicBezTo>
                    <a:cubicBezTo>
                      <a:pt x="8123" y="4050"/>
                      <a:pt x="6460" y="4406"/>
                      <a:pt x="5010" y="4985"/>
                    </a:cubicBezTo>
                    <a:cubicBezTo>
                      <a:pt x="5010" y="4985"/>
                      <a:pt x="5992" y="1350"/>
                      <a:pt x="5992" y="1350"/>
                    </a:cubicBezTo>
                    <a:close/>
                    <a:moveTo>
                      <a:pt x="19636" y="9450"/>
                    </a:moveTo>
                    <a:cubicBezTo>
                      <a:pt x="19567" y="9450"/>
                      <a:pt x="19509" y="9472"/>
                      <a:pt x="19442" y="9477"/>
                    </a:cubicBezTo>
                    <a:cubicBezTo>
                      <a:pt x="19101" y="8298"/>
                      <a:pt x="18294" y="7245"/>
                      <a:pt x="17187" y="6376"/>
                    </a:cubicBezTo>
                    <a:lnTo>
                      <a:pt x="15778" y="1102"/>
                    </a:lnTo>
                    <a:cubicBezTo>
                      <a:pt x="15605" y="464"/>
                      <a:pt x="14794" y="0"/>
                      <a:pt x="13847" y="0"/>
                    </a:cubicBezTo>
                    <a:lnTo>
                      <a:pt x="5992" y="0"/>
                    </a:lnTo>
                    <a:cubicBezTo>
                      <a:pt x="5047" y="0"/>
                      <a:pt x="4236" y="464"/>
                      <a:pt x="4061" y="1102"/>
                    </a:cubicBezTo>
                    <a:lnTo>
                      <a:pt x="2686" y="6198"/>
                    </a:lnTo>
                    <a:cubicBezTo>
                      <a:pt x="1037" y="7405"/>
                      <a:pt x="0" y="9012"/>
                      <a:pt x="0" y="10800"/>
                    </a:cubicBezTo>
                    <a:cubicBezTo>
                      <a:pt x="0" y="12542"/>
                      <a:pt x="995" y="14110"/>
                      <a:pt x="2573" y="15307"/>
                    </a:cubicBezTo>
                    <a:lnTo>
                      <a:pt x="3959" y="20496"/>
                    </a:lnTo>
                    <a:cubicBezTo>
                      <a:pt x="4132" y="21135"/>
                      <a:pt x="4943" y="21599"/>
                      <a:pt x="5890" y="21599"/>
                    </a:cubicBezTo>
                    <a:lnTo>
                      <a:pt x="13745" y="21599"/>
                    </a:lnTo>
                    <a:cubicBezTo>
                      <a:pt x="14690" y="21599"/>
                      <a:pt x="15501" y="21135"/>
                      <a:pt x="15676" y="20496"/>
                    </a:cubicBezTo>
                    <a:lnTo>
                      <a:pt x="17074" y="15311"/>
                    </a:lnTo>
                    <a:cubicBezTo>
                      <a:pt x="18242" y="14426"/>
                      <a:pt x="19089" y="13340"/>
                      <a:pt x="19442" y="12122"/>
                    </a:cubicBezTo>
                    <a:cubicBezTo>
                      <a:pt x="19509" y="12127"/>
                      <a:pt x="19567" y="12150"/>
                      <a:pt x="19636" y="12150"/>
                    </a:cubicBezTo>
                    <a:cubicBezTo>
                      <a:pt x="20719" y="12150"/>
                      <a:pt x="21600" y="11544"/>
                      <a:pt x="21600" y="10800"/>
                    </a:cubicBezTo>
                    <a:cubicBezTo>
                      <a:pt x="21600" y="10053"/>
                      <a:pt x="20719" y="9450"/>
                      <a:pt x="19636" y="9450"/>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sp>
            <p:nvSpPr>
              <p:cNvPr id="24" name="AutoShape 68"/>
              <p:cNvSpPr/>
              <p:nvPr/>
            </p:nvSpPr>
            <p:spPr bwMode="auto">
              <a:xfrm>
                <a:off x="11221244" y="568325"/>
                <a:ext cx="87313" cy="88106"/>
              </a:xfrm>
              <a:custGeom>
                <a:avLst/>
                <a:gdLst>
                  <a:gd name="T0" fmla="*/ 10740 w 21481"/>
                  <a:gd name="T1" fmla="+- 0 10860 120"/>
                  <a:gd name="T2" fmla="*/ 10860 h 21480"/>
                  <a:gd name="T3" fmla="*/ 10740 w 21481"/>
                  <a:gd name="T4" fmla="+- 0 10860 120"/>
                  <a:gd name="T5" fmla="*/ 10860 h 21480"/>
                  <a:gd name="T6" fmla="*/ 10740 w 21481"/>
                  <a:gd name="T7" fmla="+- 0 10860 120"/>
                  <a:gd name="T8" fmla="*/ 10860 h 21480"/>
                  <a:gd name="T9" fmla="*/ 10740 w 21481"/>
                  <a:gd name="T10" fmla="+- 0 10860 120"/>
                  <a:gd name="T11" fmla="*/ 10860 h 21480"/>
                </a:gdLst>
                <a:ahLst/>
                <a:cxnLst>
                  <a:cxn ang="0">
                    <a:pos x="T0" y="T2"/>
                  </a:cxn>
                  <a:cxn ang="0">
                    <a:pos x="T3" y="T5"/>
                  </a:cxn>
                  <a:cxn ang="0">
                    <a:pos x="T6" y="T8"/>
                  </a:cxn>
                  <a:cxn ang="0">
                    <a:pos x="T9" y="T11"/>
                  </a:cxn>
                </a:cxnLst>
                <a:rect l="0" t="0" r="r" b="b"/>
                <a:pathLst>
                  <a:path w="21481" h="21480">
                    <a:moveTo>
                      <a:pt x="21127" y="346"/>
                    </a:moveTo>
                    <a:cubicBezTo>
                      <a:pt x="20697" y="-82"/>
                      <a:pt x="20002" y="-120"/>
                      <a:pt x="19516" y="270"/>
                    </a:cubicBezTo>
                    <a:lnTo>
                      <a:pt x="1055" y="15432"/>
                    </a:lnTo>
                    <a:cubicBezTo>
                      <a:pt x="375" y="16113"/>
                      <a:pt x="0" y="17012"/>
                      <a:pt x="0" y="17972"/>
                    </a:cubicBezTo>
                    <a:cubicBezTo>
                      <a:pt x="0" y="18902"/>
                      <a:pt x="361" y="19783"/>
                      <a:pt x="1027" y="20446"/>
                    </a:cubicBezTo>
                    <a:cubicBezTo>
                      <a:pt x="1694" y="21103"/>
                      <a:pt x="2583" y="21473"/>
                      <a:pt x="3542" y="21479"/>
                    </a:cubicBezTo>
                    <a:cubicBezTo>
                      <a:pt x="4431" y="21473"/>
                      <a:pt x="5354" y="21144"/>
                      <a:pt x="6028" y="20495"/>
                    </a:cubicBezTo>
                    <a:lnTo>
                      <a:pt x="12598" y="12627"/>
                    </a:lnTo>
                    <a:lnTo>
                      <a:pt x="21224" y="1935"/>
                    </a:lnTo>
                    <a:cubicBezTo>
                      <a:pt x="21600" y="1462"/>
                      <a:pt x="21558" y="771"/>
                      <a:pt x="21127" y="346"/>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grpSp>
      </p:grpSp>
      <p:grpSp>
        <p:nvGrpSpPr>
          <p:cNvPr id="25" name="原创设计师QQ598969553      _7"/>
          <p:cNvGrpSpPr/>
          <p:nvPr/>
        </p:nvGrpSpPr>
        <p:grpSpPr>
          <a:xfrm>
            <a:off x="784724" y="4052909"/>
            <a:ext cx="685800" cy="685800"/>
            <a:chOff x="1075551" y="4824626"/>
            <a:chExt cx="914400" cy="914400"/>
          </a:xfrm>
        </p:grpSpPr>
        <p:sp>
          <p:nvSpPr>
            <p:cNvPr id="26" name="Oval 6"/>
            <p:cNvSpPr/>
            <p:nvPr/>
          </p:nvSpPr>
          <p:spPr>
            <a:xfrm>
              <a:off x="1075551" y="4824626"/>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nvGrpSpPr>
            <p:cNvPr id="27" name="Group 45"/>
            <p:cNvGrpSpPr/>
            <p:nvPr/>
          </p:nvGrpSpPr>
          <p:grpSpPr>
            <a:xfrm>
              <a:off x="1387709" y="5070399"/>
              <a:ext cx="290080" cy="422853"/>
              <a:chOff x="3582988" y="3510757"/>
              <a:chExt cx="319088" cy="465138"/>
            </a:xfrm>
            <a:solidFill>
              <a:schemeClr val="bg2"/>
            </a:solidFill>
          </p:grpSpPr>
          <p:sp>
            <p:nvSpPr>
              <p:cNvPr id="28"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29"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grpSp>
      </p:grpSp>
      <p:grpSp>
        <p:nvGrpSpPr>
          <p:cNvPr id="30" name="原创设计师QQ598969553      _8"/>
          <p:cNvGrpSpPr/>
          <p:nvPr/>
        </p:nvGrpSpPr>
        <p:grpSpPr>
          <a:xfrm>
            <a:off x="784724" y="1941970"/>
            <a:ext cx="685800" cy="685800"/>
            <a:chOff x="1075551" y="2010040"/>
            <a:chExt cx="914400" cy="914400"/>
          </a:xfrm>
        </p:grpSpPr>
        <p:sp>
          <p:nvSpPr>
            <p:cNvPr id="31" name="Oval 4"/>
            <p:cNvSpPr/>
            <p:nvPr/>
          </p:nvSpPr>
          <p:spPr>
            <a:xfrm>
              <a:off x="1075551" y="2010040"/>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sp>
          <p:nvSpPr>
            <p:cNvPr id="32" name="AutoShape 117"/>
            <p:cNvSpPr/>
            <p:nvPr/>
          </p:nvSpPr>
          <p:spPr bwMode="auto">
            <a:xfrm>
              <a:off x="1321685" y="2347459"/>
              <a:ext cx="422131" cy="316778"/>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sz="1100" dirty="0">
                <a:solidFill>
                  <a:srgbClr val="FFFFFF"/>
                </a:solidFill>
                <a:effectLst>
                  <a:outerShdw blurRad="38100" dist="38100" dir="2700000" algn="tl">
                    <a:srgbClr val="000000"/>
                  </a:outerShdw>
                </a:effectLst>
                <a:latin typeface="Agency FB" panose="020B0503020202020204" pitchFamily="34" charset="0"/>
                <a:sym typeface="Gill Sans" charset="0"/>
              </a:endParaRPr>
            </a:p>
          </p:txBody>
        </p:sp>
      </p:grpSp>
      <p:grpSp>
        <p:nvGrpSpPr>
          <p:cNvPr id="33" name="原创设计师QQ598969553      _9"/>
          <p:cNvGrpSpPr/>
          <p:nvPr/>
        </p:nvGrpSpPr>
        <p:grpSpPr>
          <a:xfrm>
            <a:off x="784724" y="2997439"/>
            <a:ext cx="685800" cy="685800"/>
            <a:chOff x="1075551" y="3417333"/>
            <a:chExt cx="914400" cy="914400"/>
          </a:xfrm>
        </p:grpSpPr>
        <p:sp>
          <p:nvSpPr>
            <p:cNvPr id="34" name="Oval 5"/>
            <p:cNvSpPr/>
            <p:nvPr/>
          </p:nvSpPr>
          <p:spPr>
            <a:xfrm>
              <a:off x="1075551" y="3417333"/>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prstClr val="white"/>
                </a:solidFill>
              </a:endParaRPr>
            </a:p>
          </p:txBody>
        </p:sp>
        <p:grpSp>
          <p:nvGrpSpPr>
            <p:cNvPr id="35" name="Group 49"/>
            <p:cNvGrpSpPr/>
            <p:nvPr/>
          </p:nvGrpSpPr>
          <p:grpSpPr>
            <a:xfrm>
              <a:off x="1321684" y="3674039"/>
              <a:ext cx="422131" cy="422131"/>
              <a:chOff x="4439444" y="2582069"/>
              <a:chExt cx="464344" cy="464344"/>
            </a:xfrm>
            <a:solidFill>
              <a:schemeClr val="bg2"/>
            </a:solidFill>
          </p:grpSpPr>
          <p:sp>
            <p:nvSpPr>
              <p:cNvPr id="3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3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3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grpSp>
      </p:grpSp>
      <p:sp>
        <p:nvSpPr>
          <p:cNvPr id="40" name="TextBox 54"/>
          <p:cNvSpPr txBox="1"/>
          <p:nvPr/>
        </p:nvSpPr>
        <p:spPr>
          <a:xfrm>
            <a:off x="1571604" y="1898640"/>
            <a:ext cx="2643206" cy="1291590"/>
          </a:xfrm>
          <a:prstGeom prst="rect">
            <a:avLst/>
          </a:prstGeom>
          <a:noFill/>
        </p:spPr>
        <p:txBody>
          <a:bodyPr wrap="square" rtlCol="0">
            <a:spAutoFit/>
          </a:bodyPr>
          <a:lstStyle/>
          <a:p>
            <a:r>
              <a:rPr lang="zh-CN" altLang="en-US" sz="2000" dirty="0" smtClean="0">
                <a:latin typeface="微软雅黑" panose="020B0503020204020204" pitchFamily="34" charset="-122"/>
                <a:ea typeface="微软雅黑" panose="020B0503020204020204" pitchFamily="34" charset="-122"/>
              </a:rPr>
              <a:t>以习近平新时代中国特色社会主义思想为指引</a:t>
            </a:r>
            <a:endParaRPr lang="zh-CN" altLang="en-US" sz="1800" dirty="0" smtClean="0">
              <a:latin typeface="微软雅黑" panose="020B0503020204020204" pitchFamily="34" charset="-122"/>
              <a:ea typeface="微软雅黑" panose="020B0503020204020204" pitchFamily="34" charset="-122"/>
            </a:endParaRPr>
          </a:p>
          <a:p>
            <a:endParaRPr lang="zh-CN" altLang="en-US" sz="1800" b="1" dirty="0" smtClean="0">
              <a:solidFill>
                <a:srgbClr val="E9462F"/>
              </a:solidFill>
              <a:latin typeface="微软雅黑" panose="020B0503020204020204" pitchFamily="34" charset="-122"/>
              <a:ea typeface="微软雅黑" panose="020B0503020204020204" pitchFamily="34" charset="-122"/>
            </a:endParaRPr>
          </a:p>
        </p:txBody>
      </p:sp>
      <p:sp>
        <p:nvSpPr>
          <p:cNvPr id="43" name="TextBox 57"/>
          <p:cNvSpPr txBox="1"/>
          <p:nvPr/>
        </p:nvSpPr>
        <p:spPr>
          <a:xfrm>
            <a:off x="1571604" y="3034663"/>
            <a:ext cx="2722880" cy="706755"/>
          </a:xfrm>
          <a:prstGeom prst="rect">
            <a:avLst/>
          </a:prstGeom>
          <a:noFill/>
        </p:spPr>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坚定中华民族伟大复兴</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中国梦的理想和信仰</a:t>
            </a:r>
            <a:endParaRPr lang="zh-CN" altLang="en-US" sz="2000" dirty="0" smtClean="0">
              <a:latin typeface="微软雅黑" panose="020B0503020204020204" pitchFamily="34" charset="-122"/>
              <a:ea typeface="微软雅黑" panose="020B0503020204020204" pitchFamily="34" charset="-122"/>
            </a:endParaRPr>
          </a:p>
        </p:txBody>
      </p:sp>
      <p:sp>
        <p:nvSpPr>
          <p:cNvPr id="46" name="TextBox 60"/>
          <p:cNvSpPr txBox="1"/>
          <p:nvPr/>
        </p:nvSpPr>
        <p:spPr>
          <a:xfrm>
            <a:off x="1571604" y="4126552"/>
            <a:ext cx="2976880" cy="1014730"/>
          </a:xfrm>
          <a:prstGeom prst="rect">
            <a:avLst/>
          </a:prstGeom>
          <a:noFill/>
        </p:spPr>
        <p:txBody>
          <a:bodyPr wrap="none" rtlCol="0">
            <a:spAutoFit/>
          </a:bodyPr>
          <a:lstStyle/>
          <a:p>
            <a:pPr algn="l"/>
            <a:r>
              <a:rPr lang="zh-CN" altLang="en-US" sz="2000" dirty="0" smtClean="0">
                <a:latin typeface="微软雅黑" panose="020B0503020204020204" pitchFamily="34" charset="-122"/>
                <a:ea typeface="微软雅黑" panose="020B0503020204020204" pitchFamily="34" charset="-122"/>
                <a:sym typeface="+mn-ea"/>
              </a:rPr>
              <a:t>发扬独立自主、艰苦奋斗</a:t>
            </a:r>
            <a:endParaRPr lang="zh-CN" altLang="en-US" sz="2000" dirty="0" smtClean="0">
              <a:latin typeface="微软雅黑" panose="020B0503020204020204" pitchFamily="34" charset="-122"/>
              <a:ea typeface="微软雅黑" panose="020B0503020204020204" pitchFamily="34" charset="-122"/>
              <a:sym typeface="+mn-ea"/>
            </a:endParaRPr>
          </a:p>
          <a:p>
            <a:pPr algn="l"/>
            <a:r>
              <a:rPr lang="zh-CN" altLang="en-US" sz="2000" dirty="0" smtClean="0">
                <a:latin typeface="微软雅黑" panose="020B0503020204020204" pitchFamily="34" charset="-122"/>
                <a:ea typeface="微软雅黑" panose="020B0503020204020204" pitchFamily="34" charset="-122"/>
                <a:sym typeface="+mn-ea"/>
              </a:rPr>
              <a:t>的革命传统</a:t>
            </a:r>
            <a:endParaRPr lang="zh-CN" altLang="en-US" sz="2000" dirty="0" smtClean="0">
              <a:latin typeface="微软雅黑" panose="020B0503020204020204" pitchFamily="34" charset="-122"/>
              <a:ea typeface="微软雅黑" panose="020B0503020204020204" pitchFamily="34" charset="-122"/>
            </a:endParaRPr>
          </a:p>
          <a:p>
            <a:pPr algn="l"/>
            <a:endParaRPr lang="en-US" sz="2000" b="1" dirty="0">
              <a:solidFill>
                <a:srgbClr val="E9462F"/>
              </a:solidFill>
              <a:latin typeface="Agency FB" panose="020B0503020202020204" pitchFamily="34" charset="0"/>
            </a:endParaRPr>
          </a:p>
        </p:txBody>
      </p:sp>
      <p:sp>
        <p:nvSpPr>
          <p:cNvPr id="49" name="TextBox 63"/>
          <p:cNvSpPr txBox="1"/>
          <p:nvPr/>
        </p:nvSpPr>
        <p:spPr>
          <a:xfrm>
            <a:off x="5500694" y="2000240"/>
            <a:ext cx="2976880" cy="706755"/>
          </a:xfrm>
          <a:prstGeom prst="rect">
            <a:avLst/>
          </a:prstGeom>
          <a:noFill/>
        </p:spPr>
        <p:txBody>
          <a:bodyPr wrap="none" rtlCol="0">
            <a:spAutoFit/>
          </a:bodyPr>
          <a:lstStyle/>
          <a:p>
            <a:r>
              <a:rPr lang="zh-CN" altLang="en-US" sz="2000" dirty="0" smtClean="0">
                <a:latin typeface="微软雅黑" panose="020B0503020204020204" pitchFamily="34" charset="-122"/>
                <a:ea typeface="微软雅黑" panose="020B0503020204020204" pitchFamily="34" charset="-122"/>
              </a:rPr>
              <a:t>勇于担当社会主义建设者</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和接班人的使命</a:t>
            </a:r>
            <a:endParaRPr lang="en-US" sz="2000" b="1" dirty="0">
              <a:solidFill>
                <a:srgbClr val="E9462F"/>
              </a:solidFill>
              <a:latin typeface="Agency FB" panose="020B0503020202020204" pitchFamily="34" charset="0"/>
            </a:endParaRPr>
          </a:p>
        </p:txBody>
      </p:sp>
      <p:sp>
        <p:nvSpPr>
          <p:cNvPr id="52" name="TextBox 66"/>
          <p:cNvSpPr txBox="1"/>
          <p:nvPr/>
        </p:nvSpPr>
        <p:spPr>
          <a:xfrm>
            <a:off x="5500694" y="3160710"/>
            <a:ext cx="2976880" cy="706755"/>
          </a:xfrm>
          <a:prstGeom prst="rect">
            <a:avLst/>
          </a:prstGeom>
          <a:noFill/>
        </p:spPr>
        <p:txBody>
          <a:bodyPr wrap="none" rtlCol="0">
            <a:spAutoFit/>
          </a:bodyPr>
          <a:lstStyle/>
          <a:p>
            <a:pPr algn="l"/>
            <a:r>
              <a:rPr lang="zh-CN" altLang="en-US" sz="2000" dirty="0" smtClean="0">
                <a:latin typeface="微软雅黑" panose="020B0503020204020204" pitchFamily="34" charset="-122"/>
                <a:ea typeface="微软雅黑" panose="020B0503020204020204" pitchFamily="34" charset="-122"/>
                <a:sym typeface="+mn-ea"/>
              </a:rPr>
              <a:t>实事求是做事，踏踏实实</a:t>
            </a:r>
            <a:endParaRPr lang="zh-CN" altLang="en-US" sz="2000" dirty="0" smtClean="0">
              <a:latin typeface="微软雅黑" panose="020B0503020204020204" pitchFamily="34" charset="-122"/>
              <a:ea typeface="微软雅黑" panose="020B0503020204020204" pitchFamily="34" charset="-122"/>
              <a:sym typeface="+mn-ea"/>
            </a:endParaRPr>
          </a:p>
          <a:p>
            <a:pPr algn="l"/>
            <a:r>
              <a:rPr lang="zh-CN" altLang="en-US" sz="2000" dirty="0" smtClean="0">
                <a:latin typeface="微软雅黑" panose="020B0503020204020204" pitchFamily="34" charset="-122"/>
                <a:ea typeface="微软雅黑" panose="020B0503020204020204" pitchFamily="34" charset="-122"/>
                <a:sym typeface="+mn-ea"/>
              </a:rPr>
              <a:t>做人</a:t>
            </a:r>
            <a:endParaRPr lang="en-US" sz="2000" b="1" dirty="0">
              <a:solidFill>
                <a:srgbClr val="E9462F"/>
              </a:solidFill>
              <a:latin typeface="Agency FB" panose="020B0503020202020204" pitchFamily="34" charset="0"/>
            </a:endParaRPr>
          </a:p>
        </p:txBody>
      </p:sp>
      <p:sp>
        <p:nvSpPr>
          <p:cNvPr id="2" name="文本框 1"/>
          <p:cNvSpPr txBox="1"/>
          <p:nvPr/>
        </p:nvSpPr>
        <p:spPr>
          <a:xfrm>
            <a:off x="1285875" y="4989195"/>
            <a:ext cx="7225030" cy="460375"/>
          </a:xfrm>
          <a:prstGeom prst="rect">
            <a:avLst/>
          </a:prstGeom>
          <a:noFill/>
        </p:spPr>
        <p:txBody>
          <a:bodyPr wrap="square" rtlCol="0">
            <a:spAutoFit/>
          </a:bodyPr>
          <a:p>
            <a:pPr algn="l"/>
            <a:r>
              <a:rPr lang="zh-CN" altLang="en-US" sz="2400" dirty="0" smtClean="0">
                <a:solidFill>
                  <a:srgbClr val="C00000"/>
                </a:solidFill>
                <a:latin typeface="微软雅黑" panose="020B0503020204020204" pitchFamily="34" charset="-122"/>
                <a:ea typeface="微软雅黑" panose="020B0503020204020204" pitchFamily="34" charset="-122"/>
                <a:sym typeface="+mn-ea"/>
              </a:rPr>
              <a:t>让中华民族伟大复兴在新时代青年的奋斗中梦想成真！</a:t>
            </a:r>
            <a:endParaRPr lang="zh-CN" altLang="en-US" sz="2400" dirty="0" smtClean="0">
              <a:solidFill>
                <a:srgbClr val="C00000"/>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p:cTn id="19" dur="500" fill="hold"/>
                                        <p:tgtEl>
                                          <p:spTgt spid="33"/>
                                        </p:tgtEl>
                                        <p:attrNameLst>
                                          <p:attrName>ppt_w</p:attrName>
                                        </p:attrNameLst>
                                      </p:cBhvr>
                                      <p:tavLst>
                                        <p:tav tm="0">
                                          <p:val>
                                            <p:fltVal val="0"/>
                                          </p:val>
                                        </p:tav>
                                        <p:tav tm="100000">
                                          <p:val>
                                            <p:strVal val="#ppt_w"/>
                                          </p:val>
                                        </p:tav>
                                      </p:tavLst>
                                    </p:anim>
                                    <p:anim calcmode="lin" valueType="num">
                                      <p:cBhvr>
                                        <p:cTn id="20" dur="500" fill="hold"/>
                                        <p:tgtEl>
                                          <p:spTgt spid="33"/>
                                        </p:tgtEl>
                                        <p:attrNameLst>
                                          <p:attrName>ppt_h</p:attrName>
                                        </p:attrNameLst>
                                      </p:cBhvr>
                                      <p:tavLst>
                                        <p:tav tm="0">
                                          <p:val>
                                            <p:fltVal val="0"/>
                                          </p:val>
                                        </p:tav>
                                        <p:tav tm="100000">
                                          <p:val>
                                            <p:strVal val="#ppt_h"/>
                                          </p:val>
                                        </p:tav>
                                      </p:tavLst>
                                    </p:anim>
                                    <p:animEffect transition="in" filter="fade">
                                      <p:cBhvr>
                                        <p:cTn id="21" dur="500"/>
                                        <p:tgtEl>
                                          <p:spTgt spid="33"/>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0"/>
          <p:cNvSpPr txBox="1">
            <a:spLocks noChangeArrowheads="1"/>
          </p:cNvSpPr>
          <p:nvPr/>
        </p:nvSpPr>
        <p:spPr bwMode="auto">
          <a:xfrm>
            <a:off x="1214414" y="1071546"/>
            <a:ext cx="3214687" cy="553998"/>
          </a:xfrm>
          <a:prstGeom prst="rect">
            <a:avLst/>
          </a:prstGeom>
          <a:noFill/>
          <a:ln w="9525">
            <a:noFill/>
            <a:miter lim="800000"/>
          </a:ln>
        </p:spPr>
        <p:txBody>
          <a:bodyPr>
            <a:spAutoFit/>
          </a:bodyPr>
          <a:lstStyle/>
          <a:p>
            <a:r>
              <a:rPr lang="zh-CN" altLang="en-US" sz="3000" b="1" smtClean="0">
                <a:latin typeface="微软雅黑" panose="020B0503020204020204" pitchFamily="34" charset="-122"/>
                <a:ea typeface="微软雅黑" panose="020B0503020204020204" pitchFamily="34" charset="-122"/>
              </a:rPr>
              <a:t>文献</a:t>
            </a:r>
            <a:r>
              <a:rPr lang="zh-CN" altLang="en-US" sz="3000" b="1" dirty="0">
                <a:latin typeface="微软雅黑" panose="020B0503020204020204" pitchFamily="34" charset="-122"/>
                <a:ea typeface="微软雅黑" panose="020B0503020204020204" pitchFamily="34" charset="-122"/>
              </a:rPr>
              <a:t>阅读</a:t>
            </a:r>
            <a:endParaRPr lang="zh-CN" altLang="en-US" sz="3000" b="1" dirty="0">
              <a:latin typeface="微软雅黑" panose="020B0503020204020204" pitchFamily="34" charset="-122"/>
              <a:ea typeface="微软雅黑" panose="020B0503020204020204" pitchFamily="34" charset="-122"/>
            </a:endParaRPr>
          </a:p>
        </p:txBody>
      </p:sp>
      <p:sp>
        <p:nvSpPr>
          <p:cNvPr id="67586" name="TextBox 11"/>
          <p:cNvSpPr txBox="1">
            <a:spLocks noChangeArrowheads="1"/>
          </p:cNvSpPr>
          <p:nvPr/>
        </p:nvSpPr>
        <p:spPr bwMode="auto">
          <a:xfrm>
            <a:off x="857224" y="1714488"/>
            <a:ext cx="7632700" cy="3407410"/>
          </a:xfrm>
          <a:prstGeom prst="rect">
            <a:avLst/>
          </a:prstGeom>
          <a:noFill/>
          <a:ln w="9525">
            <a:noFill/>
            <a:miter lim="800000"/>
          </a:ln>
        </p:spPr>
        <p:txBody>
          <a:bodyPr>
            <a:spAutoFit/>
          </a:bodyPr>
          <a:lstStyle/>
          <a:p>
            <a:pPr algn="just">
              <a:spcBef>
                <a:spcPct val="25000"/>
              </a:spcBef>
              <a:spcAft>
                <a:spcPct val="25000"/>
              </a:spcAft>
            </a:pPr>
            <a:r>
              <a:rPr lang="en-US" altLang="zh-CN" sz="2000" dirty="0">
                <a:latin typeface="微软雅黑" panose="020B0503020204020204" pitchFamily="34" charset="-122"/>
                <a:ea typeface="微软雅黑" panose="020B0503020204020204" pitchFamily="34" charset="-122"/>
              </a:rPr>
              <a:t>1</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中共中央文献研究室</a:t>
            </a:r>
            <a:r>
              <a:rPr lang="zh-CN" altLang="en-US" sz="2000" dirty="0">
                <a:latin typeface="微软雅黑" panose="020B0503020204020204" pitchFamily="34" charset="-122"/>
                <a:ea typeface="微软雅黑" panose="020B0503020204020204" pitchFamily="34" charset="-122"/>
              </a:rPr>
              <a:t>编：</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毛泽东传</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，中央文献出版社</a:t>
            </a:r>
            <a:r>
              <a:rPr lang="en-US" altLang="zh-CN" sz="2000" dirty="0" smtClean="0">
                <a:latin typeface="微软雅黑" panose="020B0503020204020204" pitchFamily="34" charset="-122"/>
                <a:ea typeface="微软雅黑" panose="020B0503020204020204" pitchFamily="34" charset="-122"/>
              </a:rPr>
              <a:t>2013   </a:t>
            </a:r>
            <a:r>
              <a:rPr lang="zh-CN" altLang="en-US" sz="2000" dirty="0" smtClean="0">
                <a:latin typeface="微软雅黑" panose="020B0503020204020204" pitchFamily="34" charset="-122"/>
                <a:ea typeface="微软雅黑" panose="020B0503020204020204" pitchFamily="34" charset="-122"/>
              </a:rPr>
              <a:t>年</a:t>
            </a:r>
            <a:r>
              <a:rPr lang="zh-CN" altLang="en-US" sz="2000" dirty="0">
                <a:latin typeface="微软雅黑" panose="020B0503020204020204" pitchFamily="34" charset="-122"/>
                <a:ea typeface="微软雅黑" panose="020B0503020204020204" pitchFamily="34" charset="-122"/>
              </a:rPr>
              <a:t>版。</a:t>
            </a:r>
            <a:endParaRPr lang="zh-CN" altLang="en-US" sz="2000" dirty="0">
              <a:latin typeface="微软雅黑" panose="020B0503020204020204" pitchFamily="34" charset="-122"/>
              <a:ea typeface="微软雅黑" panose="020B0503020204020204" pitchFamily="34" charset="-122"/>
            </a:endParaRPr>
          </a:p>
          <a:p>
            <a:pPr algn="just">
              <a:spcBef>
                <a:spcPct val="25000"/>
              </a:spcBef>
              <a:spcAft>
                <a:spcPct val="25000"/>
              </a:spcAft>
            </a:pPr>
            <a:r>
              <a:rPr lang="en-US" altLang="zh-CN" sz="2000" dirty="0">
                <a:latin typeface="微软雅黑" panose="020B0503020204020204" pitchFamily="34" charset="-122"/>
                <a:ea typeface="微软雅黑" panose="020B0503020204020204" pitchFamily="34" charset="-122"/>
              </a:rPr>
              <a:t>2</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中共江西省委</a:t>
            </a:r>
            <a:r>
              <a:rPr lang="zh-CN" altLang="en-US" sz="2000" dirty="0">
                <a:latin typeface="微软雅黑" panose="020B0503020204020204" pitchFamily="34" charset="-122"/>
                <a:ea typeface="微软雅黑" panose="020B0503020204020204" pitchFamily="34" charset="-122"/>
              </a:rPr>
              <a:t>党建工作领导小组、中共江西省委宣传部、中共江西省委党史研究室编著：</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回望峥嵘读初心</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发生在江西红土地上的</a:t>
            </a:r>
            <a:r>
              <a:rPr lang="en-US" altLang="zh-CN" sz="2000" dirty="0">
                <a:latin typeface="微软雅黑" panose="020B0503020204020204" pitchFamily="34" charset="-122"/>
                <a:ea typeface="微软雅黑" panose="020B0503020204020204" pitchFamily="34" charset="-122"/>
              </a:rPr>
              <a:t>100</a:t>
            </a:r>
            <a:r>
              <a:rPr lang="zh-CN" altLang="en-US" sz="2000" dirty="0">
                <a:latin typeface="微软雅黑" panose="020B0503020204020204" pitchFamily="34" charset="-122"/>
                <a:ea typeface="微软雅黑" panose="020B0503020204020204" pitchFamily="34" charset="-122"/>
              </a:rPr>
              <a:t>个经典革命故事</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，江西教育出版社</a:t>
            </a:r>
            <a:r>
              <a:rPr lang="en-US" altLang="zh-CN" sz="2000" dirty="0">
                <a:latin typeface="微软雅黑" panose="020B0503020204020204" pitchFamily="34" charset="-122"/>
                <a:ea typeface="微软雅黑" panose="020B0503020204020204" pitchFamily="34" charset="-122"/>
              </a:rPr>
              <a:t>2018</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algn="just">
              <a:spcBef>
                <a:spcPct val="25000"/>
              </a:spcBef>
              <a:spcAft>
                <a:spcPct val="25000"/>
              </a:spcAft>
            </a:pPr>
            <a:r>
              <a:rPr lang="en-US" altLang="zh-CN" sz="2000" dirty="0">
                <a:latin typeface="微软雅黑" panose="020B0503020204020204" pitchFamily="34" charset="-122"/>
                <a:ea typeface="微软雅黑" panose="020B0503020204020204" pitchFamily="34" charset="-122"/>
              </a:rPr>
              <a:t>3</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黄</a:t>
            </a:r>
            <a:r>
              <a:rPr lang="zh-CN" altLang="en-US" sz="2000" dirty="0">
                <a:latin typeface="微软雅黑" panose="020B0503020204020204" pitchFamily="34" charset="-122"/>
                <a:ea typeface="微软雅黑" panose="020B0503020204020204" pitchFamily="34" charset="-122"/>
              </a:rPr>
              <a:t>少群：</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从井冈山到延安：毛泽东的奋斗史</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，中国发展出版社</a:t>
            </a:r>
            <a:r>
              <a:rPr lang="en-US" altLang="zh-CN" sz="2000" dirty="0">
                <a:latin typeface="微软雅黑" panose="020B0503020204020204" pitchFamily="34" charset="-122"/>
                <a:ea typeface="微软雅黑" panose="020B0503020204020204" pitchFamily="34" charset="-122"/>
              </a:rPr>
              <a:t>2015</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algn="just">
              <a:spcBef>
                <a:spcPct val="25000"/>
              </a:spcBef>
              <a:spcAft>
                <a:spcPct val="25000"/>
              </a:spcAft>
            </a:pPr>
            <a:r>
              <a:rPr lang="en-US" altLang="zh-CN" sz="2000" dirty="0">
                <a:latin typeface="微软雅黑" panose="020B0503020204020204" pitchFamily="34" charset="-122"/>
                <a:ea typeface="微软雅黑" panose="020B0503020204020204" pitchFamily="34" charset="-122"/>
              </a:rPr>
              <a:t>4</a:t>
            </a: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余</a:t>
            </a:r>
            <a:r>
              <a:rPr lang="zh-CN" altLang="en-US" sz="2000" dirty="0">
                <a:latin typeface="微软雅黑" panose="020B0503020204020204" pitchFamily="34" charset="-122"/>
                <a:ea typeface="微软雅黑" panose="020B0503020204020204" pitchFamily="34" charset="-122"/>
              </a:rPr>
              <a:t>伯流、陈钢：</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井冈山革命根据地史</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，江西人民出版社</a:t>
            </a:r>
            <a:r>
              <a:rPr lang="en-US" altLang="zh-CN" sz="2000" dirty="0">
                <a:latin typeface="微软雅黑" panose="020B0503020204020204" pitchFamily="34" charset="-122"/>
                <a:ea typeface="微软雅黑" panose="020B0503020204020204" pitchFamily="34" charset="-122"/>
              </a:rPr>
              <a:t>2014</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p:txBody>
      </p:sp>
      <p:sp>
        <p:nvSpPr>
          <p:cNvPr id="4" name="星形: 五角 3"/>
          <p:cNvSpPr/>
          <p:nvPr/>
        </p:nvSpPr>
        <p:spPr>
          <a:xfrm>
            <a:off x="683568" y="1124744"/>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5" name="组合 4"/>
          <p:cNvGrpSpPr/>
          <p:nvPr/>
        </p:nvGrpSpPr>
        <p:grpSpPr>
          <a:xfrm>
            <a:off x="1769013" y="1679895"/>
            <a:ext cx="6907443" cy="3034508"/>
            <a:chOff x="1052601" y="872610"/>
            <a:chExt cx="10088988" cy="3996550"/>
          </a:xfrm>
        </p:grpSpPr>
        <p:sp>
          <p:nvSpPr>
            <p:cNvPr id="6"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7" name="矩形 6"/>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8" name="文本框 7"/>
          <p:cNvSpPr txBox="1"/>
          <p:nvPr/>
        </p:nvSpPr>
        <p:spPr>
          <a:xfrm>
            <a:off x="2123728" y="2764084"/>
            <a:ext cx="6120680" cy="830997"/>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1</a:t>
            </a:r>
            <a:r>
              <a:rPr lang="en-US" altLang="zh-CN" sz="2400" b="1" smtClean="0">
                <a:latin typeface="微软雅黑" panose="020B0503020204020204" pitchFamily="34" charset="-122"/>
                <a:ea typeface="微软雅黑" panose="020B0503020204020204" pitchFamily="34" charset="-122"/>
              </a:rPr>
              <a:t>.</a:t>
            </a:r>
            <a:r>
              <a:rPr lang="zh-CN" altLang="en-US" sz="2400" b="1" smtClean="0">
                <a:latin typeface="微软雅黑" panose="020B0503020204020204" pitchFamily="34" charset="-122"/>
                <a:ea typeface="微软雅黑" panose="020B0503020204020204" pitchFamily="34" charset="-122"/>
              </a:rPr>
              <a:t>中国共产党人为什么能够成功开辟以农村包围城市、武装夺取政权的革命新路？</a:t>
            </a:r>
            <a:endParaRPr lang="zh-CN" altLang="en-US" sz="24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2123728" y="3696008"/>
            <a:ext cx="6120680" cy="1200329"/>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2</a:t>
            </a:r>
            <a:r>
              <a:rPr lang="en-US" altLang="zh-CN" sz="2400" b="1" smtClean="0">
                <a:latin typeface="微软雅黑" panose="020B0503020204020204" pitchFamily="34" charset="-122"/>
                <a:ea typeface="微软雅黑" panose="020B0503020204020204" pitchFamily="34" charset="-122"/>
              </a:rPr>
              <a:t>.</a:t>
            </a:r>
            <a:r>
              <a:rPr lang="zh-CN" altLang="en-US" sz="2400" b="1" smtClean="0">
                <a:latin typeface="微软雅黑" panose="020B0503020204020204" pitchFamily="34" charset="-122"/>
                <a:ea typeface="微软雅黑" panose="020B0503020204020204" pitchFamily="34" charset="-122"/>
              </a:rPr>
              <a:t>中国革命成功之路对新时代大学生成长成才之路有哪些启示？</a:t>
            </a:r>
            <a:endParaRPr lang="zh-CN" altLang="en-US" sz="2400" b="1" smtClean="0">
              <a:latin typeface="微软雅黑" panose="020B0503020204020204" pitchFamily="34" charset="-122"/>
              <a:ea typeface="微软雅黑" panose="020B0503020204020204" pitchFamily="34" charset="-122"/>
            </a:endParaRPr>
          </a:p>
          <a:p>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p:cNvSpPr>
          <p:nvPr>
            <p:ph type="body" idx="1"/>
          </p:nvPr>
        </p:nvSpPr>
        <p:spPr>
          <a:xfrm>
            <a:off x="554009" y="1093137"/>
            <a:ext cx="8362950" cy="3786214"/>
          </a:xfrm>
        </p:spPr>
        <p:txBody>
          <a:bodyPr/>
          <a:lstStyle/>
          <a:p>
            <a:pPr>
              <a:lnSpc>
                <a:spcPct val="120000"/>
              </a:lnSpc>
              <a:spcBef>
                <a:spcPct val="0"/>
              </a:spcBef>
              <a:spcAft>
                <a:spcPct val="45000"/>
              </a:spcAft>
            </a:pPr>
            <a:r>
              <a:rPr lang="zh-CN" altLang="en-US" sz="2000" dirty="0" smtClean="0">
                <a:latin typeface="微软雅黑" panose="020B0503020204020204" pitchFamily="34" charset="-122"/>
                <a:ea typeface="微软雅黑" panose="020B0503020204020204" pitchFamily="34" charset="-122"/>
              </a:rPr>
              <a:t>马克思主义是关于工人阶级和全人类解放的科学。</a:t>
            </a:r>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马克思、恩格斯创立了</a:t>
            </a:r>
            <a:r>
              <a:rPr lang="zh-CN" altLang="en-US" sz="2000" dirty="0" smtClean="0">
                <a:solidFill>
                  <a:srgbClr val="FF0000"/>
                </a:solidFill>
                <a:latin typeface="微软雅黑" panose="020B0503020204020204" pitchFamily="34" charset="-122"/>
                <a:ea typeface="微软雅黑" panose="020B0503020204020204" pitchFamily="34" charset="-122"/>
              </a:rPr>
              <a:t>暴力革命学说</a:t>
            </a:r>
            <a:r>
              <a:rPr lang="zh-CN" altLang="en-US" sz="2000" dirty="0" smtClean="0">
                <a:latin typeface="微软雅黑" panose="020B0503020204020204" pitchFamily="34" charset="-122"/>
                <a:ea typeface="微软雅黑" panose="020B0503020204020204" pitchFamily="34" charset="-122"/>
              </a:rPr>
              <a:t>，解决了无产阶级革命道路的选择问题。</a:t>
            </a:r>
            <a:r>
              <a:rPr lang="en-US" altLang="zh-CN" sz="2000" dirty="0" smtClean="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spcBef>
                <a:spcPct val="60000"/>
              </a:spcBef>
            </a:pPr>
            <a:r>
              <a:rPr lang="zh-CN" altLang="en-US" sz="2000" dirty="0" smtClean="0">
                <a:latin typeface="微软雅黑" panose="020B0503020204020204" pitchFamily="34" charset="-122"/>
                <a:ea typeface="微软雅黑" panose="020B0503020204020204" pitchFamily="34" charset="-122"/>
              </a:rPr>
              <a:t>恩格斯晚年提出了德国社会党应当成为农村中的一股力量的思想。 </a:t>
            </a:r>
            <a:endParaRPr lang="zh-CN" altLang="en-US" sz="2000" dirty="0" smtClean="0">
              <a:latin typeface="微软雅黑" panose="020B0503020204020204" pitchFamily="34" charset="-122"/>
              <a:ea typeface="微软雅黑" panose="020B0503020204020204" pitchFamily="34" charset="-122"/>
            </a:endParaRPr>
          </a:p>
          <a:p>
            <a:pPr>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p:txBody>
      </p:sp>
      <p:cxnSp>
        <p:nvCxnSpPr>
          <p:cNvPr id="9" name="AutoShape 17"/>
          <p:cNvCxnSpPr>
            <a:cxnSpLocks noChangeShapeType="1"/>
          </p:cNvCxnSpPr>
          <p:nvPr/>
        </p:nvCxnSpPr>
        <p:spPr bwMode="gray">
          <a:xfrm>
            <a:off x="2071670" y="3857628"/>
            <a:ext cx="866775" cy="0"/>
          </a:xfrm>
          <a:prstGeom prst="straightConnector1">
            <a:avLst/>
          </a:prstGeom>
          <a:noFill/>
          <a:ln w="12700">
            <a:solidFill>
              <a:srgbClr val="333333"/>
            </a:solidFill>
            <a:round/>
            <a:headEnd type="oval" w="sm" len="sm"/>
            <a:tailEnd type="oval" w="sm" len="sm"/>
          </a:ln>
        </p:spPr>
      </p:cxnSp>
      <p:cxnSp>
        <p:nvCxnSpPr>
          <p:cNvPr id="10" name="AutoShape 18"/>
          <p:cNvCxnSpPr>
            <a:cxnSpLocks noChangeShapeType="1"/>
          </p:cNvCxnSpPr>
          <p:nvPr/>
        </p:nvCxnSpPr>
        <p:spPr bwMode="gray">
          <a:xfrm>
            <a:off x="4052870" y="3857628"/>
            <a:ext cx="876300" cy="0"/>
          </a:xfrm>
          <a:prstGeom prst="straightConnector1">
            <a:avLst/>
          </a:prstGeom>
          <a:noFill/>
          <a:ln w="12700">
            <a:solidFill>
              <a:srgbClr val="333333"/>
            </a:solidFill>
            <a:round/>
            <a:headEnd type="oval" w="sm" len="sm"/>
            <a:tailEnd type="oval" w="sm" len="sm"/>
          </a:ln>
        </p:spPr>
      </p:cxnSp>
      <p:cxnSp>
        <p:nvCxnSpPr>
          <p:cNvPr id="11" name="AutoShape 19"/>
          <p:cNvCxnSpPr>
            <a:cxnSpLocks noChangeShapeType="1"/>
          </p:cNvCxnSpPr>
          <p:nvPr/>
        </p:nvCxnSpPr>
        <p:spPr bwMode="gray">
          <a:xfrm>
            <a:off x="6043595" y="3857628"/>
            <a:ext cx="828675" cy="0"/>
          </a:xfrm>
          <a:prstGeom prst="straightConnector1">
            <a:avLst/>
          </a:prstGeom>
          <a:noFill/>
          <a:ln w="12700">
            <a:solidFill>
              <a:srgbClr val="333333"/>
            </a:solidFill>
            <a:round/>
            <a:headEnd type="oval" w="sm" len="sm"/>
            <a:tailEnd type="oval" w="sm" len="sm"/>
          </a:ln>
        </p:spPr>
      </p:cxnSp>
      <p:grpSp>
        <p:nvGrpSpPr>
          <p:cNvPr id="15" name="组合 14"/>
          <p:cNvGrpSpPr/>
          <p:nvPr/>
        </p:nvGrpSpPr>
        <p:grpSpPr>
          <a:xfrm>
            <a:off x="2938445" y="3300415"/>
            <a:ext cx="1114425" cy="1114425"/>
            <a:chOff x="2936875" y="3212976"/>
            <a:chExt cx="1114425" cy="1114425"/>
          </a:xfrm>
        </p:grpSpPr>
        <p:sp>
          <p:nvSpPr>
            <p:cNvPr id="16" name="AutoShape 14"/>
            <p:cNvSpPr>
              <a:spLocks noChangeArrowheads="1"/>
            </p:cNvSpPr>
            <p:nvPr/>
          </p:nvSpPr>
          <p:spPr bwMode="gray">
            <a:xfrm>
              <a:off x="2936875" y="3212976"/>
              <a:ext cx="1114425" cy="111442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defRPr/>
              </a:pPr>
              <a:endParaRPr lang="zh-CN" altLang="en-US">
                <a:solidFill>
                  <a:schemeClr val="bg2">
                    <a:lumMod val="50000"/>
                  </a:schemeClr>
                </a:solidFill>
              </a:endParaRPr>
            </a:p>
          </p:txBody>
        </p:sp>
        <p:sp>
          <p:nvSpPr>
            <p:cNvPr id="17" name="Text Box 21"/>
            <p:cNvSpPr txBox="1">
              <a:spLocks noChangeArrowheads="1"/>
            </p:cNvSpPr>
            <p:nvPr/>
          </p:nvSpPr>
          <p:spPr bwMode="gray">
            <a:xfrm>
              <a:off x="3048000" y="3538414"/>
              <a:ext cx="866775" cy="457200"/>
            </a:xfrm>
            <a:prstGeom prst="rect">
              <a:avLst/>
            </a:prstGeom>
            <a:noFill/>
            <a:ln w="9525">
              <a:noFill/>
              <a:miter lim="800000"/>
            </a:ln>
          </p:spPr>
          <p:txBody>
            <a:bodyPr>
              <a:spAutoFit/>
            </a:bodyPr>
            <a:lstStyle/>
            <a:p>
              <a:pPr algn="ctr">
                <a:spcBef>
                  <a:spcPct val="50000"/>
                </a:spcBef>
                <a:defRPr/>
              </a:pPr>
              <a:r>
                <a:rPr lang="en-US" altLang="zh-CN" sz="2400" b="1" dirty="0" smtClean="0">
                  <a:solidFill>
                    <a:schemeClr val="bg1"/>
                  </a:solidFill>
                </a:rPr>
                <a:t>1847</a:t>
              </a:r>
              <a:endParaRPr lang="en-US" altLang="zh-CN" sz="2400" b="1" dirty="0">
                <a:solidFill>
                  <a:schemeClr val="bg1"/>
                </a:solidFill>
              </a:endParaRPr>
            </a:p>
          </p:txBody>
        </p:sp>
      </p:grpSp>
      <p:grpSp>
        <p:nvGrpSpPr>
          <p:cNvPr id="18" name="组合 17"/>
          <p:cNvGrpSpPr/>
          <p:nvPr/>
        </p:nvGrpSpPr>
        <p:grpSpPr>
          <a:xfrm>
            <a:off x="4929170" y="3300415"/>
            <a:ext cx="1114425" cy="1114425"/>
            <a:chOff x="4927600" y="3212976"/>
            <a:chExt cx="1114425" cy="1114425"/>
          </a:xfrm>
        </p:grpSpPr>
        <p:sp>
          <p:nvSpPr>
            <p:cNvPr id="19" name="AutoShape 15"/>
            <p:cNvSpPr>
              <a:spLocks noChangeArrowheads="1"/>
            </p:cNvSpPr>
            <p:nvPr/>
          </p:nvSpPr>
          <p:spPr bwMode="gray">
            <a:xfrm>
              <a:off x="4927600" y="3212976"/>
              <a:ext cx="1114425" cy="111442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defRPr/>
              </a:pPr>
              <a:endParaRPr lang="zh-CN" altLang="en-US">
                <a:solidFill>
                  <a:schemeClr val="bg2">
                    <a:lumMod val="50000"/>
                  </a:schemeClr>
                </a:solidFill>
              </a:endParaRPr>
            </a:p>
          </p:txBody>
        </p:sp>
        <p:sp>
          <p:nvSpPr>
            <p:cNvPr id="20" name="Text Box 22"/>
            <p:cNvSpPr txBox="1">
              <a:spLocks noChangeArrowheads="1"/>
            </p:cNvSpPr>
            <p:nvPr/>
          </p:nvSpPr>
          <p:spPr bwMode="gray">
            <a:xfrm>
              <a:off x="5057775" y="3538414"/>
              <a:ext cx="866775" cy="457200"/>
            </a:xfrm>
            <a:prstGeom prst="rect">
              <a:avLst/>
            </a:prstGeom>
            <a:noFill/>
            <a:ln w="9525">
              <a:noFill/>
              <a:miter lim="800000"/>
            </a:ln>
          </p:spPr>
          <p:txBody>
            <a:bodyPr>
              <a:spAutoFit/>
            </a:bodyPr>
            <a:lstStyle/>
            <a:p>
              <a:pPr algn="ctr">
                <a:spcBef>
                  <a:spcPct val="50000"/>
                </a:spcBef>
                <a:defRPr/>
              </a:pPr>
              <a:r>
                <a:rPr lang="en-US" altLang="zh-CN" sz="2400" b="1" dirty="0" smtClean="0">
                  <a:solidFill>
                    <a:schemeClr val="bg1"/>
                  </a:solidFill>
                </a:rPr>
                <a:t>1848</a:t>
              </a:r>
              <a:endParaRPr lang="en-US" altLang="zh-CN" sz="2400" b="1" dirty="0">
                <a:solidFill>
                  <a:schemeClr val="bg1"/>
                </a:solidFill>
              </a:endParaRPr>
            </a:p>
          </p:txBody>
        </p:sp>
      </p:grpSp>
      <p:grpSp>
        <p:nvGrpSpPr>
          <p:cNvPr id="21" name="组合 20"/>
          <p:cNvGrpSpPr/>
          <p:nvPr/>
        </p:nvGrpSpPr>
        <p:grpSpPr>
          <a:xfrm>
            <a:off x="6872270" y="3300415"/>
            <a:ext cx="1114425" cy="1114425"/>
            <a:chOff x="6870700" y="3212976"/>
            <a:chExt cx="1114425" cy="1114425"/>
          </a:xfrm>
        </p:grpSpPr>
        <p:sp>
          <p:nvSpPr>
            <p:cNvPr id="22" name="AutoShape 16"/>
            <p:cNvSpPr>
              <a:spLocks noChangeArrowheads="1"/>
            </p:cNvSpPr>
            <p:nvPr/>
          </p:nvSpPr>
          <p:spPr bwMode="gray">
            <a:xfrm>
              <a:off x="6870700" y="3212976"/>
              <a:ext cx="1114425" cy="111442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defRPr/>
              </a:pPr>
              <a:endParaRPr lang="zh-CN" altLang="en-US">
                <a:solidFill>
                  <a:schemeClr val="bg2">
                    <a:lumMod val="50000"/>
                  </a:schemeClr>
                </a:solidFill>
              </a:endParaRPr>
            </a:p>
          </p:txBody>
        </p:sp>
        <p:sp>
          <p:nvSpPr>
            <p:cNvPr id="23" name="Text Box 23"/>
            <p:cNvSpPr txBox="1">
              <a:spLocks noChangeArrowheads="1"/>
            </p:cNvSpPr>
            <p:nvPr/>
          </p:nvSpPr>
          <p:spPr bwMode="gray">
            <a:xfrm>
              <a:off x="7010400" y="3538414"/>
              <a:ext cx="866775" cy="457200"/>
            </a:xfrm>
            <a:prstGeom prst="rect">
              <a:avLst/>
            </a:prstGeom>
            <a:noFill/>
            <a:ln w="9525">
              <a:noFill/>
              <a:miter lim="800000"/>
            </a:ln>
          </p:spPr>
          <p:txBody>
            <a:bodyPr>
              <a:spAutoFit/>
            </a:bodyPr>
            <a:lstStyle/>
            <a:p>
              <a:pPr algn="ctr">
                <a:spcBef>
                  <a:spcPct val="50000"/>
                </a:spcBef>
                <a:defRPr/>
              </a:pPr>
              <a:r>
                <a:rPr lang="en-US" altLang="zh-CN" sz="2400" b="1" dirty="0" smtClean="0">
                  <a:solidFill>
                    <a:schemeClr val="bg1"/>
                  </a:solidFill>
                </a:rPr>
                <a:t>1894</a:t>
              </a:r>
              <a:endParaRPr lang="en-US" altLang="zh-CN" sz="2400" b="1" dirty="0">
                <a:solidFill>
                  <a:schemeClr val="bg1"/>
                </a:solidFill>
              </a:endParaRPr>
            </a:p>
          </p:txBody>
        </p:sp>
      </p:grpSp>
      <p:sp>
        <p:nvSpPr>
          <p:cNvPr id="24" name="Text Box 24"/>
          <p:cNvSpPr txBox="1">
            <a:spLocks noChangeArrowheads="1"/>
          </p:cNvSpPr>
          <p:nvPr/>
        </p:nvSpPr>
        <p:spPr bwMode="gray">
          <a:xfrm>
            <a:off x="703245" y="4505328"/>
            <a:ext cx="1614488" cy="784830"/>
          </a:xfrm>
          <a:prstGeom prst="rect">
            <a:avLst/>
          </a:prstGeom>
          <a:noFill/>
          <a:ln w="9525" algn="ctr">
            <a:noFill/>
            <a:miter lim="800000"/>
          </a:ln>
        </p:spPr>
        <p:txBody>
          <a:bodyPr>
            <a:spAutoFit/>
          </a:bodyPr>
          <a:lstStyle/>
          <a:p>
            <a:pPr algn="ctr">
              <a:spcBef>
                <a:spcPct val="50000"/>
              </a:spcBef>
              <a:defRPr/>
            </a:pPr>
            <a:r>
              <a:rPr lang="zh-CN" altLang="en-US" dirty="0" smtClean="0">
                <a:latin typeface="微软雅黑" panose="020B0503020204020204" pitchFamily="34" charset="-122"/>
                <a:ea typeface="微软雅黑" panose="020B0503020204020204" pitchFamily="34" charset="-122"/>
              </a:rPr>
              <a:t>恩格斯</a:t>
            </a:r>
            <a:endParaRPr lang="en-US" altLang="zh-CN" dirty="0" smtClean="0">
              <a:latin typeface="微软雅黑" panose="020B0503020204020204" pitchFamily="34" charset="-122"/>
              <a:ea typeface="微软雅黑" panose="020B0503020204020204" pitchFamily="34" charset="-122"/>
            </a:endParaRPr>
          </a:p>
          <a:p>
            <a:pPr algn="ctr">
              <a:spcBef>
                <a:spcPct val="50000"/>
              </a:spcBef>
              <a:defRPr/>
            </a:pP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国内危机</a:t>
            </a:r>
            <a:r>
              <a:rPr lang="en-US" altLang="zh-CN" dirty="0" smtClean="0">
                <a:latin typeface="微软雅黑" panose="020B0503020204020204" pitchFamily="34" charset="-122"/>
                <a:ea typeface="微软雅黑" panose="020B0503020204020204" pitchFamily="34" charset="-122"/>
              </a:rPr>
              <a:t>》</a:t>
            </a:r>
            <a:endParaRPr lang="en-US" altLang="zh-CN" dirty="0">
              <a:solidFill>
                <a:schemeClr val="bg2">
                  <a:lumMod val="50000"/>
                </a:schemeClr>
              </a:solidFill>
            </a:endParaRPr>
          </a:p>
        </p:txBody>
      </p:sp>
      <p:sp>
        <p:nvSpPr>
          <p:cNvPr id="25" name="Text Box 24"/>
          <p:cNvSpPr txBox="1">
            <a:spLocks noChangeArrowheads="1"/>
          </p:cNvSpPr>
          <p:nvPr/>
        </p:nvSpPr>
        <p:spPr bwMode="gray">
          <a:xfrm>
            <a:off x="2592430" y="4505328"/>
            <a:ext cx="1765236" cy="783590"/>
          </a:xfrm>
          <a:prstGeom prst="rect">
            <a:avLst/>
          </a:prstGeom>
          <a:noFill/>
          <a:ln w="9525" algn="ctr">
            <a:noFill/>
            <a:miter lim="800000"/>
          </a:ln>
        </p:spPr>
        <p:txBody>
          <a:bodyPr wrap="square">
            <a:spAutoFit/>
          </a:bodyPr>
          <a:lstStyle/>
          <a:p>
            <a:pPr algn="ctr">
              <a:spcBef>
                <a:spcPct val="50000"/>
              </a:spcBef>
              <a:defRPr/>
            </a:pPr>
            <a:r>
              <a:rPr lang="zh-CN" altLang="en-US" dirty="0" smtClean="0">
                <a:latin typeface="微软雅黑" panose="020B0503020204020204" pitchFamily="34" charset="-122"/>
                <a:ea typeface="微软雅黑" panose="020B0503020204020204" pitchFamily="34" charset="-122"/>
              </a:rPr>
              <a:t> 马克思</a:t>
            </a:r>
            <a:endParaRPr lang="en-US" altLang="zh-CN" dirty="0" smtClean="0">
              <a:latin typeface="微软雅黑" panose="020B0503020204020204" pitchFamily="34" charset="-122"/>
              <a:ea typeface="微软雅黑" panose="020B0503020204020204" pitchFamily="34" charset="-122"/>
            </a:endParaRPr>
          </a:p>
          <a:p>
            <a:pPr algn="ctr">
              <a:spcBef>
                <a:spcPct val="50000"/>
              </a:spcBef>
              <a:defRPr/>
            </a:pP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哲学的贫困</a:t>
            </a:r>
            <a:r>
              <a:rPr lang="en-US" altLang="zh-CN" dirty="0" smtClean="0">
                <a:latin typeface="微软雅黑" panose="020B0503020204020204" pitchFamily="34" charset="-122"/>
                <a:ea typeface="微软雅黑" panose="020B0503020204020204" pitchFamily="34" charset="-122"/>
              </a:rPr>
              <a:t>》</a:t>
            </a:r>
            <a:endParaRPr lang="en-US" altLang="zh-CN" dirty="0">
              <a:solidFill>
                <a:schemeClr val="bg2">
                  <a:lumMod val="50000"/>
                </a:schemeClr>
              </a:solidFill>
            </a:endParaRPr>
          </a:p>
        </p:txBody>
      </p:sp>
      <p:sp>
        <p:nvSpPr>
          <p:cNvPr id="26" name="Text Box 24"/>
          <p:cNvSpPr txBox="1">
            <a:spLocks noChangeArrowheads="1"/>
          </p:cNvSpPr>
          <p:nvPr/>
        </p:nvSpPr>
        <p:spPr bwMode="gray">
          <a:xfrm>
            <a:off x="4571980" y="4443423"/>
            <a:ext cx="1900848" cy="1184940"/>
          </a:xfrm>
          <a:prstGeom prst="rect">
            <a:avLst/>
          </a:prstGeom>
          <a:noFill/>
          <a:ln w="9525" algn="ctr">
            <a:noFill/>
            <a:miter lim="800000"/>
          </a:ln>
        </p:spPr>
        <p:txBody>
          <a:bodyPr wrap="square">
            <a:spAutoFit/>
          </a:bodyPr>
          <a:lstStyle/>
          <a:p>
            <a:pPr algn="ctr">
              <a:spcBef>
                <a:spcPct val="50000"/>
              </a:spcBef>
              <a:defRPr/>
            </a:pPr>
            <a:r>
              <a:rPr lang="zh-CN" altLang="en-US" sz="2000" dirty="0" smtClean="0">
                <a:latin typeface="微软雅黑" panose="020B0503020204020204" pitchFamily="34" charset="-122"/>
                <a:ea typeface="微软雅黑" panose="020B0503020204020204" pitchFamily="34" charset="-122"/>
              </a:rPr>
              <a:t>马克思、</a:t>
            </a:r>
            <a:r>
              <a:rPr lang="zh-CN" altLang="en-US" dirty="0" smtClean="0">
                <a:latin typeface="微软雅黑" panose="020B0503020204020204" pitchFamily="34" charset="-122"/>
                <a:ea typeface="微软雅黑" panose="020B0503020204020204" pitchFamily="34" charset="-122"/>
              </a:rPr>
              <a:t>恩格斯</a:t>
            </a:r>
            <a:endParaRPr lang="en-US" altLang="zh-CN" dirty="0" smtClean="0">
              <a:latin typeface="微软雅黑" panose="020B0503020204020204" pitchFamily="34" charset="-122"/>
              <a:ea typeface="微软雅黑" panose="020B0503020204020204" pitchFamily="34" charset="-122"/>
            </a:endParaRPr>
          </a:p>
          <a:p>
            <a:pPr algn="ctr">
              <a:spcBef>
                <a:spcPct val="50000"/>
              </a:spcBef>
              <a:defRPr/>
            </a:pP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共产党宣言</a:t>
            </a:r>
            <a:r>
              <a:rPr lang="en-US"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gn="ctr">
              <a:spcBef>
                <a:spcPct val="50000"/>
              </a:spcBef>
              <a:defRPr/>
            </a:pPr>
            <a:endParaRPr lang="en-US" altLang="zh-CN" sz="1400" dirty="0">
              <a:solidFill>
                <a:schemeClr val="bg2">
                  <a:lumMod val="50000"/>
                </a:schemeClr>
              </a:solidFill>
            </a:endParaRPr>
          </a:p>
        </p:txBody>
      </p:sp>
      <p:sp>
        <p:nvSpPr>
          <p:cNvPr id="27" name="Text Box 24"/>
          <p:cNvSpPr txBox="1">
            <a:spLocks noChangeArrowheads="1"/>
          </p:cNvSpPr>
          <p:nvPr/>
        </p:nvSpPr>
        <p:spPr bwMode="gray">
          <a:xfrm>
            <a:off x="6572244" y="4514861"/>
            <a:ext cx="1910706" cy="784830"/>
          </a:xfrm>
          <a:prstGeom prst="rect">
            <a:avLst/>
          </a:prstGeom>
          <a:noFill/>
          <a:ln w="9525" algn="ctr">
            <a:noFill/>
            <a:miter lim="800000"/>
          </a:ln>
        </p:spPr>
        <p:txBody>
          <a:bodyPr wrap="square">
            <a:spAutoFit/>
          </a:bodyPr>
          <a:lstStyle/>
          <a:p>
            <a:pPr algn="ctr">
              <a:spcBef>
                <a:spcPct val="50000"/>
              </a:spcBef>
              <a:defRPr/>
            </a:pPr>
            <a:r>
              <a:rPr lang="zh-CN" altLang="en-US" dirty="0" smtClean="0">
                <a:latin typeface="微软雅黑" panose="020B0503020204020204" pitchFamily="34" charset="-122"/>
                <a:ea typeface="微软雅黑" panose="020B0503020204020204" pitchFamily="34" charset="-122"/>
              </a:rPr>
              <a:t>恩格斯</a:t>
            </a:r>
            <a:endParaRPr lang="en-US" altLang="zh-CN" dirty="0" smtClean="0">
              <a:latin typeface="微软雅黑" panose="020B0503020204020204" pitchFamily="34" charset="-122"/>
              <a:ea typeface="微软雅黑" panose="020B0503020204020204" pitchFamily="34" charset="-122"/>
            </a:endParaRPr>
          </a:p>
          <a:p>
            <a:pPr algn="ctr">
              <a:spcBef>
                <a:spcPct val="50000"/>
              </a:spcBef>
              <a:defRPr/>
            </a:pPr>
            <a:r>
              <a:rPr lang="en-US" altLang="zh-CN" dirty="0" smtClean="0">
                <a:latin typeface="微软雅黑" panose="020B0503020204020204" pitchFamily="34" charset="-122"/>
                <a:ea typeface="微软雅黑" panose="020B0503020204020204" pitchFamily="34" charset="-122"/>
              </a:rPr>
              <a:t>《</a:t>
            </a:r>
            <a:r>
              <a:rPr lang="zh-CN" altLang="en-US" dirty="0" smtClean="0">
                <a:latin typeface="微软雅黑" panose="020B0503020204020204" pitchFamily="34" charset="-122"/>
                <a:ea typeface="微软雅黑" panose="020B0503020204020204" pitchFamily="34" charset="-122"/>
              </a:rPr>
              <a:t>法德农民问题</a:t>
            </a:r>
            <a:r>
              <a:rPr lang="en-US" altLang="zh-CN" dirty="0" smtClean="0">
                <a:latin typeface="微软雅黑" panose="020B0503020204020204" pitchFamily="34" charset="-122"/>
                <a:ea typeface="微软雅黑" panose="020B0503020204020204" pitchFamily="34" charset="-122"/>
              </a:rPr>
              <a:t>》</a:t>
            </a:r>
            <a:endParaRPr lang="en-US" altLang="zh-CN" dirty="0">
              <a:solidFill>
                <a:schemeClr val="bg2">
                  <a:lumMod val="50000"/>
                </a:schemeClr>
              </a:solidFill>
            </a:endParaRPr>
          </a:p>
        </p:txBody>
      </p:sp>
      <p:grpSp>
        <p:nvGrpSpPr>
          <p:cNvPr id="28" name="组合 27"/>
          <p:cNvGrpSpPr/>
          <p:nvPr/>
        </p:nvGrpSpPr>
        <p:grpSpPr>
          <a:xfrm>
            <a:off x="928642" y="3300415"/>
            <a:ext cx="1114425" cy="1114425"/>
            <a:chOff x="2936875" y="3212976"/>
            <a:chExt cx="1114425" cy="1114425"/>
          </a:xfrm>
        </p:grpSpPr>
        <p:sp>
          <p:nvSpPr>
            <p:cNvPr id="29" name="AutoShape 14"/>
            <p:cNvSpPr>
              <a:spLocks noChangeArrowheads="1"/>
            </p:cNvSpPr>
            <p:nvPr/>
          </p:nvSpPr>
          <p:spPr bwMode="gray">
            <a:xfrm>
              <a:off x="2936875" y="3212976"/>
              <a:ext cx="1114425" cy="111442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lstStyle/>
            <a:p>
              <a:pPr>
                <a:defRPr/>
              </a:pPr>
              <a:endParaRPr lang="zh-CN" altLang="en-US">
                <a:solidFill>
                  <a:schemeClr val="bg2">
                    <a:lumMod val="50000"/>
                  </a:schemeClr>
                </a:solidFill>
              </a:endParaRPr>
            </a:p>
          </p:txBody>
        </p:sp>
        <p:sp>
          <p:nvSpPr>
            <p:cNvPr id="30" name="Text Box 21"/>
            <p:cNvSpPr txBox="1">
              <a:spLocks noChangeArrowheads="1"/>
            </p:cNvSpPr>
            <p:nvPr/>
          </p:nvSpPr>
          <p:spPr bwMode="gray">
            <a:xfrm>
              <a:off x="3048000" y="3538414"/>
              <a:ext cx="866775" cy="457200"/>
            </a:xfrm>
            <a:prstGeom prst="rect">
              <a:avLst/>
            </a:prstGeom>
            <a:noFill/>
            <a:ln w="9525">
              <a:noFill/>
              <a:miter lim="800000"/>
            </a:ln>
          </p:spPr>
          <p:txBody>
            <a:bodyPr>
              <a:spAutoFit/>
            </a:bodyPr>
            <a:lstStyle/>
            <a:p>
              <a:pPr algn="ctr">
                <a:spcBef>
                  <a:spcPct val="50000"/>
                </a:spcBef>
                <a:defRPr/>
              </a:pPr>
              <a:r>
                <a:rPr lang="en-US" altLang="zh-CN" sz="2400" b="1" dirty="0" smtClean="0">
                  <a:solidFill>
                    <a:schemeClr val="bg1"/>
                  </a:solidFill>
                </a:rPr>
                <a:t>1842</a:t>
              </a:r>
              <a:endParaRPr lang="en-US" altLang="zh-CN" sz="24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1+#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1+#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ppt_x"/>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ppt_x"/>
                                          </p:val>
                                        </p:tav>
                                        <p:tav tm="100000">
                                          <p:val>
                                            <p:strVal val="#ppt_x"/>
                                          </p:val>
                                        </p:tav>
                                      </p:tavLst>
                                    </p:anim>
                                    <p:anim calcmode="lin" valueType="num">
                                      <p:cBhvr additive="base">
                                        <p:cTn id="33" dur="500" fill="hold"/>
                                        <p:tgtEl>
                                          <p:spTgt spid="26"/>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2"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additive="base">
                                        <p:cTn id="42" dur="500" fill="hold"/>
                                        <p:tgtEl>
                                          <p:spTgt spid="28"/>
                                        </p:tgtEl>
                                        <p:attrNameLst>
                                          <p:attrName>ppt_x</p:attrName>
                                        </p:attrNameLst>
                                      </p:cBhvr>
                                      <p:tavLst>
                                        <p:tav tm="0">
                                          <p:val>
                                            <p:strVal val="1+#ppt_w/2"/>
                                          </p:val>
                                        </p:tav>
                                        <p:tav tm="100000">
                                          <p:val>
                                            <p:strVal val="#ppt_x"/>
                                          </p:val>
                                        </p:tav>
                                      </p:tavLst>
                                    </p:anim>
                                    <p:anim calcmode="lin" valueType="num">
                                      <p:cBhvr additive="base">
                                        <p:cTn id="43"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1725930" y="824865"/>
            <a:ext cx="5734685" cy="633095"/>
          </a:xfrm>
        </p:spPr>
        <p:txBody>
          <a:bodyPr/>
          <a:lstStyle/>
          <a:p>
            <a:pPr algn="l" eaLnBrk="1" hangingPunct="1"/>
            <a:r>
              <a:rPr lang="zh-CN" altLang="en-US" sz="2400" b="1" spc="300" smtClean="0">
                <a:solidFill>
                  <a:srgbClr val="C00000"/>
                </a:solidFill>
                <a:latin typeface="微软雅黑" panose="020B0503020204020204" pitchFamily="34" charset="-122"/>
                <a:ea typeface="微软雅黑" panose="020B0503020204020204" pitchFamily="34" charset="-122"/>
                <a:cs typeface="+mn-cs"/>
              </a:rPr>
              <a:t>（二）列宁关于俄国革命道路的论述</a:t>
            </a:r>
            <a:endParaRPr lang="zh-CN" altLang="en-US" sz="2400" b="1" spc="300" smtClean="0">
              <a:solidFill>
                <a:srgbClr val="C00000"/>
              </a:solidFill>
              <a:latin typeface="微软雅黑" panose="020B0503020204020204" pitchFamily="34" charset="-122"/>
              <a:ea typeface="微软雅黑" panose="020B0503020204020204" pitchFamily="34" charset="-122"/>
              <a:cs typeface="+mn-cs"/>
            </a:endParaRPr>
          </a:p>
        </p:txBody>
      </p:sp>
      <p:sp>
        <p:nvSpPr>
          <p:cNvPr id="22530" name="Rectangle 3"/>
          <p:cNvSpPr>
            <a:spLocks noGrp="1"/>
          </p:cNvSpPr>
          <p:nvPr>
            <p:ph type="body" idx="1"/>
          </p:nvPr>
        </p:nvSpPr>
        <p:spPr>
          <a:xfrm>
            <a:off x="541020" y="1804670"/>
            <a:ext cx="8103870" cy="3735070"/>
          </a:xfrm>
        </p:spPr>
        <p:txBody>
          <a:bodyPr/>
          <a:lstStyle/>
          <a:p>
            <a:pPr>
              <a:lnSpc>
                <a:spcPct val="90000"/>
              </a:lnSpc>
              <a:spcBef>
                <a:spcPct val="0"/>
              </a:spcBef>
              <a:buClr>
                <a:srgbClr val="C00000"/>
              </a:buClr>
              <a:buFont typeface="Wingdings" panose="05000000000000000000" charset="0"/>
              <a:buChar char="u"/>
            </a:pPr>
            <a:r>
              <a:rPr lang="zh-CN" altLang="en-US" sz="2000" b="1" dirty="0" smtClean="0">
                <a:latin typeface="楷体" panose="02010609060101010101" pitchFamily="49" charset="-122"/>
                <a:ea typeface="楷体" panose="02010609060101010101" pitchFamily="49" charset="-122"/>
              </a:rPr>
              <a:t>无产阶级不能简单地夺取国家政权，也就是说，不能只是把旧的国家机构转到新的人手中，而应当打碎、摧毁这个机构，用新的机构来代替它。 </a:t>
            </a:r>
            <a:endParaRPr lang="zh-CN" altLang="en-US" sz="2000" b="1" dirty="0" smtClean="0">
              <a:latin typeface="楷体" panose="02010609060101010101" pitchFamily="49" charset="-122"/>
              <a:ea typeface="楷体" panose="02010609060101010101" pitchFamily="49" charset="-122"/>
            </a:endParaRPr>
          </a:p>
          <a:p>
            <a:pPr marL="0" indent="0" algn="r">
              <a:lnSpc>
                <a:spcPct val="90000"/>
              </a:lnSpc>
              <a:spcBef>
                <a:spcPct val="0"/>
              </a:spcBef>
              <a:buClr>
                <a:srgbClr val="C00000"/>
              </a:buClr>
              <a:buFont typeface="Wingdings" panose="05000000000000000000" charset="0"/>
              <a:buNone/>
            </a:pPr>
            <a:r>
              <a:rPr lang="zh-CN" altLang="en-US" sz="2000">
                <a:latin typeface="隶书" panose="02010509060101010101" pitchFamily="49" charset="-122"/>
                <a:ea typeface="隶书" panose="02010509060101010101" pitchFamily="49" charset="-122"/>
              </a:rPr>
              <a:t>——列宁</a:t>
            </a:r>
            <a:endParaRPr lang="zh-CN" altLang="en-US" sz="2000" dirty="0" smtClean="0">
              <a:latin typeface="+mn-ea"/>
            </a:endParaRPr>
          </a:p>
          <a:p>
            <a:pPr>
              <a:lnSpc>
                <a:spcPct val="90000"/>
              </a:lnSpc>
              <a:spcBef>
                <a:spcPct val="0"/>
              </a:spcBef>
              <a:buClr>
                <a:srgbClr val="C00000"/>
              </a:buClr>
              <a:buFont typeface="Wingdings" panose="05000000000000000000" charset="0"/>
              <a:buChar char="u"/>
            </a:pPr>
            <a:r>
              <a:rPr lang="zh-CN" altLang="en-US" sz="2000" b="1" dirty="0" smtClean="0">
                <a:latin typeface="楷体" panose="02010609060101010101" pitchFamily="49" charset="-122"/>
                <a:ea typeface="楷体" panose="02010609060101010101" pitchFamily="49" charset="-122"/>
              </a:rPr>
              <a:t>用暴力打碎陈旧的政治上层建筑，即打碎那由于和新的生产关系发生矛盾而到一定的时机就要瓦解的上层建筑。</a:t>
            </a:r>
            <a:endParaRPr lang="zh-CN" altLang="en-US" sz="2000" b="1" dirty="0" smtClean="0">
              <a:latin typeface="楷体" panose="02010609060101010101" pitchFamily="49" charset="-122"/>
              <a:ea typeface="楷体" panose="02010609060101010101" pitchFamily="49" charset="-122"/>
            </a:endParaRPr>
          </a:p>
          <a:p>
            <a:pPr marL="0" indent="0" algn="r">
              <a:lnSpc>
                <a:spcPct val="90000"/>
              </a:lnSpc>
              <a:spcBef>
                <a:spcPct val="0"/>
              </a:spcBef>
              <a:buClr>
                <a:srgbClr val="C00000"/>
              </a:buClr>
              <a:buFont typeface="Wingdings" panose="05000000000000000000" charset="0"/>
              <a:buNone/>
            </a:pPr>
            <a:r>
              <a:rPr lang="zh-CN" altLang="en-US" sz="2000">
                <a:latin typeface="隶书" panose="02010509060101010101" pitchFamily="49" charset="-122"/>
                <a:ea typeface="隶书" panose="02010509060101010101" pitchFamily="49" charset="-122"/>
              </a:rPr>
              <a:t>——列宁</a:t>
            </a:r>
            <a:endParaRPr lang="zh-CN" altLang="en-US" sz="2000" dirty="0" smtClean="0">
              <a:latin typeface="+mn-ea"/>
            </a:endParaRPr>
          </a:p>
          <a:p>
            <a:pPr>
              <a:lnSpc>
                <a:spcPct val="90000"/>
              </a:lnSpc>
              <a:spcBef>
                <a:spcPct val="0"/>
              </a:spcBef>
              <a:buClr>
                <a:srgbClr val="C00000"/>
              </a:buClr>
              <a:buFont typeface="Wingdings" panose="05000000000000000000" charset="0"/>
              <a:buChar char="u"/>
            </a:pPr>
            <a:r>
              <a:rPr lang="zh-CN" altLang="en-US" sz="2000" b="1" dirty="0" smtClean="0">
                <a:latin typeface="楷体" panose="02010609060101010101" pitchFamily="49" charset="-122"/>
                <a:ea typeface="楷体" panose="02010609060101010101" pitchFamily="49" charset="-122"/>
              </a:rPr>
              <a:t>剥削者，残暴的地主，资本家阶级是说不服的。社会主义革命证实了大家所见到的事情</a:t>
            </a:r>
            <a:r>
              <a:rPr lang="en-US" altLang="zh-CN" sz="2000" b="1" dirty="0" smtClean="0">
                <a:latin typeface="楷体" panose="02010609060101010101" pitchFamily="49" charset="-122"/>
                <a:ea typeface="楷体" panose="02010609060101010101" pitchFamily="49" charset="-122"/>
              </a:rPr>
              <a:t>——</a:t>
            </a:r>
            <a:r>
              <a:rPr lang="zh-CN" altLang="en-US" sz="2000" b="1" dirty="0" smtClean="0">
                <a:latin typeface="楷体" panose="02010609060101010101" pitchFamily="49" charset="-122"/>
                <a:ea typeface="楷体" panose="02010609060101010101" pitchFamily="49" charset="-122"/>
              </a:rPr>
              <a:t>剥削者进行激烈的反抗。被压迫阶级受的压迫愈大，他们愈是接近于推翻一切压迫和一切剥削，被压迫的农民和被压迫的工人愈是坚决地发挥他们的首创精神，剥削者的反抗就愈是疯狂。</a:t>
            </a:r>
            <a:endParaRPr lang="zh-CN" altLang="en-US" sz="2000" b="1" dirty="0" smtClean="0">
              <a:latin typeface="楷体" panose="02010609060101010101" pitchFamily="49" charset="-122"/>
              <a:ea typeface="楷体" panose="02010609060101010101" pitchFamily="49" charset="-122"/>
            </a:endParaRPr>
          </a:p>
          <a:p>
            <a:pPr marL="0" indent="0" algn="r">
              <a:lnSpc>
                <a:spcPct val="90000"/>
              </a:lnSpc>
              <a:spcBef>
                <a:spcPct val="0"/>
              </a:spcBef>
              <a:buClr>
                <a:srgbClr val="C00000"/>
              </a:buClr>
              <a:buFont typeface="Wingdings" panose="05000000000000000000" charset="0"/>
              <a:buNone/>
            </a:pPr>
            <a:r>
              <a:rPr lang="zh-CN" altLang="en-US" sz="2000">
                <a:latin typeface="隶书" panose="02010509060101010101" pitchFamily="49" charset="-122"/>
                <a:ea typeface="隶书" panose="02010509060101010101" pitchFamily="49" charset="-122"/>
              </a:rPr>
              <a:t>——列宁</a:t>
            </a:r>
            <a:endParaRPr lang="zh-CN" altLang="en-US" sz="2000" dirty="0" smtClean="0">
              <a:latin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Grp="1"/>
          </p:cNvSpPr>
          <p:nvPr>
            <p:ph type="body" idx="1"/>
          </p:nvPr>
        </p:nvSpPr>
        <p:spPr>
          <a:xfrm>
            <a:off x="285750" y="1000125"/>
            <a:ext cx="8572500" cy="5179060"/>
          </a:xfrm>
        </p:spPr>
        <p:txBody>
          <a:bodyPr/>
          <a:lstStyle/>
          <a:p>
            <a:pPr>
              <a:buClr>
                <a:srgbClr val="C00000"/>
              </a:buClr>
            </a:pPr>
            <a:r>
              <a:rPr lang="zh-CN" altLang="en-US" sz="2000" dirty="0" smtClean="0">
                <a:latin typeface="微软雅黑" panose="020B0503020204020204" pitchFamily="34" charset="-122"/>
                <a:ea typeface="微软雅黑" panose="020B0503020204020204" pitchFamily="34" charset="-122"/>
              </a:rPr>
              <a:t>列宁根据</a:t>
            </a:r>
            <a:r>
              <a:rPr lang="zh-CN" altLang="en-US" sz="2000" dirty="0" smtClean="0">
                <a:solidFill>
                  <a:srgbClr val="FF0000"/>
                </a:solidFill>
                <a:latin typeface="微软雅黑" panose="020B0503020204020204" pitchFamily="34" charset="-122"/>
                <a:ea typeface="微软雅黑" panose="020B0503020204020204" pitchFamily="34" charset="-122"/>
              </a:rPr>
              <a:t>阶级斗争</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暴力革命</a:t>
            </a:r>
            <a:r>
              <a:rPr lang="zh-CN" altLang="en-US" sz="2000" dirty="0" smtClean="0">
                <a:latin typeface="微软雅黑" panose="020B0503020204020204" pitchFamily="34" charset="-122"/>
                <a:ea typeface="微软雅黑" panose="020B0503020204020204" pitchFamily="34" charset="-122"/>
              </a:rPr>
              <a:t>和</a:t>
            </a:r>
            <a:r>
              <a:rPr lang="zh-CN" altLang="en-US" sz="2000" dirty="0" smtClean="0">
                <a:solidFill>
                  <a:srgbClr val="FF0000"/>
                </a:solidFill>
                <a:latin typeface="微软雅黑" panose="020B0503020204020204" pitchFamily="34" charset="-122"/>
                <a:ea typeface="微软雅黑" panose="020B0503020204020204" pitchFamily="34" charset="-122"/>
              </a:rPr>
              <a:t>无产阶级专政</a:t>
            </a:r>
            <a:r>
              <a:rPr lang="zh-CN" altLang="en-US" sz="2000" dirty="0" smtClean="0">
                <a:latin typeface="微软雅黑" panose="020B0503020204020204" pitchFamily="34" charset="-122"/>
                <a:ea typeface="微软雅黑" panose="020B0503020204020204" pitchFamily="34" charset="-122"/>
              </a:rPr>
              <a:t>的学说，制定了一条正确的俄国革命路线，即通过先城市后乡村的武装起义道路夺取政权，坚持布尔什维克党的领导，建立</a:t>
            </a:r>
            <a:r>
              <a:rPr lang="zh-CN" altLang="en-US" sz="2000" dirty="0" smtClean="0">
                <a:solidFill>
                  <a:srgbClr val="FF0000"/>
                </a:solidFill>
                <a:latin typeface="微软雅黑" panose="020B0503020204020204" pitchFamily="34" charset="-122"/>
                <a:ea typeface="微软雅黑" panose="020B0503020204020204" pitchFamily="34" charset="-122"/>
              </a:rPr>
              <a:t>无产阶级专政</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buClr>
                <a:srgbClr val="C00000"/>
              </a:buClr>
            </a:pPr>
            <a:endParaRPr lang="zh-CN" altLang="en-US" sz="2000" dirty="0" smtClean="0">
              <a:latin typeface="微软雅黑" panose="020B0503020204020204" pitchFamily="34" charset="-122"/>
              <a:ea typeface="微软雅黑" panose="020B0503020204020204" pitchFamily="34" charset="-122"/>
            </a:endParaRPr>
          </a:p>
          <a:p>
            <a:pPr>
              <a:buClr>
                <a:srgbClr val="C00000"/>
              </a:buClr>
            </a:pPr>
            <a:r>
              <a:rPr lang="en-US" altLang="zh-CN" sz="2000" dirty="0" smtClean="0">
                <a:latin typeface="微软雅黑" panose="020B0503020204020204" pitchFamily="34" charset="-122"/>
                <a:ea typeface="微软雅黑" panose="020B0503020204020204" pitchFamily="34" charset="-122"/>
              </a:rPr>
              <a:t>1917</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11</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6</a:t>
            </a:r>
            <a:r>
              <a:rPr lang="zh-CN" altLang="en-US" sz="2000" dirty="0" smtClean="0">
                <a:latin typeface="微软雅黑" panose="020B0503020204020204" pitchFamily="34" charset="-122"/>
                <a:ea typeface="微软雅黑" panose="020B0503020204020204" pitchFamily="34" charset="-122"/>
              </a:rPr>
              <a:t>日，革命的枪声在彼得格勒打响。</a:t>
            </a:r>
            <a:r>
              <a:rPr lang="en-US" altLang="zh-CN" sz="2000" dirty="0" smtClean="0">
                <a:latin typeface="微软雅黑" panose="020B0503020204020204" pitchFamily="34" charset="-122"/>
                <a:ea typeface="微软雅黑" panose="020B0503020204020204" pitchFamily="34" charset="-122"/>
              </a:rPr>
              <a:t>11</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7</a:t>
            </a:r>
            <a:r>
              <a:rPr lang="zh-CN" altLang="en-US" sz="2000" dirty="0" smtClean="0">
                <a:latin typeface="微软雅黑" panose="020B0503020204020204" pitchFamily="34" charset="-122"/>
                <a:ea typeface="微软雅黑" panose="020B0503020204020204" pitchFamily="34" charset="-122"/>
              </a:rPr>
              <a:t>日，俄国十月革命全面爆发。俄国无产阶级经过</a:t>
            </a:r>
            <a:endParaRPr lang="zh-CN" altLang="en-US" sz="2000" dirty="0" smtClean="0">
              <a:latin typeface="微软雅黑" panose="020B0503020204020204" pitchFamily="34" charset="-122"/>
              <a:ea typeface="微软雅黑" panose="020B0503020204020204" pitchFamily="34" charset="-122"/>
            </a:endParaRPr>
          </a:p>
          <a:p>
            <a:pPr marL="0" indent="0">
              <a:buClr>
                <a:srgbClr val="C00000"/>
              </a:buClr>
              <a:buNone/>
            </a:pPr>
            <a:r>
              <a:rPr lang="zh-CN" altLang="en-US" sz="2000" dirty="0" smtClean="0">
                <a:latin typeface="微软雅黑" panose="020B0503020204020204" pitchFamily="34" charset="-122"/>
                <a:ea typeface="微软雅黑" panose="020B0503020204020204" pitchFamily="34" charset="-122"/>
              </a:rPr>
              <a:t>    英勇斗争，取得了革命的胜利。</a:t>
            </a:r>
            <a:endParaRPr lang="zh-CN" altLang="en-US" sz="2000" dirty="0" smtClean="0">
              <a:latin typeface="微软雅黑" panose="020B0503020204020204" pitchFamily="34" charset="-122"/>
              <a:ea typeface="微软雅黑" panose="020B0503020204020204" pitchFamily="34" charset="-122"/>
            </a:endParaRPr>
          </a:p>
          <a:p>
            <a:pPr marL="0" indent="0">
              <a:buClr>
                <a:srgbClr val="C00000"/>
              </a:buClr>
              <a:buNone/>
            </a:pPr>
            <a:endParaRPr lang="zh-CN" altLang="en-US" sz="2000" dirty="0" smtClean="0">
              <a:latin typeface="微软雅黑" panose="020B0503020204020204" pitchFamily="34" charset="-122"/>
              <a:ea typeface="微软雅黑" panose="020B0503020204020204" pitchFamily="34" charset="-122"/>
            </a:endParaRPr>
          </a:p>
          <a:p>
            <a:pPr>
              <a:buClr>
                <a:srgbClr val="C00000"/>
              </a:buClr>
            </a:pPr>
            <a:r>
              <a:rPr lang="zh-CN" altLang="en-US" sz="2000" dirty="0" smtClean="0">
                <a:latin typeface="微软雅黑" panose="020B0503020204020204" pitchFamily="34" charset="-122"/>
                <a:ea typeface="微软雅黑" panose="020B0503020204020204" pitchFamily="34" charset="-122"/>
              </a:rPr>
              <a:t>“神圣的法令”</a:t>
            </a:r>
            <a:r>
              <a:rPr lang="en-US" altLang="zh-CN" sz="2000" dirty="0" smtClean="0">
                <a:latin typeface="微软雅黑" panose="020B0503020204020204" pitchFamily="34" charset="-122"/>
                <a:ea typeface="微软雅黑" panose="020B0503020204020204" pitchFamily="34" charset="-122"/>
              </a:rPr>
              <a:t>——</a:t>
            </a:r>
            <a:r>
              <a:rPr lang="en-US" altLang="zh-CN" sz="2000" dirty="0" smtClean="0">
                <a:solidFill>
                  <a:srgbClr val="FF0000"/>
                </a:solidFill>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土地法令</a:t>
            </a:r>
            <a:r>
              <a:rPr lang="en-US" altLang="zh-CN" sz="2000" dirty="0" smtClean="0">
                <a:solidFill>
                  <a:srgbClr val="FF0000"/>
                </a:solidFill>
                <a:latin typeface="微软雅黑" panose="020B0503020204020204" pitchFamily="34" charset="-122"/>
                <a:ea typeface="微软雅黑" panose="020B0503020204020204" pitchFamily="34" charset="-122"/>
              </a:rPr>
              <a:t>》</a:t>
            </a:r>
            <a:endParaRPr lang="en-US" altLang="zh-CN" sz="2000" dirty="0" smtClean="0">
              <a:solidFill>
                <a:srgbClr val="FF0000"/>
              </a:solidFill>
              <a:latin typeface="微软雅黑" panose="020B0503020204020204" pitchFamily="34" charset="-122"/>
              <a:ea typeface="微软雅黑" panose="020B0503020204020204" pitchFamily="34" charset="-122"/>
            </a:endParaRPr>
          </a:p>
          <a:p>
            <a:pPr>
              <a:buClr>
                <a:srgbClr val="C00000"/>
              </a:buClr>
            </a:pPr>
            <a:endParaRPr lang="en-US" altLang="zh-CN" sz="2000" dirty="0" smtClean="0">
              <a:latin typeface="微软雅黑" panose="020B0503020204020204" pitchFamily="34" charset="-122"/>
              <a:ea typeface="微软雅黑" panose="020B0503020204020204" pitchFamily="34" charset="-122"/>
            </a:endParaRPr>
          </a:p>
          <a:p>
            <a:pPr>
              <a:buClr>
                <a:srgbClr val="C00000"/>
              </a:buClr>
              <a:buFont typeface="Arial" panose="020B0604020202020204" pitchFamily="34" charset="0"/>
              <a:buChar char="•"/>
            </a:pPr>
            <a:r>
              <a:rPr lang="zh-CN" altLang="en-US" sz="2000" dirty="0" smtClean="0">
                <a:latin typeface="微软雅黑" panose="020B0503020204020204" pitchFamily="34" charset="-122"/>
                <a:ea typeface="微软雅黑" panose="020B0503020204020204" pitchFamily="34" charset="-122"/>
              </a:rPr>
              <a:t>俄国革命在城市起义成功后向农</a:t>
            </a:r>
            <a:endParaRPr lang="en-US" altLang="zh-CN" sz="2000" dirty="0" smtClean="0">
              <a:latin typeface="微软雅黑" panose="020B0503020204020204" pitchFamily="34" charset="-122"/>
              <a:ea typeface="微软雅黑" panose="020B0503020204020204" pitchFamily="34" charset="-122"/>
            </a:endParaRPr>
          </a:p>
          <a:p>
            <a:pPr marL="0" indent="0">
              <a:buClr>
                <a:srgbClr val="C00000"/>
              </a:buCl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村发展时，广大农民积极投入推翻</a:t>
            </a:r>
            <a:endParaRPr lang="en-US" altLang="zh-CN" sz="2000" dirty="0" smtClean="0">
              <a:latin typeface="微软雅黑" panose="020B0503020204020204" pitchFamily="34" charset="-122"/>
              <a:ea typeface="微软雅黑" panose="020B0503020204020204" pitchFamily="34" charset="-122"/>
            </a:endParaRPr>
          </a:p>
          <a:p>
            <a:pPr marL="0" indent="0">
              <a:buClr>
                <a:srgbClr val="C00000"/>
              </a:buCl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地主阶级、建立农村苏维埃的斗</a:t>
            </a:r>
            <a:endParaRPr lang="en-US" altLang="zh-CN" sz="2000" dirty="0" smtClean="0">
              <a:latin typeface="微软雅黑" panose="020B0503020204020204" pitchFamily="34" charset="-122"/>
              <a:ea typeface="微软雅黑" panose="020B0503020204020204" pitchFamily="34" charset="-122"/>
            </a:endParaRPr>
          </a:p>
          <a:p>
            <a:pPr marL="0" indent="0">
              <a:buClr>
                <a:srgbClr val="C00000"/>
              </a:buCl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争，保证了十月社会主义革命的</a:t>
            </a:r>
            <a:endParaRPr lang="en-US" altLang="zh-CN" sz="2000" dirty="0" smtClean="0">
              <a:latin typeface="微软雅黑" panose="020B0503020204020204" pitchFamily="34" charset="-122"/>
              <a:ea typeface="微软雅黑" panose="020B0503020204020204" pitchFamily="34" charset="-122"/>
            </a:endParaRPr>
          </a:p>
          <a:p>
            <a:pPr marL="0" indent="0">
              <a:buClr>
                <a:srgbClr val="C00000"/>
              </a:buCl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全面胜利。</a:t>
            </a:r>
            <a:endParaRPr lang="zh-CN" altLang="en-US" sz="2000" dirty="0" smtClean="0">
              <a:latin typeface="微软雅黑" panose="020B0503020204020204" pitchFamily="34" charset="-122"/>
              <a:ea typeface="微软雅黑" panose="020B0503020204020204" pitchFamily="34" charset="-122"/>
            </a:endParaRPr>
          </a:p>
        </p:txBody>
      </p:sp>
      <p:pic>
        <p:nvPicPr>
          <p:cNvPr id="3" name="图片 2" descr="timg.jpg"/>
          <p:cNvPicPr>
            <a:picLocks noChangeAspect="1"/>
          </p:cNvPicPr>
          <p:nvPr/>
        </p:nvPicPr>
        <p:blipFill>
          <a:blip r:embed="rId1"/>
          <a:stretch>
            <a:fillRect/>
          </a:stretch>
        </p:blipFill>
        <p:spPr>
          <a:xfrm>
            <a:off x="4779010" y="2833370"/>
            <a:ext cx="4079240" cy="29711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a:xfrm>
            <a:off x="500034" y="714356"/>
            <a:ext cx="8229600" cy="647700"/>
          </a:xfrm>
        </p:spPr>
        <p:txBody>
          <a:bodyPr/>
          <a:lstStyle/>
          <a:p>
            <a:pPr algn="l" eaLnBrk="1" hangingPunct="1"/>
            <a:r>
              <a:rPr lang="zh-CN" altLang="en-US" sz="2400" b="1" spc="300" smtClean="0">
                <a:solidFill>
                  <a:srgbClr val="C00000"/>
                </a:solidFill>
                <a:latin typeface="微软雅黑" panose="020B0503020204020204" pitchFamily="34" charset="-122"/>
                <a:ea typeface="微软雅黑" panose="020B0503020204020204" pitchFamily="34" charset="-122"/>
                <a:cs typeface="+mn-cs"/>
              </a:rPr>
              <a:t>（三）中国共产党人关于中国革命道路的论述</a:t>
            </a:r>
            <a:endParaRPr lang="zh-CN" altLang="en-US" sz="2400" b="1" spc="300" smtClean="0">
              <a:solidFill>
                <a:srgbClr val="C00000"/>
              </a:solidFill>
              <a:latin typeface="微软雅黑" panose="020B0503020204020204" pitchFamily="34" charset="-122"/>
              <a:ea typeface="微软雅黑" panose="020B0503020204020204" pitchFamily="34" charset="-122"/>
              <a:cs typeface="+mn-cs"/>
            </a:endParaRPr>
          </a:p>
        </p:txBody>
      </p:sp>
      <p:sp>
        <p:nvSpPr>
          <p:cNvPr id="24578" name="Rectangle 3"/>
          <p:cNvSpPr>
            <a:spLocks noGrp="1"/>
          </p:cNvSpPr>
          <p:nvPr>
            <p:ph type="body" idx="1"/>
          </p:nvPr>
        </p:nvSpPr>
        <p:spPr>
          <a:xfrm>
            <a:off x="577215" y="1715135"/>
            <a:ext cx="8027670" cy="3910330"/>
          </a:xfrm>
        </p:spPr>
        <p:txBody>
          <a:bodyPr/>
          <a:lstStyle/>
          <a:p>
            <a:pPr>
              <a:lnSpc>
                <a:spcPct val="90000"/>
              </a:lnSpc>
              <a:spcBef>
                <a:spcPct val="0"/>
              </a:spcBef>
              <a:buClr>
                <a:srgbClr val="C00000"/>
              </a:buClr>
            </a:pPr>
            <a:r>
              <a:rPr lang="zh-CN" altLang="en-US" sz="2000" b="1" dirty="0" smtClean="0">
                <a:latin typeface="楷体" panose="02010609060101010101" pitchFamily="49" charset="-122"/>
                <a:ea typeface="楷体" panose="02010609060101010101" pitchFamily="49" charset="-122"/>
              </a:rPr>
              <a:t>共产党的任务，基本地不是经过长期合法斗争以进入起义和战争，也不是先占城市后取乡村，而是走相反的道路。</a:t>
            </a:r>
            <a:endParaRPr lang="zh-CN" altLang="en-US" sz="2000" b="1" dirty="0" smtClean="0">
              <a:latin typeface="楷体" panose="02010609060101010101" pitchFamily="49" charset="-122"/>
              <a:ea typeface="楷体" panose="02010609060101010101" pitchFamily="49" charset="-122"/>
            </a:endParaRPr>
          </a:p>
          <a:p>
            <a:pPr marL="0" indent="0" algn="r">
              <a:lnSpc>
                <a:spcPct val="90000"/>
              </a:lnSpc>
              <a:buClr>
                <a:srgbClr val="C00000"/>
              </a:buClr>
              <a:buFont typeface="Arial" panose="020B0604020202020204" pitchFamily="34" charset="0"/>
              <a:buNone/>
            </a:pPr>
            <a:r>
              <a:rPr lang="zh-CN" altLang="en-US" sz="2000">
                <a:latin typeface="隶书" panose="02010509060101010101" pitchFamily="49" charset="-122"/>
                <a:ea typeface="隶书" panose="02010509060101010101" pitchFamily="49" charset="-122"/>
              </a:rPr>
              <a:t>——毛泽东</a:t>
            </a:r>
            <a:endParaRPr lang="zh-CN" altLang="en-US" sz="2000" dirty="0" smtClean="0">
              <a:latin typeface="+mn-ea"/>
            </a:endParaRPr>
          </a:p>
          <a:p>
            <a:pPr>
              <a:lnSpc>
                <a:spcPct val="90000"/>
              </a:lnSpc>
              <a:spcBef>
                <a:spcPct val="0"/>
              </a:spcBef>
              <a:buClr>
                <a:srgbClr val="C00000"/>
              </a:buClr>
            </a:pPr>
            <a:r>
              <a:rPr lang="zh-CN" altLang="en-US" sz="2000" b="1" dirty="0" smtClean="0">
                <a:latin typeface="楷体" panose="02010609060101010101" pitchFamily="49" charset="-122"/>
                <a:ea typeface="楷体" panose="02010609060101010101" pitchFamily="49" charset="-122"/>
              </a:rPr>
              <a:t>毛泽东同志根据中国的具体条件指明了革命的具体道路，在军阀割据的时候，在敌人控制薄弱的地区，领导人民建立革命根据地，用农村包围城市，最后夺取了政权。</a:t>
            </a:r>
            <a:endParaRPr lang="zh-CN" altLang="en-US" sz="2000" b="1" dirty="0" smtClean="0">
              <a:latin typeface="楷体" panose="02010609060101010101" pitchFamily="49" charset="-122"/>
              <a:ea typeface="楷体" panose="02010609060101010101" pitchFamily="49" charset="-122"/>
            </a:endParaRPr>
          </a:p>
          <a:p>
            <a:pPr marL="0" indent="0" algn="r">
              <a:lnSpc>
                <a:spcPct val="90000"/>
              </a:lnSpc>
              <a:buClr>
                <a:srgbClr val="C00000"/>
              </a:buClr>
              <a:buNone/>
            </a:pPr>
            <a:r>
              <a:rPr lang="zh-CN" altLang="en-US" sz="2000">
                <a:latin typeface="隶书" panose="02010509060101010101" pitchFamily="49" charset="-122"/>
                <a:ea typeface="隶书" panose="02010509060101010101" pitchFamily="49" charset="-122"/>
              </a:rPr>
              <a:t>——邓小平</a:t>
            </a:r>
            <a:endParaRPr lang="zh-CN" altLang="en-US" sz="2000" dirty="0" smtClean="0">
              <a:latin typeface="+mn-ea"/>
            </a:endParaRPr>
          </a:p>
          <a:p>
            <a:pPr algn="just">
              <a:lnSpc>
                <a:spcPct val="90000"/>
              </a:lnSpc>
              <a:spcBef>
                <a:spcPct val="50000"/>
              </a:spcBef>
              <a:buClr>
                <a:srgbClr val="C00000"/>
              </a:buClr>
            </a:pPr>
            <a:r>
              <a:rPr lang="zh-CN" altLang="en-US" sz="2000" b="1" dirty="0" smtClean="0">
                <a:latin typeface="楷体" panose="02010609060101010101" pitchFamily="49" charset="-122"/>
                <a:ea typeface="楷体" panose="02010609060101010101" pitchFamily="49" charset="-122"/>
              </a:rPr>
              <a:t>我们党团结带领人民找到了一条以农村包围城市、武装夺取政权的正确革命道路，进行了二十八年浴血奋战， 完成了新民主主义革命，一九四九年建立了中华人民共和国，实现了中国从几千年封建专制政治向人民民主的伟大飞跃。</a:t>
            </a:r>
            <a:r>
              <a:rPr lang="zh-CN" altLang="en-US" sz="2000" dirty="0" smtClean="0"/>
              <a:t>                                                                                                                </a:t>
            </a:r>
            <a:endParaRPr lang="en-US" altLang="zh-CN" sz="2000" dirty="0" smtClean="0"/>
          </a:p>
          <a:p>
            <a:pPr>
              <a:lnSpc>
                <a:spcPct val="90000"/>
              </a:lnSpc>
              <a:spcBef>
                <a:spcPct val="50000"/>
              </a:spcBef>
              <a:buNone/>
            </a:pPr>
            <a:r>
              <a:rPr lang="en-US" altLang="zh-CN" sz="2000" dirty="0" smtClean="0">
                <a:latin typeface="+mn-ea"/>
              </a:rPr>
              <a:t>                                                   </a:t>
            </a:r>
            <a:r>
              <a:rPr lang="zh-CN" altLang="en-US" sz="2000">
                <a:latin typeface="隶书" panose="02010509060101010101" pitchFamily="49" charset="-122"/>
                <a:ea typeface="隶书" panose="02010509060101010101" pitchFamily="49" charset="-122"/>
              </a:rPr>
              <a:t>——习近平 </a:t>
            </a:r>
            <a:endParaRPr lang="zh-CN" altLang="en-US" sz="2000" dirty="0" smtClean="0">
              <a:latin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p:cNvSpPr>
          <p:nvPr>
            <p:ph type="body" idx="1"/>
          </p:nvPr>
        </p:nvSpPr>
        <p:spPr>
          <a:xfrm>
            <a:off x="537845" y="927100"/>
            <a:ext cx="8280400" cy="5057140"/>
          </a:xfrm>
        </p:spPr>
        <p:txBody>
          <a:bodyPr/>
          <a:lstStyle/>
          <a:p>
            <a:pPr>
              <a:buClr>
                <a:srgbClr val="C00000"/>
              </a:buClr>
            </a:pPr>
            <a:r>
              <a:rPr lang="zh-CN" altLang="en-US" sz="2000" dirty="0" smtClean="0">
                <a:latin typeface="微软雅黑" panose="020B0503020204020204" pitchFamily="34" charset="-122"/>
                <a:ea typeface="微软雅黑" panose="020B0503020204020204" pitchFamily="34" charset="-122"/>
              </a:rPr>
              <a:t>以毛泽东为主要代表的中国共产党人，历经艰辛，探索出一条具有中国特色的革命新路。</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中国的红色政权为什么能够存在？</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1928</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b="1" dirty="0" smtClean="0">
                <a:solidFill>
                  <a:schemeClr val="tx1">
                    <a:lumMod val="85000"/>
                    <a:lumOff val="15000"/>
                  </a:schemeClr>
                </a:solidFill>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井冈山的斗争</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1928</a:t>
            </a:r>
            <a:r>
              <a:rPr lang="zh-CN" altLang="en-US" sz="2000" dirty="0" smtClean="0">
                <a:latin typeface="微软雅黑" panose="020B0503020204020204" pitchFamily="34" charset="-122"/>
                <a:ea typeface="微软雅黑" panose="020B0503020204020204" pitchFamily="34" charset="-122"/>
              </a:rPr>
              <a:t>）</a:t>
            </a:r>
            <a:endPar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星星之火，可以燎原</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1930</a:t>
            </a:r>
            <a:r>
              <a:rPr lang="zh-CN" altLang="en-US" sz="2000" dirty="0" smtClean="0">
                <a:latin typeface="微软雅黑" panose="020B0503020204020204" pitchFamily="34" charset="-122"/>
                <a:ea typeface="微软雅黑" panose="020B0503020204020204" pitchFamily="34" charset="-122"/>
              </a:rPr>
              <a:t>）</a:t>
            </a:r>
            <a:endPar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中国革命战争的战略问题</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1936</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sym typeface="+mn-ea"/>
              </a:rPr>
              <a:t>《</a:t>
            </a:r>
            <a:r>
              <a:rPr lang="zh-CN" altLang="en-US" sz="2000" dirty="0" smtClean="0">
                <a:latin typeface="微软雅黑" panose="020B0503020204020204" pitchFamily="34" charset="-122"/>
                <a:ea typeface="微软雅黑" panose="020B0503020204020204" pitchFamily="34" charset="-122"/>
                <a:sym typeface="+mn-ea"/>
              </a:rPr>
              <a:t>论持久战</a:t>
            </a:r>
            <a:r>
              <a:rPr lang="en-US" altLang="zh-CN" sz="2000" dirty="0" smtClean="0">
                <a:latin typeface="微软雅黑" panose="020B0503020204020204" pitchFamily="34" charset="-122"/>
                <a:ea typeface="微软雅黑" panose="020B0503020204020204" pitchFamily="34" charset="-122"/>
                <a:sym typeface="+mn-ea"/>
              </a:rPr>
              <a:t>》</a:t>
            </a:r>
            <a:r>
              <a:rPr lang="zh-CN" altLang="en-US" sz="2000" dirty="0" smtClean="0">
                <a:latin typeface="微软雅黑" panose="020B0503020204020204" pitchFamily="34" charset="-122"/>
                <a:ea typeface="微软雅黑" panose="020B0503020204020204" pitchFamily="34" charset="-122"/>
                <a:sym typeface="+mn-ea"/>
              </a:rPr>
              <a:t>（</a:t>
            </a:r>
            <a:r>
              <a:rPr lang="en-US" altLang="zh-CN" sz="2000" dirty="0" smtClean="0">
                <a:latin typeface="微软雅黑" panose="020B0503020204020204" pitchFamily="34" charset="-122"/>
                <a:ea typeface="微软雅黑" panose="020B0503020204020204" pitchFamily="34" charset="-122"/>
                <a:sym typeface="+mn-ea"/>
              </a:rPr>
              <a:t>1938</a:t>
            </a:r>
            <a:r>
              <a:rPr lang="zh-CN" altLang="en-US" sz="2000" dirty="0" smtClean="0">
                <a:latin typeface="微软雅黑" panose="020B0503020204020204" pitchFamily="34" charset="-122"/>
                <a:ea typeface="微软雅黑" panose="020B0503020204020204" pitchFamily="34" charset="-122"/>
                <a:sym typeface="+mn-ea"/>
              </a:rPr>
              <a:t>）</a:t>
            </a:r>
            <a:endParaRPr lang="zh-CN" altLang="en-US" sz="2000" dirty="0" smtClean="0">
              <a:latin typeface="微软雅黑" panose="020B0503020204020204" pitchFamily="34" charset="-122"/>
              <a:ea typeface="微软雅黑" panose="020B0503020204020204" pitchFamily="34" charset="-122"/>
              <a:sym typeface="+mn-ea"/>
            </a:endParaRPr>
          </a:p>
          <a:p>
            <a:pPr>
              <a:buNone/>
            </a:pPr>
            <a:r>
              <a:rPr lang="zh-CN" altLang="zh-CN" sz="2000" dirty="0" smtClean="0">
                <a:latin typeface="微软雅黑" panose="020B0503020204020204" pitchFamily="34" charset="-122"/>
                <a:ea typeface="微软雅黑" panose="020B0503020204020204" pitchFamily="34" charset="-122"/>
                <a:sym typeface="+mn-ea"/>
              </a:rPr>
              <a:t>          《战争和战略问题》（</a:t>
            </a:r>
            <a:r>
              <a:rPr lang="en-US" altLang="zh-CN" sz="2000" dirty="0" smtClean="0">
                <a:latin typeface="微软雅黑" panose="020B0503020204020204" pitchFamily="34" charset="-122"/>
                <a:ea typeface="微软雅黑" panose="020B0503020204020204" pitchFamily="34" charset="-122"/>
                <a:sym typeface="+mn-ea"/>
              </a:rPr>
              <a:t>1938</a:t>
            </a:r>
            <a:r>
              <a:rPr lang="zh-CN" altLang="zh-CN" sz="2000" dirty="0" smtClean="0">
                <a:latin typeface="微软雅黑" panose="020B0503020204020204" pitchFamily="34" charset="-122"/>
                <a:ea typeface="微软雅黑" panose="020B0503020204020204" pitchFamily="34" charset="-122"/>
                <a:sym typeface="+mn-ea"/>
              </a:rPr>
              <a:t>）</a:t>
            </a:r>
            <a:endParaRPr lang="en-US" altLang="zh-CN" sz="2000" dirty="0" smtClean="0">
              <a:latin typeface="微软雅黑" panose="020B0503020204020204" pitchFamily="34" charset="-122"/>
              <a:ea typeface="微软雅黑" panose="020B0503020204020204" pitchFamily="34" charset="-122"/>
            </a:endParaRPr>
          </a:p>
          <a:p>
            <a:pPr>
              <a:buNone/>
            </a:pPr>
            <a:r>
              <a:rPr lang="en-US" altLang="zh-CN" sz="2000" dirty="0" smtClean="0">
                <a:latin typeface="微软雅黑" panose="020B0503020204020204" pitchFamily="34" charset="-122"/>
                <a:ea typeface="微软雅黑" panose="020B0503020204020204" pitchFamily="34" charset="-122"/>
                <a:sym typeface="+mn-ea"/>
              </a:rPr>
              <a:t>          </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中国革命和中国共产党</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a:t>
            </a:r>
            <a:r>
              <a:rPr lang="en-US" altLang="zh-CN" sz="2000" dirty="0" smtClean="0">
                <a:latin typeface="微软雅黑" panose="020B0503020204020204" pitchFamily="34" charset="-122"/>
                <a:ea typeface="微软雅黑" panose="020B0503020204020204" pitchFamily="34" charset="-122"/>
              </a:rPr>
              <a:t>1939</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a:t>
            </a: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论联合政府</a:t>
            </a: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1945</a:t>
            </a:r>
            <a:r>
              <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zh-CN" altLang="en-US" sz="2000"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buNone/>
            </a:pPr>
            <a:r>
              <a:rPr lang="en-US" altLang="zh-CN" sz="2000" dirty="0" smtClean="0">
                <a:solidFill>
                  <a:schemeClr val="tx1">
                    <a:lumMod val="85000"/>
                    <a:lumOff val="15000"/>
                  </a:schemeClr>
                </a:solidFill>
                <a:latin typeface="微软雅黑" panose="020B0503020204020204" pitchFamily="34" charset="-122"/>
                <a:ea typeface="微软雅黑" panose="020B0503020204020204" pitchFamily="34" charset="-122"/>
              </a:rPr>
              <a:t>       </a:t>
            </a:r>
            <a:endParaRPr lang="zh-CN" altLang="en-US" sz="2000" b="1" dirty="0" smtClean="0">
              <a:solidFill>
                <a:schemeClr val="tx1">
                  <a:lumMod val="85000"/>
                  <a:lumOff val="15000"/>
                </a:schemeClr>
              </a:solidFill>
              <a:latin typeface="微软雅黑" panose="020B0503020204020204" pitchFamily="34" charset="-122"/>
              <a:ea typeface="微软雅黑" panose="020B0503020204020204" pitchFamily="34" charset="-122"/>
            </a:endParaRPr>
          </a:p>
          <a:p>
            <a:pPr>
              <a:buNone/>
            </a:pPr>
            <a:r>
              <a:rPr lang="zh-CN" altLang="en-US" sz="2000" b="1" dirty="0" smtClean="0">
                <a:latin typeface="微软雅黑" panose="020B0503020204020204" pitchFamily="34" charset="-122"/>
                <a:ea typeface="微软雅黑" panose="020B0503020204020204" pitchFamily="34" charset="-122"/>
              </a:rPr>
              <a:t>中国革命新路：</a:t>
            </a:r>
            <a:r>
              <a:rPr lang="zh-CN" altLang="en-US" sz="2000" dirty="0" smtClean="0">
                <a:latin typeface="微软雅黑" panose="020B0503020204020204" pitchFamily="34" charset="-122"/>
                <a:ea typeface="微软雅黑" panose="020B0503020204020204" pitchFamily="34" charset="-122"/>
              </a:rPr>
              <a:t>不同于法国巴黎公社在首都起义夺取政权的模式，</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也不同于俄国十月社会主义革命的模式，</a:t>
            </a:r>
            <a:endParaRPr lang="zh-CN" altLang="en-US" sz="2000" dirty="0" smtClean="0">
              <a:latin typeface="微软雅黑" panose="020B0503020204020204" pitchFamily="34" charset="-122"/>
              <a:ea typeface="微软雅黑" panose="020B0503020204020204" pitchFamily="34" charset="-122"/>
            </a:endParaRPr>
          </a:p>
          <a:p>
            <a:pPr>
              <a:buNone/>
            </a:pPr>
            <a:r>
              <a:rPr lang="zh-CN" altLang="en-US" sz="2000" dirty="0" smtClean="0">
                <a:latin typeface="微软雅黑" panose="020B0503020204020204" pitchFamily="34" charset="-122"/>
                <a:ea typeface="微软雅黑" panose="020B0503020204020204" pitchFamily="34" charset="-122"/>
              </a:rPr>
              <a:t>                        更不同于近代中国农民运动和旧式的资产阶级革命。</a:t>
            </a:r>
            <a:endParaRPr lang="en-US" altLang="zh-CN" sz="2000" dirty="0" smtClean="0">
              <a:latin typeface="微软雅黑" panose="020B0503020204020204" pitchFamily="34" charset="-122"/>
              <a:ea typeface="微软雅黑" panose="020B0503020204020204" pitchFamily="34" charset="-122"/>
            </a:endParaRPr>
          </a:p>
        </p:txBody>
      </p:sp>
      <p:grpSp>
        <p:nvGrpSpPr>
          <p:cNvPr id="152" name="组合 151"/>
          <p:cNvGrpSpPr/>
          <p:nvPr/>
        </p:nvGrpSpPr>
        <p:grpSpPr>
          <a:xfrm>
            <a:off x="1071538" y="1715439"/>
            <a:ext cx="208476" cy="194307"/>
            <a:chOff x="1622714" y="917080"/>
            <a:chExt cx="695020" cy="696900"/>
          </a:xfrm>
        </p:grpSpPr>
        <p:sp>
          <p:nvSpPr>
            <p:cNvPr id="153"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4" name="直角三角形 153"/>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p:cNvGrpSpPr/>
          <p:nvPr/>
        </p:nvGrpSpPr>
        <p:grpSpPr>
          <a:xfrm>
            <a:off x="1071538" y="2072629"/>
            <a:ext cx="208476" cy="194307"/>
            <a:chOff x="1622714" y="917080"/>
            <a:chExt cx="695020" cy="696900"/>
          </a:xfrm>
        </p:grpSpPr>
        <p:sp>
          <p:nvSpPr>
            <p:cNvPr id="156"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直角三角形 156"/>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8" name="组合 157"/>
          <p:cNvGrpSpPr/>
          <p:nvPr/>
        </p:nvGrpSpPr>
        <p:grpSpPr>
          <a:xfrm>
            <a:off x="1071538" y="2429819"/>
            <a:ext cx="208476" cy="194307"/>
            <a:chOff x="1622714" y="917080"/>
            <a:chExt cx="695020" cy="696900"/>
          </a:xfrm>
        </p:grpSpPr>
        <p:sp>
          <p:nvSpPr>
            <p:cNvPr id="159"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0" name="直角三角形 159"/>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1" name="组合 160"/>
          <p:cNvGrpSpPr/>
          <p:nvPr/>
        </p:nvGrpSpPr>
        <p:grpSpPr>
          <a:xfrm>
            <a:off x="1071538" y="2787009"/>
            <a:ext cx="208476" cy="194307"/>
            <a:chOff x="1622714" y="917080"/>
            <a:chExt cx="695020" cy="696900"/>
          </a:xfrm>
        </p:grpSpPr>
        <p:sp>
          <p:nvSpPr>
            <p:cNvPr id="162"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3" name="直角三角形 162"/>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4" name="组合 163"/>
          <p:cNvGrpSpPr/>
          <p:nvPr/>
        </p:nvGrpSpPr>
        <p:grpSpPr>
          <a:xfrm>
            <a:off x="1071538" y="3215954"/>
            <a:ext cx="208476" cy="194307"/>
            <a:chOff x="1622714" y="917080"/>
            <a:chExt cx="695020" cy="696900"/>
          </a:xfrm>
        </p:grpSpPr>
        <p:sp>
          <p:nvSpPr>
            <p:cNvPr id="165"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6" name="直角三角形 165"/>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7" name="组合 166"/>
          <p:cNvGrpSpPr/>
          <p:nvPr/>
        </p:nvGrpSpPr>
        <p:grpSpPr>
          <a:xfrm>
            <a:off x="1071538" y="3573144"/>
            <a:ext cx="208476" cy="193783"/>
            <a:chOff x="1622714" y="1431792"/>
            <a:chExt cx="695020" cy="695020"/>
          </a:xfrm>
        </p:grpSpPr>
        <p:sp>
          <p:nvSpPr>
            <p:cNvPr id="168" name="矩形: 剪去单角 10"/>
            <p:cNvSpPr/>
            <p:nvPr/>
          </p:nvSpPr>
          <p:spPr>
            <a:xfrm rot="10800000" flipH="1">
              <a:off x="1622714" y="1431792"/>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9" name="直角三角形 168"/>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0" name="组合 169"/>
          <p:cNvGrpSpPr/>
          <p:nvPr/>
        </p:nvGrpSpPr>
        <p:grpSpPr>
          <a:xfrm>
            <a:off x="1071538" y="3930334"/>
            <a:ext cx="208476" cy="194307"/>
            <a:chOff x="1622714" y="917080"/>
            <a:chExt cx="695020" cy="696900"/>
          </a:xfrm>
        </p:grpSpPr>
        <p:sp>
          <p:nvSpPr>
            <p:cNvPr id="171"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直角三角形 171"/>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071538" y="4276394"/>
            <a:ext cx="208476" cy="194307"/>
            <a:chOff x="1622714" y="917080"/>
            <a:chExt cx="695020" cy="696900"/>
          </a:xfrm>
        </p:grpSpPr>
        <p:sp>
          <p:nvSpPr>
            <p:cNvPr id="3" name="矩形: 剪去单角 10"/>
            <p:cNvSpPr/>
            <p:nvPr/>
          </p:nvSpPr>
          <p:spPr>
            <a:xfrm rot="10800000" flipH="1">
              <a:off x="1622714" y="917080"/>
              <a:ext cx="695020" cy="695020"/>
            </a:xfrm>
            <a:prstGeom prst="snip1Rect">
              <a:avLst>
                <a:gd name="adj" fmla="val 25900"/>
              </a:avLst>
            </a:prstGeom>
            <a:solidFill>
              <a:srgbClr val="D7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p>
          </p:txBody>
        </p:sp>
        <p:sp>
          <p:nvSpPr>
            <p:cNvPr id="4" name="直角三角形 3"/>
            <p:cNvSpPr/>
            <p:nvPr/>
          </p:nvSpPr>
          <p:spPr>
            <a:xfrm rot="5400000">
              <a:off x="2136868" y="1433114"/>
              <a:ext cx="180866" cy="180866"/>
            </a:xfrm>
            <a:prstGeom prst="rtTriangle">
              <a:avLst/>
            </a:prstGeom>
            <a:solidFill>
              <a:srgbClr val="AC1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9406</Words>
  <Application>WPS 演示</Application>
  <PresentationFormat>全屏显示(4:3)</PresentationFormat>
  <Paragraphs>568</Paragraphs>
  <Slides>47</Slides>
  <Notes>0</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47</vt:i4>
      </vt:variant>
    </vt:vector>
  </HeadingPairs>
  <TitlesOfParts>
    <vt:vector size="68" baseType="lpstr">
      <vt:lpstr>Arial</vt:lpstr>
      <vt:lpstr>宋体</vt:lpstr>
      <vt:lpstr>Wingdings</vt:lpstr>
      <vt:lpstr>Calibri</vt:lpstr>
      <vt:lpstr>微软雅黑</vt:lpstr>
      <vt:lpstr>Times New Roman</vt:lpstr>
      <vt:lpstr>隶书</vt:lpstr>
      <vt:lpstr>楷体</vt:lpstr>
      <vt:lpstr>Wingdings</vt:lpstr>
      <vt:lpstr>Arial Unicode MS</vt:lpstr>
      <vt:lpstr>黑体</vt:lpstr>
      <vt:lpstr>华文新魏</vt:lpstr>
      <vt:lpstr>Agency FB</vt:lpstr>
      <vt:lpstr>Helvetica Light</vt:lpstr>
      <vt:lpstr>楷体_GB2312</vt:lpstr>
      <vt:lpstr>新宋体</vt:lpstr>
      <vt:lpstr>Helvetica</vt:lpstr>
      <vt:lpstr>Gill Sans</vt:lpstr>
      <vt:lpstr>Calibri</vt:lpstr>
      <vt:lpstr>Gill Sans MT</vt:lpstr>
      <vt:lpstr>Office 主题</vt:lpstr>
      <vt:lpstr>PowerPoint 演示文稿</vt:lpstr>
      <vt:lpstr>PowerPoint 演示文稿</vt:lpstr>
      <vt:lpstr>PowerPoint 演示文稿</vt:lpstr>
      <vt:lpstr>PowerPoint 演示文稿</vt:lpstr>
      <vt:lpstr>PowerPoint 演示文稿</vt:lpstr>
      <vt:lpstr>（二）列宁关于俄国革命道路的论述</vt:lpstr>
      <vt:lpstr>PowerPoint 演示文稿</vt:lpstr>
      <vt:lpstr>（三）中国共产党人关于中国革命道路的论述</vt:lpstr>
      <vt:lpstr>PowerPoint 演示文稿</vt:lpstr>
      <vt:lpstr>PowerPoint 演示文稿</vt:lpstr>
      <vt:lpstr>二、创业艰难百战多：中国革命道路的艰辛探索</vt:lpstr>
      <vt:lpstr>PowerPoint 演示文稿</vt:lpstr>
      <vt:lpstr>PowerPoint 演示文稿</vt:lpstr>
      <vt:lpstr>PowerPoint 演示文稿</vt:lpstr>
      <vt:lpstr>PowerPoint 演示文稿</vt:lpstr>
      <vt:lpstr>（二）愈挫愈奋：在以农村包围城市、武装夺取政权的         道路上砥砺前行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（三）坚定走自己的路：以农村包围城市、武装夺取              政权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（四）伟大的胜利：成功迈向社会主义道路</vt:lpstr>
      <vt:lpstr>毛泽东《目前形势和我们的任务》 （1947年12月）： 阐明了新时期党的政治、军事、经济纲领，并提出“打败蒋介石的主要方法”，即十大军事原则，对解放战争产生了重大影响。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三、万木霜天红烂漫：中国革命新路成功的奥秘</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honggang</cp:lastModifiedBy>
  <cp:revision>291</cp:revision>
  <dcterms:created xsi:type="dcterms:W3CDTF">2019-01-23T04:28:00Z</dcterms:created>
  <dcterms:modified xsi:type="dcterms:W3CDTF">2019-05-13T02:59:26Z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