
<file path=[Content_Types].xml><?xml version="1.0" encoding="utf-8"?>
<Types xmlns="http://schemas.openxmlformats.org/package/2006/content-types">
  <Default Extension="png" ContentType="image/png"/>
  <Default Extension="jpeg" ContentType="image/jpeg"/>
  <Default Extension="JPG" ContentType="image/.jp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4" r:id="rId3"/>
  </p:sldMasterIdLst>
  <p:notesMasterIdLst>
    <p:notesMasterId r:id="rId5"/>
  </p:notesMasterIdLst>
  <p:handoutMasterIdLst>
    <p:handoutMasterId r:id="rId56"/>
  </p:handoutMasterIdLst>
  <p:sldIdLst>
    <p:sldId id="2264" r:id="rId4"/>
    <p:sldId id="396" r:id="rId6"/>
    <p:sldId id="530" r:id="rId7"/>
    <p:sldId id="263" r:id="rId8"/>
    <p:sldId id="310" r:id="rId9"/>
    <p:sldId id="265" r:id="rId10"/>
    <p:sldId id="268" r:id="rId11"/>
    <p:sldId id="262" r:id="rId12"/>
    <p:sldId id="270" r:id="rId13"/>
    <p:sldId id="274" r:id="rId14"/>
    <p:sldId id="275" r:id="rId15"/>
    <p:sldId id="318" r:id="rId16"/>
    <p:sldId id="321" r:id="rId17"/>
    <p:sldId id="286" r:id="rId18"/>
    <p:sldId id="397" r:id="rId19"/>
    <p:sldId id="476" r:id="rId20"/>
    <p:sldId id="315" r:id="rId21"/>
    <p:sldId id="297" r:id="rId22"/>
    <p:sldId id="298" r:id="rId23"/>
    <p:sldId id="280" r:id="rId24"/>
    <p:sldId id="291" r:id="rId25"/>
    <p:sldId id="294" r:id="rId26"/>
    <p:sldId id="399" r:id="rId27"/>
    <p:sldId id="450" r:id="rId28"/>
    <p:sldId id="451" r:id="rId29"/>
    <p:sldId id="453" r:id="rId30"/>
    <p:sldId id="454" r:id="rId31"/>
    <p:sldId id="365" r:id="rId32"/>
    <p:sldId id="295" r:id="rId33"/>
    <p:sldId id="368" r:id="rId34"/>
    <p:sldId id="292" r:id="rId35"/>
    <p:sldId id="293" r:id="rId36"/>
    <p:sldId id="361" r:id="rId37"/>
    <p:sldId id="377" r:id="rId38"/>
    <p:sldId id="378" r:id="rId39"/>
    <p:sldId id="299" r:id="rId40"/>
    <p:sldId id="303" r:id="rId41"/>
    <p:sldId id="516" r:id="rId42"/>
    <p:sldId id="517" r:id="rId43"/>
    <p:sldId id="518" r:id="rId44"/>
    <p:sldId id="301" r:id="rId45"/>
    <p:sldId id="302" r:id="rId46"/>
    <p:sldId id="281" r:id="rId47"/>
    <p:sldId id="372" r:id="rId48"/>
    <p:sldId id="284" r:id="rId49"/>
    <p:sldId id="282" r:id="rId50"/>
    <p:sldId id="307" r:id="rId51"/>
    <p:sldId id="308" r:id="rId52"/>
    <p:sldId id="309" r:id="rId53"/>
    <p:sldId id="587" r:id="rId54"/>
    <p:sldId id="2265" r:id="rId55"/>
  </p:sldIdLst>
  <p:sldSz cx="12192000" cy="6858000"/>
  <p:notesSz cx="6858000" cy="9144000"/>
  <p:embeddedFontLst>
    <p:embeddedFont>
      <p:font typeface="微软雅黑" panose="020B0503020204020204" pitchFamily="34" charset="-122"/>
      <p:regular r:id="rId61"/>
    </p:embeddedFont>
    <p:embeddedFont>
      <p:font typeface="华文行楷" panose="02010800040101010101" charset="-122"/>
      <p:regular r:id="rId62"/>
    </p:embeddedFont>
    <p:embeddedFont>
      <p:font typeface="Calibri" panose="020F0502020204030204"/>
      <p:regular r:id="rId63"/>
      <p:bold r:id="rId64"/>
      <p:italic r:id="rId65"/>
      <p:boldItalic r:id="rId66"/>
    </p:embeddedFont>
    <p:embeddedFont>
      <p:font typeface="方正悠黑体" panose="02010600010101010101" charset="-122"/>
      <p:regular r:id="rId67"/>
    </p:embeddedFont>
    <p:embeddedFont>
      <p:font typeface="汉呈印章体" panose="020B0503020204020204" charset="-128"/>
      <p:regular r:id="rId68"/>
    </p:embeddedFont>
    <p:embeddedFont>
      <p:font typeface="Arial Black" panose="020B0A04020102020204" charset="0"/>
      <p:bold r:id="rId69"/>
    </p:embeddedFont>
    <p:embeddedFont>
      <p:font typeface="Calibri" panose="020F0502020204030204" charset="0"/>
      <p:regular r:id="rId70"/>
      <p:bold r:id="rId71"/>
      <p:italic r:id="rId72"/>
      <p:boldItalic r:id="rId73"/>
    </p:embeddedFont>
    <p:embeddedFont>
      <p:font typeface="汉仪尚巍手书W" panose="00020600040101010101" charset="-122"/>
      <p:regular r:id="rId74"/>
    </p:embeddedFont>
    <p:embeddedFont>
      <p:font typeface="黑体" panose="02010609060101010101" pitchFamily="49" charset="-122"/>
      <p:regular r:id="rId7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y" initials="c"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C8604"/>
    <a:srgbClr val="C10505"/>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72" d="100"/>
          <a:sy n="72" d="100"/>
        </p:scale>
        <p:origin x="708" y="72"/>
      </p:cViewPr>
      <p:guideLst>
        <p:guide orient="horz" pos="2092"/>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5" Type="http://schemas.openxmlformats.org/officeDocument/2006/relationships/font" Target="fonts/font15.fntdata"/><Relationship Id="rId74" Type="http://schemas.openxmlformats.org/officeDocument/2006/relationships/font" Target="fonts/font14.fntdata"/><Relationship Id="rId73" Type="http://schemas.openxmlformats.org/officeDocument/2006/relationships/font" Target="fonts/font13.fntdata"/><Relationship Id="rId72" Type="http://schemas.openxmlformats.org/officeDocument/2006/relationships/font" Target="fonts/font12.fntdata"/><Relationship Id="rId71" Type="http://schemas.openxmlformats.org/officeDocument/2006/relationships/font" Target="fonts/font11.fntdata"/><Relationship Id="rId70" Type="http://schemas.openxmlformats.org/officeDocument/2006/relationships/font" Target="fonts/font10.fntdata"/><Relationship Id="rId7" Type="http://schemas.openxmlformats.org/officeDocument/2006/relationships/slide" Target="slides/slide3.xml"/><Relationship Id="rId69" Type="http://schemas.openxmlformats.org/officeDocument/2006/relationships/font" Target="fonts/font9.fntdata"/><Relationship Id="rId68" Type="http://schemas.openxmlformats.org/officeDocument/2006/relationships/font" Target="fonts/font8.fntdata"/><Relationship Id="rId67" Type="http://schemas.openxmlformats.org/officeDocument/2006/relationships/font" Target="fonts/font7.fntdata"/><Relationship Id="rId66" Type="http://schemas.openxmlformats.org/officeDocument/2006/relationships/font" Target="fonts/font6.fntdata"/><Relationship Id="rId65" Type="http://schemas.openxmlformats.org/officeDocument/2006/relationships/font" Target="fonts/font5.fntdata"/><Relationship Id="rId64" Type="http://schemas.openxmlformats.org/officeDocument/2006/relationships/font" Target="fonts/font4.fntdata"/><Relationship Id="rId63" Type="http://schemas.openxmlformats.org/officeDocument/2006/relationships/font" Target="fonts/font3.fntdata"/><Relationship Id="rId62" Type="http://schemas.openxmlformats.org/officeDocument/2006/relationships/font" Target="fonts/font2.fntdata"/><Relationship Id="rId61" Type="http://schemas.openxmlformats.org/officeDocument/2006/relationships/font" Target="fonts/font1.fntdata"/><Relationship Id="rId60" Type="http://schemas.openxmlformats.org/officeDocument/2006/relationships/commentAuthors" Target="commentAuthors.xml"/><Relationship Id="rId6" Type="http://schemas.openxmlformats.org/officeDocument/2006/relationships/slide" Target="slides/slide2.xml"/><Relationship Id="rId59" Type="http://schemas.openxmlformats.org/officeDocument/2006/relationships/tableStyles" Target="tableStyles.xml"/><Relationship Id="rId58" Type="http://schemas.openxmlformats.org/officeDocument/2006/relationships/viewProps" Target="viewProps.xml"/><Relationship Id="rId57" Type="http://schemas.openxmlformats.org/officeDocument/2006/relationships/presProps" Target="presProps.xml"/><Relationship Id="rId56" Type="http://schemas.openxmlformats.org/officeDocument/2006/relationships/handoutMaster" Target="handoutMasters/handoutMaster1.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6.png"/><Relationship Id="rId5" Type="http://schemas.microsoft.com/office/2007/relationships/hdphoto" Target="../media/image5.wdp"/><Relationship Id="rId4" Type="http://schemas.openxmlformats.org/officeDocument/2006/relationships/image" Target="../media/image4.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png"/><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5" Type="http://schemas.openxmlformats.org/officeDocument/2006/relationships/image" Target="../media/image11.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4.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Freeform 17"/>
          <p:cNvSpPr/>
          <p:nvPr userDrawn="1"/>
        </p:nvSpPr>
        <p:spPr bwMode="auto">
          <a:xfrm>
            <a:off x="353456"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4" name="Freeform 17"/>
          <p:cNvSpPr/>
          <p:nvPr userDrawn="1"/>
        </p:nvSpPr>
        <p:spPr bwMode="auto">
          <a:xfrm>
            <a:off x="630712"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5" name="Freeform 17"/>
          <p:cNvSpPr/>
          <p:nvPr userDrawn="1"/>
        </p:nvSpPr>
        <p:spPr bwMode="auto">
          <a:xfrm>
            <a:off x="76200"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41503" y="0"/>
            <a:ext cx="1150497" cy="815340"/>
          </a:xfrm>
          <a:prstGeom prst="rect">
            <a:avLst/>
          </a:prstGeom>
        </p:spPr>
      </p:pic>
    </p:spTree>
  </p:cSld>
  <p:clrMapOvr>
    <a:masterClrMapping/>
  </p:clrMapOvr>
  <p:transitio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页1">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AB2DA330-99E0-4B4D-9C61-82CFEE5A232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8E02866-32EA-4EDE-B1EF-E5D366E4AC42}" type="slidenum">
              <a:rPr lang="zh-CN" altLang="en-US" smtClean="0"/>
            </a:fld>
            <a:endParaRPr lang="zh-CN" altLang="en-US"/>
          </a:p>
        </p:txBody>
      </p:sp>
      <p:pic>
        <p:nvPicPr>
          <p:cNvPr id="11" name="图片 10" descr="图片包含 窗帘, 红色, 女人, 游戏机&#10;&#10;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l="35185" r="405"/>
          <a:stretch>
            <a:fillRect/>
          </a:stretch>
        </p:blipFill>
        <p:spPr>
          <a:xfrm flipH="1" flipV="1">
            <a:off x="0" y="0"/>
            <a:ext cx="12192000" cy="6858000"/>
          </a:xfrm>
          <a:prstGeom prst="rect">
            <a:avLst/>
          </a:prstGeom>
        </p:spPr>
      </p:pic>
      <p:sp>
        <p:nvSpPr>
          <p:cNvPr id="12" name="矩形 11"/>
          <p:cNvSpPr/>
          <p:nvPr userDrawn="1"/>
        </p:nvSpPr>
        <p:spPr>
          <a:xfrm>
            <a:off x="0" y="552450"/>
            <a:ext cx="12192000" cy="6305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0" y="0"/>
            <a:ext cx="161925" cy="5524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nvSpPr>
        <p:spPr>
          <a:xfrm>
            <a:off x="161925" y="0"/>
            <a:ext cx="161925" cy="5524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游戏机, 花, 窗帘&#10;&#10;描述已自动生成"/>
          <p:cNvPicPr>
            <a:picLocks noChangeAspect="1"/>
          </p:cNvPicPr>
          <p:nvPr userDrawn="1"/>
        </p:nvPicPr>
        <p:blipFill>
          <a:blip r:embed="rId3" cstate="print">
            <a:alphaModFix amt="20000"/>
            <a:extLst>
              <a:ext uri="{28A0092B-C50C-407E-A947-70E740481C1C}">
                <a14:useLocalDpi xmlns:a14="http://schemas.microsoft.com/office/drawing/2010/main" val="0"/>
              </a:ext>
            </a:extLst>
          </a:blip>
          <a:stretch>
            <a:fillRect/>
          </a:stretch>
        </p:blipFill>
        <p:spPr>
          <a:xfrm>
            <a:off x="8502627" y="4752975"/>
            <a:ext cx="3689373" cy="2105025"/>
          </a:xfrm>
          <a:prstGeom prst="rect">
            <a:avLst/>
          </a:prstGeom>
        </p:spPr>
      </p:pic>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页2">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AB2DA330-99E0-4B4D-9C61-82CFEE5A232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8E02866-32EA-4EDE-B1EF-E5D366E4AC42}" type="slidenum">
              <a:rPr lang="zh-CN" altLang="en-US" smtClean="0"/>
            </a:fld>
            <a:endParaRPr lang="zh-CN" alt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页3">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AB2DA330-99E0-4B4D-9C61-82CFEE5A232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8E02866-32EA-4EDE-B1EF-E5D366E4AC42}" type="slidenum">
              <a:rPr lang="zh-CN" altLang="en-US" smtClean="0"/>
            </a:fld>
            <a:endParaRPr lang="zh-CN" altLang="en-US"/>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备用页">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B2DA330-99E0-4B4D-9C61-82CFEE5A232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8E02866-32EA-4EDE-B1EF-E5D366E4AC42}" type="slidenum">
              <a:rPr lang="zh-CN" altLang="en-US" smtClean="0"/>
            </a:fld>
            <a:endParaRPr lang="zh-CN" altLang="en-US"/>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Freeform 17"/>
          <p:cNvSpPr/>
          <p:nvPr userDrawn="1"/>
        </p:nvSpPr>
        <p:spPr bwMode="auto">
          <a:xfrm>
            <a:off x="353456"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4" name="Freeform 17"/>
          <p:cNvSpPr/>
          <p:nvPr userDrawn="1"/>
        </p:nvSpPr>
        <p:spPr bwMode="auto">
          <a:xfrm>
            <a:off x="630712"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5" name="Freeform 17"/>
          <p:cNvSpPr/>
          <p:nvPr userDrawn="1"/>
        </p:nvSpPr>
        <p:spPr bwMode="auto">
          <a:xfrm>
            <a:off x="76200"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41503" y="0"/>
            <a:ext cx="1150497" cy="815340"/>
          </a:xfrm>
          <a:prstGeom prst="rect">
            <a:avLst/>
          </a:prstGeom>
        </p:spPr>
      </p:pic>
    </p:spTree>
  </p:cSld>
  <p:clrMapOvr>
    <a:masterClrMapping/>
  </p:clrMapOvr>
  <p:transition spd="slow">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1518551-1D4C-4D82-BA6D-CF5EDF50C7BA}"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C43F72-0C3C-4678-857F-E5FCB8D738E0}" type="slidenum">
              <a:rPr lang="zh-CN" altLang="en-US" smtClean="0"/>
            </a:fld>
            <a:endParaRPr lang="zh-CN" altLang="en-US"/>
          </a:p>
        </p:txBody>
      </p:sp>
      <p:pic>
        <p:nvPicPr>
          <p:cNvPr id="72" name="图片 71"/>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73" name="图片 72"/>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684385" y="1729105"/>
            <a:ext cx="1478280" cy="774700"/>
          </a:xfrm>
          <a:prstGeom prst="rect">
            <a:avLst/>
          </a:prstGeom>
        </p:spPr>
      </p:pic>
      <p:pic>
        <p:nvPicPr>
          <p:cNvPr id="6" name="图片 5" descr="059c4f682f1c2903a5f7eb732374c18副本"/>
          <p:cNvPicPr>
            <a:picLocks noChangeAspect="1"/>
          </p:cNvPicPr>
          <p:nvPr userDrawn="1"/>
        </p:nvPicPr>
        <p:blipFill>
          <a:blip r:embed="rId6"/>
          <a:stretch>
            <a:fillRect/>
          </a:stretch>
        </p:blipFill>
        <p:spPr>
          <a:xfrm>
            <a:off x="9967595" y="0"/>
            <a:ext cx="2049145" cy="195135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封面与封底">
    <p:spTree>
      <p:nvGrpSpPr>
        <p:cNvPr id="1" name=""/>
        <p:cNvGrpSpPr/>
        <p:nvPr/>
      </p:nvGrpSpPr>
      <p:grpSpPr>
        <a:xfrm>
          <a:off x="0" y="0"/>
          <a:ext cx="0" cy="0"/>
          <a:chOff x="0" y="0"/>
          <a:chExt cx="0" cy="0"/>
        </a:xfrm>
      </p:grpSpPr>
      <p:pic>
        <p:nvPicPr>
          <p:cNvPr id="13" name="图片 12" descr="图片包含 窗帘, 红色, 女人, 游戏机&#10;&#10;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l="35185" r="405"/>
          <a:stretch>
            <a:fillRect/>
          </a:stretch>
        </p:blipFill>
        <p:spPr>
          <a:xfrm flipH="1" flipV="1">
            <a:off x="0" y="0"/>
            <a:ext cx="12192000" cy="6858000"/>
          </a:xfrm>
          <a:prstGeom prst="rect">
            <a:avLst/>
          </a:prstGeom>
        </p:spPr>
      </p:pic>
      <p:pic>
        <p:nvPicPr>
          <p:cNvPr id="14" name="图片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36" y="5634870"/>
            <a:ext cx="12192000" cy="1212498"/>
          </a:xfrm>
          <a:prstGeom prst="rect">
            <a:avLst/>
          </a:prstGeom>
        </p:spPr>
      </p:pic>
      <p:sp>
        <p:nvSpPr>
          <p:cNvPr id="15" name="矩形 31"/>
          <p:cNvSpPr/>
          <p:nvPr userDrawn="1"/>
        </p:nvSpPr>
        <p:spPr>
          <a:xfrm>
            <a:off x="0" y="-2"/>
            <a:ext cx="12201764" cy="5363171"/>
          </a:xfrm>
          <a:custGeom>
            <a:avLst/>
            <a:gdLst>
              <a:gd name="connsiteX0" fmla="*/ 0 w 12506325"/>
              <a:gd name="connsiteY0" fmla="*/ 0 h 4472211"/>
              <a:gd name="connsiteX1" fmla="*/ 12506325 w 12506325"/>
              <a:gd name="connsiteY1" fmla="*/ 0 h 4472211"/>
              <a:gd name="connsiteX2" fmla="*/ 12506325 w 12506325"/>
              <a:gd name="connsiteY2" fmla="*/ 4472211 h 4472211"/>
              <a:gd name="connsiteX3" fmla="*/ 0 w 12506325"/>
              <a:gd name="connsiteY3" fmla="*/ 4472211 h 4472211"/>
              <a:gd name="connsiteX4" fmla="*/ 0 w 12506325"/>
              <a:gd name="connsiteY4" fmla="*/ 0 h 4472211"/>
              <a:gd name="connsiteX0-1" fmla="*/ 0 w 12506325"/>
              <a:gd name="connsiteY0-2" fmla="*/ 0 h 4472211"/>
              <a:gd name="connsiteX1-3" fmla="*/ 12506325 w 12506325"/>
              <a:gd name="connsiteY1-4" fmla="*/ 0 h 4472211"/>
              <a:gd name="connsiteX2-5" fmla="*/ 12496800 w 12506325"/>
              <a:gd name="connsiteY2-6" fmla="*/ 2681511 h 4472211"/>
              <a:gd name="connsiteX3-7" fmla="*/ 0 w 12506325"/>
              <a:gd name="connsiteY3-8" fmla="*/ 4472211 h 4472211"/>
              <a:gd name="connsiteX4-9" fmla="*/ 0 w 12506325"/>
              <a:gd name="connsiteY4-10" fmla="*/ 0 h 4472211"/>
              <a:gd name="connsiteX0-11" fmla="*/ 0 w 12506325"/>
              <a:gd name="connsiteY0-12" fmla="*/ 0 h 4564688"/>
              <a:gd name="connsiteX1-13" fmla="*/ 12506325 w 12506325"/>
              <a:gd name="connsiteY1-14" fmla="*/ 0 h 4564688"/>
              <a:gd name="connsiteX2-15" fmla="*/ 12496800 w 12506325"/>
              <a:gd name="connsiteY2-16" fmla="*/ 2681511 h 4564688"/>
              <a:gd name="connsiteX3-17" fmla="*/ 0 w 12506325"/>
              <a:gd name="connsiteY3-18" fmla="*/ 4472211 h 4564688"/>
              <a:gd name="connsiteX4-19" fmla="*/ 0 w 12506325"/>
              <a:gd name="connsiteY4-20" fmla="*/ 0 h 4564688"/>
              <a:gd name="connsiteX0-21" fmla="*/ 0 w 12506325"/>
              <a:gd name="connsiteY0-22" fmla="*/ 0 h 5291056"/>
              <a:gd name="connsiteX1-23" fmla="*/ 12506325 w 12506325"/>
              <a:gd name="connsiteY1-24" fmla="*/ 0 h 5291056"/>
              <a:gd name="connsiteX2-25" fmla="*/ 12496800 w 12506325"/>
              <a:gd name="connsiteY2-26" fmla="*/ 2681511 h 5291056"/>
              <a:gd name="connsiteX3-27" fmla="*/ 0 w 12506325"/>
              <a:gd name="connsiteY3-28" fmla="*/ 4472211 h 5291056"/>
              <a:gd name="connsiteX4-29" fmla="*/ 0 w 12506325"/>
              <a:gd name="connsiteY4-30" fmla="*/ 0 h 5291056"/>
              <a:gd name="connsiteX0-31" fmla="*/ 0 w 12506325"/>
              <a:gd name="connsiteY0-32" fmla="*/ 0 h 5386241"/>
              <a:gd name="connsiteX1-33" fmla="*/ 12506325 w 12506325"/>
              <a:gd name="connsiteY1-34" fmla="*/ 0 h 5386241"/>
              <a:gd name="connsiteX2-35" fmla="*/ 12496800 w 12506325"/>
              <a:gd name="connsiteY2-36" fmla="*/ 2929161 h 5386241"/>
              <a:gd name="connsiteX3-37" fmla="*/ 0 w 12506325"/>
              <a:gd name="connsiteY3-38" fmla="*/ 4472211 h 5386241"/>
              <a:gd name="connsiteX4-39" fmla="*/ 0 w 12506325"/>
              <a:gd name="connsiteY4-40" fmla="*/ 0 h 5386241"/>
              <a:gd name="connsiteX0-41" fmla="*/ 0 w 12506325"/>
              <a:gd name="connsiteY0-42" fmla="*/ 0 h 5294000"/>
              <a:gd name="connsiteX1-43" fmla="*/ 12506325 w 12506325"/>
              <a:gd name="connsiteY1-44" fmla="*/ 0 h 5294000"/>
              <a:gd name="connsiteX2-45" fmla="*/ 12496800 w 12506325"/>
              <a:gd name="connsiteY2-46" fmla="*/ 2929161 h 5294000"/>
              <a:gd name="connsiteX3-47" fmla="*/ 0 w 12506325"/>
              <a:gd name="connsiteY3-48" fmla="*/ 4472211 h 5294000"/>
              <a:gd name="connsiteX4-49" fmla="*/ 0 w 12506325"/>
              <a:gd name="connsiteY4-50" fmla="*/ 0 h 5294000"/>
              <a:gd name="connsiteX0-51" fmla="*/ 0 w 12506325"/>
              <a:gd name="connsiteY0-52" fmla="*/ 0 h 5318398"/>
              <a:gd name="connsiteX1-53" fmla="*/ 12506325 w 12506325"/>
              <a:gd name="connsiteY1-54" fmla="*/ 0 h 5318398"/>
              <a:gd name="connsiteX2-55" fmla="*/ 12496800 w 12506325"/>
              <a:gd name="connsiteY2-56" fmla="*/ 2929161 h 5318398"/>
              <a:gd name="connsiteX3-57" fmla="*/ 0 w 12506325"/>
              <a:gd name="connsiteY3-58" fmla="*/ 4472211 h 5318398"/>
              <a:gd name="connsiteX4-59" fmla="*/ 0 w 12506325"/>
              <a:gd name="connsiteY4-60" fmla="*/ 0 h 5318398"/>
              <a:gd name="connsiteX0-61" fmla="*/ 0 w 12506325"/>
              <a:gd name="connsiteY0-62" fmla="*/ 0 h 5330817"/>
              <a:gd name="connsiteX1-63" fmla="*/ 12506325 w 12506325"/>
              <a:gd name="connsiteY1-64" fmla="*/ 0 h 5330817"/>
              <a:gd name="connsiteX2-65" fmla="*/ 12496800 w 12506325"/>
              <a:gd name="connsiteY2-66" fmla="*/ 2929161 h 5330817"/>
              <a:gd name="connsiteX3-67" fmla="*/ 0 w 12506325"/>
              <a:gd name="connsiteY3-68" fmla="*/ 4472211 h 5330817"/>
              <a:gd name="connsiteX4-69" fmla="*/ 0 w 12506325"/>
              <a:gd name="connsiteY4-70" fmla="*/ 0 h 5330817"/>
              <a:gd name="connsiteX0-71" fmla="*/ 0 w 12506325"/>
              <a:gd name="connsiteY0-72" fmla="*/ 0 h 5223649"/>
              <a:gd name="connsiteX1-73" fmla="*/ 12506325 w 12506325"/>
              <a:gd name="connsiteY1-74" fmla="*/ 0 h 5223649"/>
              <a:gd name="connsiteX2-75" fmla="*/ 12496800 w 12506325"/>
              <a:gd name="connsiteY2-76" fmla="*/ 2929161 h 5223649"/>
              <a:gd name="connsiteX3-77" fmla="*/ 0 w 12506325"/>
              <a:gd name="connsiteY3-78" fmla="*/ 4472211 h 5223649"/>
              <a:gd name="connsiteX4-79" fmla="*/ 0 w 12506325"/>
              <a:gd name="connsiteY4-80" fmla="*/ 0 h 5223649"/>
              <a:gd name="connsiteX0-81" fmla="*/ 0 w 12506325"/>
              <a:gd name="connsiteY0-82" fmla="*/ 0 h 4978619"/>
              <a:gd name="connsiteX1-83" fmla="*/ 12506325 w 12506325"/>
              <a:gd name="connsiteY1-84" fmla="*/ 0 h 4978619"/>
              <a:gd name="connsiteX2-85" fmla="*/ 12496800 w 12506325"/>
              <a:gd name="connsiteY2-86" fmla="*/ 2929161 h 4978619"/>
              <a:gd name="connsiteX3-87" fmla="*/ 0 w 12506325"/>
              <a:gd name="connsiteY3-88" fmla="*/ 4046245 h 4978619"/>
              <a:gd name="connsiteX4-89" fmla="*/ 0 w 12506325"/>
              <a:gd name="connsiteY4-90" fmla="*/ 0 h 4978619"/>
              <a:gd name="connsiteX0-91" fmla="*/ 0 w 12506325"/>
              <a:gd name="connsiteY0-92" fmla="*/ 0 h 5179785"/>
              <a:gd name="connsiteX1-93" fmla="*/ 12506325 w 12506325"/>
              <a:gd name="connsiteY1-94" fmla="*/ 0 h 5179785"/>
              <a:gd name="connsiteX2-95" fmla="*/ 12496800 w 12506325"/>
              <a:gd name="connsiteY2-96" fmla="*/ 2929161 h 5179785"/>
              <a:gd name="connsiteX3-97" fmla="*/ 0 w 12506325"/>
              <a:gd name="connsiteY3-98" fmla="*/ 4046245 h 5179785"/>
              <a:gd name="connsiteX4-99" fmla="*/ 0 w 12506325"/>
              <a:gd name="connsiteY4-100" fmla="*/ 0 h 5179785"/>
              <a:gd name="connsiteX0-101" fmla="*/ 0 w 12506325"/>
              <a:gd name="connsiteY0-102" fmla="*/ 0 h 5371273"/>
              <a:gd name="connsiteX1-103" fmla="*/ 12506325 w 12506325"/>
              <a:gd name="connsiteY1-104" fmla="*/ 0 h 5371273"/>
              <a:gd name="connsiteX2-105" fmla="*/ 12496800 w 12506325"/>
              <a:gd name="connsiteY2-106" fmla="*/ 2929161 h 5371273"/>
              <a:gd name="connsiteX3-107" fmla="*/ 0 w 12506325"/>
              <a:gd name="connsiteY3-108" fmla="*/ 4365720 h 5371273"/>
              <a:gd name="connsiteX4-109" fmla="*/ 0 w 12506325"/>
              <a:gd name="connsiteY4-110" fmla="*/ 0 h 5371273"/>
              <a:gd name="connsiteX0-111" fmla="*/ 0 w 12506325"/>
              <a:gd name="connsiteY0-112" fmla="*/ 0 h 5240050"/>
              <a:gd name="connsiteX1-113" fmla="*/ 12506325 w 12506325"/>
              <a:gd name="connsiteY1-114" fmla="*/ 0 h 5240050"/>
              <a:gd name="connsiteX2-115" fmla="*/ 12496800 w 12506325"/>
              <a:gd name="connsiteY2-116" fmla="*/ 2929161 h 5240050"/>
              <a:gd name="connsiteX3-117" fmla="*/ 0 w 12506325"/>
              <a:gd name="connsiteY3-118" fmla="*/ 4365720 h 5240050"/>
              <a:gd name="connsiteX4-119" fmla="*/ 0 w 12506325"/>
              <a:gd name="connsiteY4-120" fmla="*/ 0 h 5240050"/>
              <a:gd name="connsiteX0-121" fmla="*/ 0 w 12506325"/>
              <a:gd name="connsiteY0-122" fmla="*/ 0 h 5221357"/>
              <a:gd name="connsiteX1-123" fmla="*/ 12506325 w 12506325"/>
              <a:gd name="connsiteY1-124" fmla="*/ 0 h 5221357"/>
              <a:gd name="connsiteX2-125" fmla="*/ 12496800 w 12506325"/>
              <a:gd name="connsiteY2-126" fmla="*/ 2880755 h 5221357"/>
              <a:gd name="connsiteX3-127" fmla="*/ 0 w 12506325"/>
              <a:gd name="connsiteY3-128" fmla="*/ 4365720 h 5221357"/>
              <a:gd name="connsiteX4-129" fmla="*/ 0 w 12506325"/>
              <a:gd name="connsiteY4-130" fmla="*/ 0 h 5221357"/>
              <a:gd name="connsiteX0-131" fmla="*/ 0 w 12506325"/>
              <a:gd name="connsiteY0-132" fmla="*/ 0 h 5203101"/>
              <a:gd name="connsiteX1-133" fmla="*/ 12506325 w 12506325"/>
              <a:gd name="connsiteY1-134" fmla="*/ 0 h 5203101"/>
              <a:gd name="connsiteX2-135" fmla="*/ 12496800 w 12506325"/>
              <a:gd name="connsiteY2-136" fmla="*/ 2832349 h 5203101"/>
              <a:gd name="connsiteX3-137" fmla="*/ 0 w 12506325"/>
              <a:gd name="connsiteY3-138" fmla="*/ 4365720 h 5203101"/>
              <a:gd name="connsiteX4-139" fmla="*/ 0 w 12506325"/>
              <a:gd name="connsiteY4-140" fmla="*/ 0 h 5203101"/>
              <a:gd name="connsiteX0-141" fmla="*/ 0 w 12506325"/>
              <a:gd name="connsiteY0-142" fmla="*/ 0 h 5309484"/>
              <a:gd name="connsiteX1-143" fmla="*/ 12506325 w 12506325"/>
              <a:gd name="connsiteY1-144" fmla="*/ 0 h 5309484"/>
              <a:gd name="connsiteX2-145" fmla="*/ 12496800 w 12506325"/>
              <a:gd name="connsiteY2-146" fmla="*/ 2832349 h 5309484"/>
              <a:gd name="connsiteX3-147" fmla="*/ 0 w 12506325"/>
              <a:gd name="connsiteY3-148" fmla="*/ 4365720 h 5309484"/>
              <a:gd name="connsiteX4-149" fmla="*/ 0 w 12506325"/>
              <a:gd name="connsiteY4-150" fmla="*/ 0 h 5309484"/>
              <a:gd name="connsiteX0-151" fmla="*/ 0 w 12506325"/>
              <a:gd name="connsiteY0-152" fmla="*/ 0 h 5341309"/>
              <a:gd name="connsiteX1-153" fmla="*/ 12506325 w 12506325"/>
              <a:gd name="connsiteY1-154" fmla="*/ 0 h 5341309"/>
              <a:gd name="connsiteX2-155" fmla="*/ 12496800 w 12506325"/>
              <a:gd name="connsiteY2-156" fmla="*/ 2832349 h 5341309"/>
              <a:gd name="connsiteX3-157" fmla="*/ 0 w 12506325"/>
              <a:gd name="connsiteY3-158" fmla="*/ 4365720 h 5341309"/>
              <a:gd name="connsiteX4-159" fmla="*/ 0 w 12506325"/>
              <a:gd name="connsiteY4-160" fmla="*/ 0 h 5341309"/>
              <a:gd name="connsiteX0-161" fmla="*/ 0 w 12506325"/>
              <a:gd name="connsiteY0-162" fmla="*/ 0 h 5338100"/>
              <a:gd name="connsiteX1-163" fmla="*/ 12506325 w 12506325"/>
              <a:gd name="connsiteY1-164" fmla="*/ 0 h 5338100"/>
              <a:gd name="connsiteX2-165" fmla="*/ 12496800 w 12506325"/>
              <a:gd name="connsiteY2-166" fmla="*/ 2832349 h 5338100"/>
              <a:gd name="connsiteX3-167" fmla="*/ 0 w 12506325"/>
              <a:gd name="connsiteY3-168" fmla="*/ 4365720 h 5338100"/>
              <a:gd name="connsiteX4-169" fmla="*/ 0 w 12506325"/>
              <a:gd name="connsiteY4-170" fmla="*/ 0 h 5338100"/>
              <a:gd name="connsiteX0-171" fmla="*/ 0 w 12506325"/>
              <a:gd name="connsiteY0-172" fmla="*/ 0 h 5346050"/>
              <a:gd name="connsiteX1-173" fmla="*/ 12506325 w 12506325"/>
              <a:gd name="connsiteY1-174" fmla="*/ 0 h 5346050"/>
              <a:gd name="connsiteX2-175" fmla="*/ 12496800 w 12506325"/>
              <a:gd name="connsiteY2-176" fmla="*/ 2832349 h 5346050"/>
              <a:gd name="connsiteX3-177" fmla="*/ 0 w 12506325"/>
              <a:gd name="connsiteY3-178" fmla="*/ 4365720 h 5346050"/>
              <a:gd name="connsiteX4-179" fmla="*/ 0 w 12506325"/>
              <a:gd name="connsiteY4-180" fmla="*/ 0 h 5346050"/>
              <a:gd name="connsiteX0-181" fmla="*/ 0 w 12516341"/>
              <a:gd name="connsiteY0-182" fmla="*/ 0 h 5346050"/>
              <a:gd name="connsiteX1-183" fmla="*/ 12506325 w 12516341"/>
              <a:gd name="connsiteY1-184" fmla="*/ 0 h 5346050"/>
              <a:gd name="connsiteX2-185" fmla="*/ 12516341 w 12516341"/>
              <a:gd name="connsiteY2-186" fmla="*/ 2832350 h 5346050"/>
              <a:gd name="connsiteX3-187" fmla="*/ 0 w 12516341"/>
              <a:gd name="connsiteY3-188" fmla="*/ 4365720 h 5346050"/>
              <a:gd name="connsiteX4-189" fmla="*/ 0 w 12516341"/>
              <a:gd name="connsiteY4-190" fmla="*/ 0 h 5346050"/>
              <a:gd name="connsiteX0-191" fmla="*/ 0 w 12516341"/>
              <a:gd name="connsiteY0-192" fmla="*/ 0 h 5346050"/>
              <a:gd name="connsiteX1-193" fmla="*/ 12506325 w 12516341"/>
              <a:gd name="connsiteY1-194" fmla="*/ 0 h 5346050"/>
              <a:gd name="connsiteX2-195" fmla="*/ 12516341 w 12516341"/>
              <a:gd name="connsiteY2-196" fmla="*/ 2832351 h 5346050"/>
              <a:gd name="connsiteX3-197" fmla="*/ 0 w 12516341"/>
              <a:gd name="connsiteY3-198" fmla="*/ 4365720 h 5346050"/>
              <a:gd name="connsiteX4-199" fmla="*/ 0 w 12516341"/>
              <a:gd name="connsiteY4-200" fmla="*/ 0 h 5346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516341" h="5346050">
                <a:moveTo>
                  <a:pt x="0" y="0"/>
                </a:moveTo>
                <a:lnTo>
                  <a:pt x="12506325" y="0"/>
                </a:lnTo>
                <a:cubicBezTo>
                  <a:pt x="12509664" y="944117"/>
                  <a:pt x="12513002" y="1888234"/>
                  <a:pt x="12516341" y="2832351"/>
                </a:cubicBezTo>
                <a:cubicBezTo>
                  <a:pt x="7304992" y="6188843"/>
                  <a:pt x="2532949" y="5616517"/>
                  <a:pt x="0" y="4365720"/>
                </a:cubicBezTo>
                <a:lnTo>
                  <a:pt x="0" y="0"/>
                </a:lnTo>
                <a:close/>
              </a:path>
            </a:pathLst>
          </a:custGeom>
          <a:solidFill>
            <a:schemeClr val="accent3"/>
          </a:solidFill>
          <a:ln>
            <a:noFill/>
          </a:ln>
          <a:effectLst>
            <a:outerShdw blurRad="177800" dist="2413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31"/>
          <p:cNvSpPr/>
          <p:nvPr userDrawn="1"/>
        </p:nvSpPr>
        <p:spPr>
          <a:xfrm>
            <a:off x="0" y="-3"/>
            <a:ext cx="12201764" cy="5153028"/>
          </a:xfrm>
          <a:custGeom>
            <a:avLst/>
            <a:gdLst>
              <a:gd name="connsiteX0" fmla="*/ 0 w 12506325"/>
              <a:gd name="connsiteY0" fmla="*/ 0 h 4472211"/>
              <a:gd name="connsiteX1" fmla="*/ 12506325 w 12506325"/>
              <a:gd name="connsiteY1" fmla="*/ 0 h 4472211"/>
              <a:gd name="connsiteX2" fmla="*/ 12506325 w 12506325"/>
              <a:gd name="connsiteY2" fmla="*/ 4472211 h 4472211"/>
              <a:gd name="connsiteX3" fmla="*/ 0 w 12506325"/>
              <a:gd name="connsiteY3" fmla="*/ 4472211 h 4472211"/>
              <a:gd name="connsiteX4" fmla="*/ 0 w 12506325"/>
              <a:gd name="connsiteY4" fmla="*/ 0 h 4472211"/>
              <a:gd name="connsiteX0-1" fmla="*/ 0 w 12506325"/>
              <a:gd name="connsiteY0-2" fmla="*/ 0 h 4472211"/>
              <a:gd name="connsiteX1-3" fmla="*/ 12506325 w 12506325"/>
              <a:gd name="connsiteY1-4" fmla="*/ 0 h 4472211"/>
              <a:gd name="connsiteX2-5" fmla="*/ 12496800 w 12506325"/>
              <a:gd name="connsiteY2-6" fmla="*/ 2681511 h 4472211"/>
              <a:gd name="connsiteX3-7" fmla="*/ 0 w 12506325"/>
              <a:gd name="connsiteY3-8" fmla="*/ 4472211 h 4472211"/>
              <a:gd name="connsiteX4-9" fmla="*/ 0 w 12506325"/>
              <a:gd name="connsiteY4-10" fmla="*/ 0 h 4472211"/>
              <a:gd name="connsiteX0-11" fmla="*/ 0 w 12506325"/>
              <a:gd name="connsiteY0-12" fmla="*/ 0 h 4564688"/>
              <a:gd name="connsiteX1-13" fmla="*/ 12506325 w 12506325"/>
              <a:gd name="connsiteY1-14" fmla="*/ 0 h 4564688"/>
              <a:gd name="connsiteX2-15" fmla="*/ 12496800 w 12506325"/>
              <a:gd name="connsiteY2-16" fmla="*/ 2681511 h 4564688"/>
              <a:gd name="connsiteX3-17" fmla="*/ 0 w 12506325"/>
              <a:gd name="connsiteY3-18" fmla="*/ 4472211 h 4564688"/>
              <a:gd name="connsiteX4-19" fmla="*/ 0 w 12506325"/>
              <a:gd name="connsiteY4-20" fmla="*/ 0 h 4564688"/>
              <a:gd name="connsiteX0-21" fmla="*/ 0 w 12506325"/>
              <a:gd name="connsiteY0-22" fmla="*/ 0 h 5291056"/>
              <a:gd name="connsiteX1-23" fmla="*/ 12506325 w 12506325"/>
              <a:gd name="connsiteY1-24" fmla="*/ 0 h 5291056"/>
              <a:gd name="connsiteX2-25" fmla="*/ 12496800 w 12506325"/>
              <a:gd name="connsiteY2-26" fmla="*/ 2681511 h 5291056"/>
              <a:gd name="connsiteX3-27" fmla="*/ 0 w 12506325"/>
              <a:gd name="connsiteY3-28" fmla="*/ 4472211 h 5291056"/>
              <a:gd name="connsiteX4-29" fmla="*/ 0 w 12506325"/>
              <a:gd name="connsiteY4-30" fmla="*/ 0 h 5291056"/>
              <a:gd name="connsiteX0-31" fmla="*/ 0 w 12506325"/>
              <a:gd name="connsiteY0-32" fmla="*/ 0 h 5386241"/>
              <a:gd name="connsiteX1-33" fmla="*/ 12506325 w 12506325"/>
              <a:gd name="connsiteY1-34" fmla="*/ 0 h 5386241"/>
              <a:gd name="connsiteX2-35" fmla="*/ 12496800 w 12506325"/>
              <a:gd name="connsiteY2-36" fmla="*/ 2929161 h 5386241"/>
              <a:gd name="connsiteX3-37" fmla="*/ 0 w 12506325"/>
              <a:gd name="connsiteY3-38" fmla="*/ 4472211 h 5386241"/>
              <a:gd name="connsiteX4-39" fmla="*/ 0 w 12506325"/>
              <a:gd name="connsiteY4-40" fmla="*/ 0 h 5386241"/>
              <a:gd name="connsiteX0-41" fmla="*/ 0 w 12506325"/>
              <a:gd name="connsiteY0-42" fmla="*/ 0 h 5294000"/>
              <a:gd name="connsiteX1-43" fmla="*/ 12506325 w 12506325"/>
              <a:gd name="connsiteY1-44" fmla="*/ 0 h 5294000"/>
              <a:gd name="connsiteX2-45" fmla="*/ 12496800 w 12506325"/>
              <a:gd name="connsiteY2-46" fmla="*/ 2929161 h 5294000"/>
              <a:gd name="connsiteX3-47" fmla="*/ 0 w 12506325"/>
              <a:gd name="connsiteY3-48" fmla="*/ 4472211 h 5294000"/>
              <a:gd name="connsiteX4-49" fmla="*/ 0 w 12506325"/>
              <a:gd name="connsiteY4-50" fmla="*/ 0 h 5294000"/>
              <a:gd name="connsiteX0-51" fmla="*/ 0 w 12506325"/>
              <a:gd name="connsiteY0-52" fmla="*/ 0 h 5318398"/>
              <a:gd name="connsiteX1-53" fmla="*/ 12506325 w 12506325"/>
              <a:gd name="connsiteY1-54" fmla="*/ 0 h 5318398"/>
              <a:gd name="connsiteX2-55" fmla="*/ 12496800 w 12506325"/>
              <a:gd name="connsiteY2-56" fmla="*/ 2929161 h 5318398"/>
              <a:gd name="connsiteX3-57" fmla="*/ 0 w 12506325"/>
              <a:gd name="connsiteY3-58" fmla="*/ 4472211 h 5318398"/>
              <a:gd name="connsiteX4-59" fmla="*/ 0 w 12506325"/>
              <a:gd name="connsiteY4-60" fmla="*/ 0 h 5318398"/>
              <a:gd name="connsiteX0-61" fmla="*/ 0 w 12506325"/>
              <a:gd name="connsiteY0-62" fmla="*/ 0 h 5330817"/>
              <a:gd name="connsiteX1-63" fmla="*/ 12506325 w 12506325"/>
              <a:gd name="connsiteY1-64" fmla="*/ 0 h 5330817"/>
              <a:gd name="connsiteX2-65" fmla="*/ 12496800 w 12506325"/>
              <a:gd name="connsiteY2-66" fmla="*/ 2929161 h 5330817"/>
              <a:gd name="connsiteX3-67" fmla="*/ 0 w 12506325"/>
              <a:gd name="connsiteY3-68" fmla="*/ 4472211 h 5330817"/>
              <a:gd name="connsiteX4-69" fmla="*/ 0 w 12506325"/>
              <a:gd name="connsiteY4-70" fmla="*/ 0 h 5330817"/>
              <a:gd name="connsiteX0-71" fmla="*/ 0 w 12506325"/>
              <a:gd name="connsiteY0-72" fmla="*/ 0 h 5223649"/>
              <a:gd name="connsiteX1-73" fmla="*/ 12506325 w 12506325"/>
              <a:gd name="connsiteY1-74" fmla="*/ 0 h 5223649"/>
              <a:gd name="connsiteX2-75" fmla="*/ 12496800 w 12506325"/>
              <a:gd name="connsiteY2-76" fmla="*/ 2929161 h 5223649"/>
              <a:gd name="connsiteX3-77" fmla="*/ 0 w 12506325"/>
              <a:gd name="connsiteY3-78" fmla="*/ 4472211 h 5223649"/>
              <a:gd name="connsiteX4-79" fmla="*/ 0 w 12506325"/>
              <a:gd name="connsiteY4-80" fmla="*/ 0 h 5223649"/>
              <a:gd name="connsiteX0-81" fmla="*/ 0 w 12506325"/>
              <a:gd name="connsiteY0-82" fmla="*/ 0 h 4978619"/>
              <a:gd name="connsiteX1-83" fmla="*/ 12506325 w 12506325"/>
              <a:gd name="connsiteY1-84" fmla="*/ 0 h 4978619"/>
              <a:gd name="connsiteX2-85" fmla="*/ 12496800 w 12506325"/>
              <a:gd name="connsiteY2-86" fmla="*/ 2929161 h 4978619"/>
              <a:gd name="connsiteX3-87" fmla="*/ 0 w 12506325"/>
              <a:gd name="connsiteY3-88" fmla="*/ 4046245 h 4978619"/>
              <a:gd name="connsiteX4-89" fmla="*/ 0 w 12506325"/>
              <a:gd name="connsiteY4-90" fmla="*/ 0 h 4978619"/>
              <a:gd name="connsiteX0-91" fmla="*/ 0 w 12506325"/>
              <a:gd name="connsiteY0-92" fmla="*/ 0 h 5179785"/>
              <a:gd name="connsiteX1-93" fmla="*/ 12506325 w 12506325"/>
              <a:gd name="connsiteY1-94" fmla="*/ 0 h 5179785"/>
              <a:gd name="connsiteX2-95" fmla="*/ 12496800 w 12506325"/>
              <a:gd name="connsiteY2-96" fmla="*/ 2929161 h 5179785"/>
              <a:gd name="connsiteX3-97" fmla="*/ 0 w 12506325"/>
              <a:gd name="connsiteY3-98" fmla="*/ 4046245 h 5179785"/>
              <a:gd name="connsiteX4-99" fmla="*/ 0 w 12506325"/>
              <a:gd name="connsiteY4-100" fmla="*/ 0 h 5179785"/>
              <a:gd name="connsiteX0-101" fmla="*/ 0 w 12506325"/>
              <a:gd name="connsiteY0-102" fmla="*/ 0 h 5371273"/>
              <a:gd name="connsiteX1-103" fmla="*/ 12506325 w 12506325"/>
              <a:gd name="connsiteY1-104" fmla="*/ 0 h 5371273"/>
              <a:gd name="connsiteX2-105" fmla="*/ 12496800 w 12506325"/>
              <a:gd name="connsiteY2-106" fmla="*/ 2929161 h 5371273"/>
              <a:gd name="connsiteX3-107" fmla="*/ 0 w 12506325"/>
              <a:gd name="connsiteY3-108" fmla="*/ 4365720 h 5371273"/>
              <a:gd name="connsiteX4-109" fmla="*/ 0 w 12506325"/>
              <a:gd name="connsiteY4-110" fmla="*/ 0 h 5371273"/>
              <a:gd name="connsiteX0-111" fmla="*/ 0 w 12506325"/>
              <a:gd name="connsiteY0-112" fmla="*/ 0 h 5240050"/>
              <a:gd name="connsiteX1-113" fmla="*/ 12506325 w 12506325"/>
              <a:gd name="connsiteY1-114" fmla="*/ 0 h 5240050"/>
              <a:gd name="connsiteX2-115" fmla="*/ 12496800 w 12506325"/>
              <a:gd name="connsiteY2-116" fmla="*/ 2929161 h 5240050"/>
              <a:gd name="connsiteX3-117" fmla="*/ 0 w 12506325"/>
              <a:gd name="connsiteY3-118" fmla="*/ 4365720 h 5240050"/>
              <a:gd name="connsiteX4-119" fmla="*/ 0 w 12506325"/>
              <a:gd name="connsiteY4-120" fmla="*/ 0 h 5240050"/>
              <a:gd name="connsiteX0-121" fmla="*/ 0 w 12506325"/>
              <a:gd name="connsiteY0-122" fmla="*/ 0 h 5221357"/>
              <a:gd name="connsiteX1-123" fmla="*/ 12506325 w 12506325"/>
              <a:gd name="connsiteY1-124" fmla="*/ 0 h 5221357"/>
              <a:gd name="connsiteX2-125" fmla="*/ 12496800 w 12506325"/>
              <a:gd name="connsiteY2-126" fmla="*/ 2880755 h 5221357"/>
              <a:gd name="connsiteX3-127" fmla="*/ 0 w 12506325"/>
              <a:gd name="connsiteY3-128" fmla="*/ 4365720 h 5221357"/>
              <a:gd name="connsiteX4-129" fmla="*/ 0 w 12506325"/>
              <a:gd name="connsiteY4-130" fmla="*/ 0 h 5221357"/>
              <a:gd name="connsiteX0-131" fmla="*/ 0 w 12506325"/>
              <a:gd name="connsiteY0-132" fmla="*/ 0 h 5203101"/>
              <a:gd name="connsiteX1-133" fmla="*/ 12506325 w 12506325"/>
              <a:gd name="connsiteY1-134" fmla="*/ 0 h 5203101"/>
              <a:gd name="connsiteX2-135" fmla="*/ 12496800 w 12506325"/>
              <a:gd name="connsiteY2-136" fmla="*/ 2832349 h 5203101"/>
              <a:gd name="connsiteX3-137" fmla="*/ 0 w 12506325"/>
              <a:gd name="connsiteY3-138" fmla="*/ 4365720 h 5203101"/>
              <a:gd name="connsiteX4-139" fmla="*/ 0 w 12506325"/>
              <a:gd name="connsiteY4-140" fmla="*/ 0 h 5203101"/>
              <a:gd name="connsiteX0-141" fmla="*/ 0 w 12506325"/>
              <a:gd name="connsiteY0-142" fmla="*/ 0 h 5309484"/>
              <a:gd name="connsiteX1-143" fmla="*/ 12506325 w 12506325"/>
              <a:gd name="connsiteY1-144" fmla="*/ 0 h 5309484"/>
              <a:gd name="connsiteX2-145" fmla="*/ 12496800 w 12506325"/>
              <a:gd name="connsiteY2-146" fmla="*/ 2832349 h 5309484"/>
              <a:gd name="connsiteX3-147" fmla="*/ 0 w 12506325"/>
              <a:gd name="connsiteY3-148" fmla="*/ 4365720 h 5309484"/>
              <a:gd name="connsiteX4-149" fmla="*/ 0 w 12506325"/>
              <a:gd name="connsiteY4-150" fmla="*/ 0 h 5309484"/>
              <a:gd name="connsiteX0-151" fmla="*/ 0 w 12506325"/>
              <a:gd name="connsiteY0-152" fmla="*/ 0 h 5341309"/>
              <a:gd name="connsiteX1-153" fmla="*/ 12506325 w 12506325"/>
              <a:gd name="connsiteY1-154" fmla="*/ 0 h 5341309"/>
              <a:gd name="connsiteX2-155" fmla="*/ 12496800 w 12506325"/>
              <a:gd name="connsiteY2-156" fmla="*/ 2832349 h 5341309"/>
              <a:gd name="connsiteX3-157" fmla="*/ 0 w 12506325"/>
              <a:gd name="connsiteY3-158" fmla="*/ 4365720 h 5341309"/>
              <a:gd name="connsiteX4-159" fmla="*/ 0 w 12506325"/>
              <a:gd name="connsiteY4-160" fmla="*/ 0 h 5341309"/>
              <a:gd name="connsiteX0-161" fmla="*/ 0 w 12506325"/>
              <a:gd name="connsiteY0-162" fmla="*/ 0 h 5338100"/>
              <a:gd name="connsiteX1-163" fmla="*/ 12506325 w 12506325"/>
              <a:gd name="connsiteY1-164" fmla="*/ 0 h 5338100"/>
              <a:gd name="connsiteX2-165" fmla="*/ 12496800 w 12506325"/>
              <a:gd name="connsiteY2-166" fmla="*/ 2832349 h 5338100"/>
              <a:gd name="connsiteX3-167" fmla="*/ 0 w 12506325"/>
              <a:gd name="connsiteY3-168" fmla="*/ 4365720 h 5338100"/>
              <a:gd name="connsiteX4-169" fmla="*/ 0 w 12506325"/>
              <a:gd name="connsiteY4-170" fmla="*/ 0 h 5338100"/>
              <a:gd name="connsiteX0-171" fmla="*/ 0 w 12506325"/>
              <a:gd name="connsiteY0-172" fmla="*/ 0 h 5346050"/>
              <a:gd name="connsiteX1-173" fmla="*/ 12506325 w 12506325"/>
              <a:gd name="connsiteY1-174" fmla="*/ 0 h 5346050"/>
              <a:gd name="connsiteX2-175" fmla="*/ 12496800 w 12506325"/>
              <a:gd name="connsiteY2-176" fmla="*/ 2832349 h 5346050"/>
              <a:gd name="connsiteX3-177" fmla="*/ 0 w 12506325"/>
              <a:gd name="connsiteY3-178" fmla="*/ 4365720 h 5346050"/>
              <a:gd name="connsiteX4-179" fmla="*/ 0 w 12506325"/>
              <a:gd name="connsiteY4-180" fmla="*/ 0 h 5346050"/>
              <a:gd name="connsiteX0-181" fmla="*/ 0 w 12516341"/>
              <a:gd name="connsiteY0-182" fmla="*/ 0 h 5346050"/>
              <a:gd name="connsiteX1-183" fmla="*/ 12506325 w 12516341"/>
              <a:gd name="connsiteY1-184" fmla="*/ 0 h 5346050"/>
              <a:gd name="connsiteX2-185" fmla="*/ 12516341 w 12516341"/>
              <a:gd name="connsiteY2-186" fmla="*/ 2832350 h 5346050"/>
              <a:gd name="connsiteX3-187" fmla="*/ 0 w 12516341"/>
              <a:gd name="connsiteY3-188" fmla="*/ 4365720 h 5346050"/>
              <a:gd name="connsiteX4-189" fmla="*/ 0 w 12516341"/>
              <a:gd name="connsiteY4-190" fmla="*/ 0 h 5346050"/>
              <a:gd name="connsiteX0-191" fmla="*/ 0 w 12516341"/>
              <a:gd name="connsiteY0-192" fmla="*/ 0 h 5346050"/>
              <a:gd name="connsiteX1-193" fmla="*/ 12506325 w 12516341"/>
              <a:gd name="connsiteY1-194" fmla="*/ 0 h 5346050"/>
              <a:gd name="connsiteX2-195" fmla="*/ 12516341 w 12516341"/>
              <a:gd name="connsiteY2-196" fmla="*/ 2832351 h 5346050"/>
              <a:gd name="connsiteX3-197" fmla="*/ 0 w 12516341"/>
              <a:gd name="connsiteY3-198" fmla="*/ 4365720 h 5346050"/>
              <a:gd name="connsiteX4-199" fmla="*/ 0 w 12516341"/>
              <a:gd name="connsiteY4-200" fmla="*/ 0 h 5346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516341" h="5346050">
                <a:moveTo>
                  <a:pt x="0" y="0"/>
                </a:moveTo>
                <a:lnTo>
                  <a:pt x="12506325" y="0"/>
                </a:lnTo>
                <a:cubicBezTo>
                  <a:pt x="12509664" y="944117"/>
                  <a:pt x="12513002" y="1888234"/>
                  <a:pt x="12516341" y="2832351"/>
                </a:cubicBezTo>
                <a:cubicBezTo>
                  <a:pt x="7304992" y="6188843"/>
                  <a:pt x="2532949" y="5616517"/>
                  <a:pt x="0" y="4365720"/>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31"/>
          <p:cNvSpPr/>
          <p:nvPr userDrawn="1"/>
        </p:nvSpPr>
        <p:spPr>
          <a:xfrm>
            <a:off x="0" y="10631"/>
            <a:ext cx="12201764" cy="4951893"/>
          </a:xfrm>
          <a:custGeom>
            <a:avLst/>
            <a:gdLst>
              <a:gd name="connsiteX0" fmla="*/ 0 w 12506325"/>
              <a:gd name="connsiteY0" fmla="*/ 0 h 4472211"/>
              <a:gd name="connsiteX1" fmla="*/ 12506325 w 12506325"/>
              <a:gd name="connsiteY1" fmla="*/ 0 h 4472211"/>
              <a:gd name="connsiteX2" fmla="*/ 12506325 w 12506325"/>
              <a:gd name="connsiteY2" fmla="*/ 4472211 h 4472211"/>
              <a:gd name="connsiteX3" fmla="*/ 0 w 12506325"/>
              <a:gd name="connsiteY3" fmla="*/ 4472211 h 4472211"/>
              <a:gd name="connsiteX4" fmla="*/ 0 w 12506325"/>
              <a:gd name="connsiteY4" fmla="*/ 0 h 4472211"/>
              <a:gd name="connsiteX0-1" fmla="*/ 0 w 12506325"/>
              <a:gd name="connsiteY0-2" fmla="*/ 0 h 4472211"/>
              <a:gd name="connsiteX1-3" fmla="*/ 12506325 w 12506325"/>
              <a:gd name="connsiteY1-4" fmla="*/ 0 h 4472211"/>
              <a:gd name="connsiteX2-5" fmla="*/ 12496800 w 12506325"/>
              <a:gd name="connsiteY2-6" fmla="*/ 2681511 h 4472211"/>
              <a:gd name="connsiteX3-7" fmla="*/ 0 w 12506325"/>
              <a:gd name="connsiteY3-8" fmla="*/ 4472211 h 4472211"/>
              <a:gd name="connsiteX4-9" fmla="*/ 0 w 12506325"/>
              <a:gd name="connsiteY4-10" fmla="*/ 0 h 4472211"/>
              <a:gd name="connsiteX0-11" fmla="*/ 0 w 12506325"/>
              <a:gd name="connsiteY0-12" fmla="*/ 0 h 4564688"/>
              <a:gd name="connsiteX1-13" fmla="*/ 12506325 w 12506325"/>
              <a:gd name="connsiteY1-14" fmla="*/ 0 h 4564688"/>
              <a:gd name="connsiteX2-15" fmla="*/ 12496800 w 12506325"/>
              <a:gd name="connsiteY2-16" fmla="*/ 2681511 h 4564688"/>
              <a:gd name="connsiteX3-17" fmla="*/ 0 w 12506325"/>
              <a:gd name="connsiteY3-18" fmla="*/ 4472211 h 4564688"/>
              <a:gd name="connsiteX4-19" fmla="*/ 0 w 12506325"/>
              <a:gd name="connsiteY4-20" fmla="*/ 0 h 4564688"/>
              <a:gd name="connsiteX0-21" fmla="*/ 0 w 12506325"/>
              <a:gd name="connsiteY0-22" fmla="*/ 0 h 5291056"/>
              <a:gd name="connsiteX1-23" fmla="*/ 12506325 w 12506325"/>
              <a:gd name="connsiteY1-24" fmla="*/ 0 h 5291056"/>
              <a:gd name="connsiteX2-25" fmla="*/ 12496800 w 12506325"/>
              <a:gd name="connsiteY2-26" fmla="*/ 2681511 h 5291056"/>
              <a:gd name="connsiteX3-27" fmla="*/ 0 w 12506325"/>
              <a:gd name="connsiteY3-28" fmla="*/ 4472211 h 5291056"/>
              <a:gd name="connsiteX4-29" fmla="*/ 0 w 12506325"/>
              <a:gd name="connsiteY4-30" fmla="*/ 0 h 5291056"/>
              <a:gd name="connsiteX0-31" fmla="*/ 0 w 12506325"/>
              <a:gd name="connsiteY0-32" fmla="*/ 0 h 5386241"/>
              <a:gd name="connsiteX1-33" fmla="*/ 12506325 w 12506325"/>
              <a:gd name="connsiteY1-34" fmla="*/ 0 h 5386241"/>
              <a:gd name="connsiteX2-35" fmla="*/ 12496800 w 12506325"/>
              <a:gd name="connsiteY2-36" fmla="*/ 2929161 h 5386241"/>
              <a:gd name="connsiteX3-37" fmla="*/ 0 w 12506325"/>
              <a:gd name="connsiteY3-38" fmla="*/ 4472211 h 5386241"/>
              <a:gd name="connsiteX4-39" fmla="*/ 0 w 12506325"/>
              <a:gd name="connsiteY4-40" fmla="*/ 0 h 5386241"/>
              <a:gd name="connsiteX0-41" fmla="*/ 0 w 12506325"/>
              <a:gd name="connsiteY0-42" fmla="*/ 0 h 5294000"/>
              <a:gd name="connsiteX1-43" fmla="*/ 12506325 w 12506325"/>
              <a:gd name="connsiteY1-44" fmla="*/ 0 h 5294000"/>
              <a:gd name="connsiteX2-45" fmla="*/ 12496800 w 12506325"/>
              <a:gd name="connsiteY2-46" fmla="*/ 2929161 h 5294000"/>
              <a:gd name="connsiteX3-47" fmla="*/ 0 w 12506325"/>
              <a:gd name="connsiteY3-48" fmla="*/ 4472211 h 5294000"/>
              <a:gd name="connsiteX4-49" fmla="*/ 0 w 12506325"/>
              <a:gd name="connsiteY4-50" fmla="*/ 0 h 5294000"/>
              <a:gd name="connsiteX0-51" fmla="*/ 0 w 12506325"/>
              <a:gd name="connsiteY0-52" fmla="*/ 0 h 5318398"/>
              <a:gd name="connsiteX1-53" fmla="*/ 12506325 w 12506325"/>
              <a:gd name="connsiteY1-54" fmla="*/ 0 h 5318398"/>
              <a:gd name="connsiteX2-55" fmla="*/ 12496800 w 12506325"/>
              <a:gd name="connsiteY2-56" fmla="*/ 2929161 h 5318398"/>
              <a:gd name="connsiteX3-57" fmla="*/ 0 w 12506325"/>
              <a:gd name="connsiteY3-58" fmla="*/ 4472211 h 5318398"/>
              <a:gd name="connsiteX4-59" fmla="*/ 0 w 12506325"/>
              <a:gd name="connsiteY4-60" fmla="*/ 0 h 5318398"/>
              <a:gd name="connsiteX0-61" fmla="*/ 0 w 12506325"/>
              <a:gd name="connsiteY0-62" fmla="*/ 0 h 5330817"/>
              <a:gd name="connsiteX1-63" fmla="*/ 12506325 w 12506325"/>
              <a:gd name="connsiteY1-64" fmla="*/ 0 h 5330817"/>
              <a:gd name="connsiteX2-65" fmla="*/ 12496800 w 12506325"/>
              <a:gd name="connsiteY2-66" fmla="*/ 2929161 h 5330817"/>
              <a:gd name="connsiteX3-67" fmla="*/ 0 w 12506325"/>
              <a:gd name="connsiteY3-68" fmla="*/ 4472211 h 5330817"/>
              <a:gd name="connsiteX4-69" fmla="*/ 0 w 12506325"/>
              <a:gd name="connsiteY4-70" fmla="*/ 0 h 5330817"/>
              <a:gd name="connsiteX0-71" fmla="*/ 0 w 12506325"/>
              <a:gd name="connsiteY0-72" fmla="*/ 0 h 5223649"/>
              <a:gd name="connsiteX1-73" fmla="*/ 12506325 w 12506325"/>
              <a:gd name="connsiteY1-74" fmla="*/ 0 h 5223649"/>
              <a:gd name="connsiteX2-75" fmla="*/ 12496800 w 12506325"/>
              <a:gd name="connsiteY2-76" fmla="*/ 2929161 h 5223649"/>
              <a:gd name="connsiteX3-77" fmla="*/ 0 w 12506325"/>
              <a:gd name="connsiteY3-78" fmla="*/ 4472211 h 5223649"/>
              <a:gd name="connsiteX4-79" fmla="*/ 0 w 12506325"/>
              <a:gd name="connsiteY4-80" fmla="*/ 0 h 5223649"/>
              <a:gd name="connsiteX0-81" fmla="*/ 0 w 12506325"/>
              <a:gd name="connsiteY0-82" fmla="*/ 0 h 4978619"/>
              <a:gd name="connsiteX1-83" fmla="*/ 12506325 w 12506325"/>
              <a:gd name="connsiteY1-84" fmla="*/ 0 h 4978619"/>
              <a:gd name="connsiteX2-85" fmla="*/ 12496800 w 12506325"/>
              <a:gd name="connsiteY2-86" fmla="*/ 2929161 h 4978619"/>
              <a:gd name="connsiteX3-87" fmla="*/ 0 w 12506325"/>
              <a:gd name="connsiteY3-88" fmla="*/ 4046245 h 4978619"/>
              <a:gd name="connsiteX4-89" fmla="*/ 0 w 12506325"/>
              <a:gd name="connsiteY4-90" fmla="*/ 0 h 4978619"/>
              <a:gd name="connsiteX0-91" fmla="*/ 0 w 12506325"/>
              <a:gd name="connsiteY0-92" fmla="*/ 0 h 5179785"/>
              <a:gd name="connsiteX1-93" fmla="*/ 12506325 w 12506325"/>
              <a:gd name="connsiteY1-94" fmla="*/ 0 h 5179785"/>
              <a:gd name="connsiteX2-95" fmla="*/ 12496800 w 12506325"/>
              <a:gd name="connsiteY2-96" fmla="*/ 2929161 h 5179785"/>
              <a:gd name="connsiteX3-97" fmla="*/ 0 w 12506325"/>
              <a:gd name="connsiteY3-98" fmla="*/ 4046245 h 5179785"/>
              <a:gd name="connsiteX4-99" fmla="*/ 0 w 12506325"/>
              <a:gd name="connsiteY4-100" fmla="*/ 0 h 5179785"/>
              <a:gd name="connsiteX0-101" fmla="*/ 0 w 12506325"/>
              <a:gd name="connsiteY0-102" fmla="*/ 0 h 5371273"/>
              <a:gd name="connsiteX1-103" fmla="*/ 12506325 w 12506325"/>
              <a:gd name="connsiteY1-104" fmla="*/ 0 h 5371273"/>
              <a:gd name="connsiteX2-105" fmla="*/ 12496800 w 12506325"/>
              <a:gd name="connsiteY2-106" fmla="*/ 2929161 h 5371273"/>
              <a:gd name="connsiteX3-107" fmla="*/ 0 w 12506325"/>
              <a:gd name="connsiteY3-108" fmla="*/ 4365720 h 5371273"/>
              <a:gd name="connsiteX4-109" fmla="*/ 0 w 12506325"/>
              <a:gd name="connsiteY4-110" fmla="*/ 0 h 5371273"/>
              <a:gd name="connsiteX0-111" fmla="*/ 0 w 12506325"/>
              <a:gd name="connsiteY0-112" fmla="*/ 0 h 5240050"/>
              <a:gd name="connsiteX1-113" fmla="*/ 12506325 w 12506325"/>
              <a:gd name="connsiteY1-114" fmla="*/ 0 h 5240050"/>
              <a:gd name="connsiteX2-115" fmla="*/ 12496800 w 12506325"/>
              <a:gd name="connsiteY2-116" fmla="*/ 2929161 h 5240050"/>
              <a:gd name="connsiteX3-117" fmla="*/ 0 w 12506325"/>
              <a:gd name="connsiteY3-118" fmla="*/ 4365720 h 5240050"/>
              <a:gd name="connsiteX4-119" fmla="*/ 0 w 12506325"/>
              <a:gd name="connsiteY4-120" fmla="*/ 0 h 5240050"/>
              <a:gd name="connsiteX0-121" fmla="*/ 0 w 12506325"/>
              <a:gd name="connsiteY0-122" fmla="*/ 0 h 5221357"/>
              <a:gd name="connsiteX1-123" fmla="*/ 12506325 w 12506325"/>
              <a:gd name="connsiteY1-124" fmla="*/ 0 h 5221357"/>
              <a:gd name="connsiteX2-125" fmla="*/ 12496800 w 12506325"/>
              <a:gd name="connsiteY2-126" fmla="*/ 2880755 h 5221357"/>
              <a:gd name="connsiteX3-127" fmla="*/ 0 w 12506325"/>
              <a:gd name="connsiteY3-128" fmla="*/ 4365720 h 5221357"/>
              <a:gd name="connsiteX4-129" fmla="*/ 0 w 12506325"/>
              <a:gd name="connsiteY4-130" fmla="*/ 0 h 5221357"/>
              <a:gd name="connsiteX0-131" fmla="*/ 0 w 12506325"/>
              <a:gd name="connsiteY0-132" fmla="*/ 0 h 5203101"/>
              <a:gd name="connsiteX1-133" fmla="*/ 12506325 w 12506325"/>
              <a:gd name="connsiteY1-134" fmla="*/ 0 h 5203101"/>
              <a:gd name="connsiteX2-135" fmla="*/ 12496800 w 12506325"/>
              <a:gd name="connsiteY2-136" fmla="*/ 2832349 h 5203101"/>
              <a:gd name="connsiteX3-137" fmla="*/ 0 w 12506325"/>
              <a:gd name="connsiteY3-138" fmla="*/ 4365720 h 5203101"/>
              <a:gd name="connsiteX4-139" fmla="*/ 0 w 12506325"/>
              <a:gd name="connsiteY4-140" fmla="*/ 0 h 5203101"/>
              <a:gd name="connsiteX0-141" fmla="*/ 0 w 12506325"/>
              <a:gd name="connsiteY0-142" fmla="*/ 0 h 5309484"/>
              <a:gd name="connsiteX1-143" fmla="*/ 12506325 w 12506325"/>
              <a:gd name="connsiteY1-144" fmla="*/ 0 h 5309484"/>
              <a:gd name="connsiteX2-145" fmla="*/ 12496800 w 12506325"/>
              <a:gd name="connsiteY2-146" fmla="*/ 2832349 h 5309484"/>
              <a:gd name="connsiteX3-147" fmla="*/ 0 w 12506325"/>
              <a:gd name="connsiteY3-148" fmla="*/ 4365720 h 5309484"/>
              <a:gd name="connsiteX4-149" fmla="*/ 0 w 12506325"/>
              <a:gd name="connsiteY4-150" fmla="*/ 0 h 5309484"/>
              <a:gd name="connsiteX0-151" fmla="*/ 0 w 12506325"/>
              <a:gd name="connsiteY0-152" fmla="*/ 0 h 5341309"/>
              <a:gd name="connsiteX1-153" fmla="*/ 12506325 w 12506325"/>
              <a:gd name="connsiteY1-154" fmla="*/ 0 h 5341309"/>
              <a:gd name="connsiteX2-155" fmla="*/ 12496800 w 12506325"/>
              <a:gd name="connsiteY2-156" fmla="*/ 2832349 h 5341309"/>
              <a:gd name="connsiteX3-157" fmla="*/ 0 w 12506325"/>
              <a:gd name="connsiteY3-158" fmla="*/ 4365720 h 5341309"/>
              <a:gd name="connsiteX4-159" fmla="*/ 0 w 12506325"/>
              <a:gd name="connsiteY4-160" fmla="*/ 0 h 5341309"/>
              <a:gd name="connsiteX0-161" fmla="*/ 0 w 12506325"/>
              <a:gd name="connsiteY0-162" fmla="*/ 0 h 5338100"/>
              <a:gd name="connsiteX1-163" fmla="*/ 12506325 w 12506325"/>
              <a:gd name="connsiteY1-164" fmla="*/ 0 h 5338100"/>
              <a:gd name="connsiteX2-165" fmla="*/ 12496800 w 12506325"/>
              <a:gd name="connsiteY2-166" fmla="*/ 2832349 h 5338100"/>
              <a:gd name="connsiteX3-167" fmla="*/ 0 w 12506325"/>
              <a:gd name="connsiteY3-168" fmla="*/ 4365720 h 5338100"/>
              <a:gd name="connsiteX4-169" fmla="*/ 0 w 12506325"/>
              <a:gd name="connsiteY4-170" fmla="*/ 0 h 5338100"/>
              <a:gd name="connsiteX0-171" fmla="*/ 0 w 12506325"/>
              <a:gd name="connsiteY0-172" fmla="*/ 0 h 5346050"/>
              <a:gd name="connsiteX1-173" fmla="*/ 12506325 w 12506325"/>
              <a:gd name="connsiteY1-174" fmla="*/ 0 h 5346050"/>
              <a:gd name="connsiteX2-175" fmla="*/ 12496800 w 12506325"/>
              <a:gd name="connsiteY2-176" fmla="*/ 2832349 h 5346050"/>
              <a:gd name="connsiteX3-177" fmla="*/ 0 w 12506325"/>
              <a:gd name="connsiteY3-178" fmla="*/ 4365720 h 5346050"/>
              <a:gd name="connsiteX4-179" fmla="*/ 0 w 12506325"/>
              <a:gd name="connsiteY4-180" fmla="*/ 0 h 5346050"/>
              <a:gd name="connsiteX0-181" fmla="*/ 0 w 12516341"/>
              <a:gd name="connsiteY0-182" fmla="*/ 0 h 5346050"/>
              <a:gd name="connsiteX1-183" fmla="*/ 12506325 w 12516341"/>
              <a:gd name="connsiteY1-184" fmla="*/ 0 h 5346050"/>
              <a:gd name="connsiteX2-185" fmla="*/ 12516341 w 12516341"/>
              <a:gd name="connsiteY2-186" fmla="*/ 2832350 h 5346050"/>
              <a:gd name="connsiteX3-187" fmla="*/ 0 w 12516341"/>
              <a:gd name="connsiteY3-188" fmla="*/ 4365720 h 5346050"/>
              <a:gd name="connsiteX4-189" fmla="*/ 0 w 12516341"/>
              <a:gd name="connsiteY4-190" fmla="*/ 0 h 5346050"/>
              <a:gd name="connsiteX0-191" fmla="*/ 0 w 12516341"/>
              <a:gd name="connsiteY0-192" fmla="*/ 0 h 5346050"/>
              <a:gd name="connsiteX1-193" fmla="*/ 12506325 w 12516341"/>
              <a:gd name="connsiteY1-194" fmla="*/ 0 h 5346050"/>
              <a:gd name="connsiteX2-195" fmla="*/ 12516341 w 12516341"/>
              <a:gd name="connsiteY2-196" fmla="*/ 2832351 h 5346050"/>
              <a:gd name="connsiteX3-197" fmla="*/ 0 w 12516341"/>
              <a:gd name="connsiteY3-198" fmla="*/ 4365720 h 5346050"/>
              <a:gd name="connsiteX4-199" fmla="*/ 0 w 12516341"/>
              <a:gd name="connsiteY4-200" fmla="*/ 0 h 5346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516341" h="5346050">
                <a:moveTo>
                  <a:pt x="0" y="0"/>
                </a:moveTo>
                <a:lnTo>
                  <a:pt x="12506325" y="0"/>
                </a:lnTo>
                <a:cubicBezTo>
                  <a:pt x="12509664" y="944117"/>
                  <a:pt x="12513002" y="1888234"/>
                  <a:pt x="12516341" y="2832351"/>
                </a:cubicBezTo>
                <a:cubicBezTo>
                  <a:pt x="7304992" y="6188843"/>
                  <a:pt x="2532949" y="5616517"/>
                  <a:pt x="0" y="4365720"/>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descr="图片包含 桌子, 蛋糕, 红色, 电脑&#10;&#10;描述已自动生成"/>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02665" y="2286000"/>
            <a:ext cx="2077598" cy="5412455"/>
          </a:xfrm>
          <a:prstGeom prst="rect">
            <a:avLst/>
          </a:prstGeom>
        </p:spPr>
      </p:pic>
      <p:pic>
        <p:nvPicPr>
          <p:cNvPr id="19" name="图片 18" descr="图片包含 游戏机, 红色, 窗帘, 笔记本&#10;&#10;描述已自动生成"/>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398899" flipH="1">
            <a:off x="6882221" y="4527465"/>
            <a:ext cx="6082883" cy="2254245"/>
          </a:xfrm>
          <a:prstGeom prst="rect">
            <a:avLst/>
          </a:prstGeom>
        </p:spPr>
      </p:pic>
      <p:pic>
        <p:nvPicPr>
          <p:cNvPr id="21" name="图片 20" descr="图片包含 游戏机, 灯光&#10;&#10;描述已自动生成"/>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10330" y="5373801"/>
            <a:ext cx="1342816" cy="910579"/>
          </a:xfrm>
          <a:prstGeom prst="rect">
            <a:avLst/>
          </a:prstGeom>
        </p:spPr>
      </p:pic>
      <p:pic>
        <p:nvPicPr>
          <p:cNvPr id="22" name="图片 21" descr="图片包含 游戏机&#10;&#10;描述已自动生成"/>
          <p:cNvPicPr>
            <a:picLocks noChangeAspect="1"/>
          </p:cNvPicPr>
          <p:nvPr userDrawn="1"/>
        </p:nvPicPr>
        <p:blipFill rotWithShape="1">
          <a:blip r:embed="rId7" cstate="print">
            <a:extLst>
              <a:ext uri="{28A0092B-C50C-407E-A947-70E740481C1C}">
                <a14:useLocalDpi xmlns:a14="http://schemas.microsoft.com/office/drawing/2010/main" val="0"/>
              </a:ext>
            </a:extLst>
          </a:blip>
          <a:srcRect l="63095" t="20351" r="8175" b="56968"/>
          <a:stretch>
            <a:fillRect/>
          </a:stretch>
        </p:blipFill>
        <p:spPr>
          <a:xfrm>
            <a:off x="813085" y="3273863"/>
            <a:ext cx="637568" cy="440955"/>
          </a:xfrm>
          <a:prstGeom prst="rect">
            <a:avLst/>
          </a:prstGeom>
        </p:spPr>
      </p:pic>
      <p:pic>
        <p:nvPicPr>
          <p:cNvPr id="23" name="图片 22" descr="图片包含 游戏机&#10;&#10;描述已自动生成"/>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0039534" y="-179257"/>
            <a:ext cx="2219141" cy="1944160"/>
          </a:xfrm>
          <a:prstGeom prst="rect">
            <a:avLst/>
          </a:prstGeom>
        </p:spPr>
      </p:pic>
      <p:grpSp>
        <p:nvGrpSpPr>
          <p:cNvPr id="7" name="组合 6"/>
          <p:cNvGrpSpPr/>
          <p:nvPr userDrawn="1"/>
        </p:nvGrpSpPr>
        <p:grpSpPr>
          <a:xfrm>
            <a:off x="-11737" y="0"/>
            <a:ext cx="4434881" cy="1494832"/>
            <a:chOff x="-11737" y="-1"/>
            <a:chExt cx="4888537" cy="2026157"/>
          </a:xfrm>
        </p:grpSpPr>
        <p:pic>
          <p:nvPicPr>
            <p:cNvPr id="5" name="图片 4"/>
            <p:cNvPicPr>
              <a:picLocks noChangeAspect="1"/>
            </p:cNvPicPr>
            <p:nvPr userDrawn="1"/>
          </p:nvPicPr>
          <p:blipFill>
            <a:blip r:embed="rId9"/>
            <a:stretch>
              <a:fillRect/>
            </a:stretch>
          </p:blipFill>
          <p:spPr>
            <a:xfrm>
              <a:off x="1" y="1"/>
              <a:ext cx="3585882" cy="1877780"/>
            </a:xfrm>
            <a:prstGeom prst="rect">
              <a:avLst/>
            </a:prstGeom>
          </p:spPr>
        </p:pic>
        <p:sp>
          <p:nvSpPr>
            <p:cNvPr id="6" name="矩形 5"/>
            <p:cNvSpPr/>
            <p:nvPr userDrawn="1"/>
          </p:nvSpPr>
          <p:spPr>
            <a:xfrm>
              <a:off x="-11737" y="-1"/>
              <a:ext cx="4888537" cy="2026157"/>
            </a:xfrm>
            <a:prstGeom prst="rect">
              <a:avLst/>
            </a:prstGeom>
            <a:gradFill flip="none" rotWithShape="1">
              <a:gsLst>
                <a:gs pos="0">
                  <a:schemeClr val="bg1"/>
                </a:gs>
                <a:gs pos="45000">
                  <a:schemeClr val="bg1">
                    <a:alpha val="97000"/>
                  </a:schemeClr>
                </a:gs>
                <a:gs pos="100000">
                  <a:schemeClr val="bg1">
                    <a:shade val="100000"/>
                    <a:satMod val="115000"/>
                    <a:alpha val="0"/>
                  </a:schemeClr>
                </a:gs>
              </a:gsLst>
              <a:lin ang="13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前言页">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B2DA330-99E0-4B4D-9C61-82CFEE5A232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8E02866-32EA-4EDE-B1EF-E5D366E4AC42}" type="slidenum">
              <a:rPr lang="zh-CN" altLang="en-US" smtClean="0"/>
            </a:fld>
            <a:endParaRPr lang="zh-CN" alt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13" name="图片 12" descr="图片包含 窗帘, 红色, 女人, 游戏机&#10;&#10;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l="35185" r="405"/>
          <a:stretch>
            <a:fillRect/>
          </a:stretch>
        </p:blipFill>
        <p:spPr>
          <a:xfrm flipH="1" flipV="1">
            <a:off x="0" y="0"/>
            <a:ext cx="12192000" cy="6858000"/>
          </a:xfrm>
          <a:prstGeom prst="rect">
            <a:avLst/>
          </a:prstGeom>
        </p:spPr>
      </p:pic>
      <p:sp>
        <p:nvSpPr>
          <p:cNvPr id="14" name="矩形 13"/>
          <p:cNvSpPr/>
          <p:nvPr userDrawn="1"/>
        </p:nvSpPr>
        <p:spPr>
          <a:xfrm>
            <a:off x="1859434" y="0"/>
            <a:ext cx="978964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userDrawn="1"/>
        </p:nvSpPr>
        <p:spPr>
          <a:xfrm>
            <a:off x="2057400" y="0"/>
            <a:ext cx="959373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userDrawn="1"/>
        </p:nvSpPr>
        <p:spPr>
          <a:xfrm>
            <a:off x="2276475" y="0"/>
            <a:ext cx="93726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descr="图片包含 船, 冲浪, 沙滩, 旗子&#10;&#10;描述已自动生成"/>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614647"/>
            <a:ext cx="2950720" cy="3243353"/>
          </a:xfrm>
          <a:prstGeom prst="rect">
            <a:avLst/>
          </a:prstGeom>
        </p:spPr>
      </p:pic>
      <p:pic>
        <p:nvPicPr>
          <p:cNvPr id="18" name="图片 17" descr="图片包含 游戏机, 灯光&#10;&#10;描述已自动生成"/>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95424" y="5603274"/>
            <a:ext cx="1451159" cy="984048"/>
          </a:xfrm>
          <a:prstGeom prst="rect">
            <a:avLst/>
          </a:prstGeom>
        </p:spPr>
      </p:pic>
      <p:pic>
        <p:nvPicPr>
          <p:cNvPr id="19" name="图片 18" descr="图片包含 游戏机, 红色, 窗帘, 笔记本&#10;&#10;描述已自动生成"/>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665547" flipH="1">
            <a:off x="8476881" y="5465642"/>
            <a:ext cx="3883388" cy="1439138"/>
          </a:xfrm>
          <a:prstGeom prst="rect">
            <a:avLst/>
          </a:prstGeom>
        </p:spPr>
      </p:pic>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分节标题">
    <p:spTree>
      <p:nvGrpSpPr>
        <p:cNvPr id="1" name=""/>
        <p:cNvGrpSpPr/>
        <p:nvPr/>
      </p:nvGrpSpPr>
      <p:grpSpPr>
        <a:xfrm>
          <a:off x="0" y="0"/>
          <a:ext cx="0" cy="0"/>
          <a:chOff x="0" y="0"/>
          <a:chExt cx="0" cy="0"/>
        </a:xfrm>
      </p:grpSpPr>
      <p:pic>
        <p:nvPicPr>
          <p:cNvPr id="15" name="图片 14" descr="图片包含 窗帘, 红色, 女人, 游戏机&#10;&#10;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l="35185" r="405"/>
          <a:stretch>
            <a:fillRect/>
          </a:stretch>
        </p:blipFill>
        <p:spPr>
          <a:xfrm flipH="1" flipV="1">
            <a:off x="0" y="0"/>
            <a:ext cx="12192000" cy="6858000"/>
          </a:xfrm>
          <a:prstGeom prst="rect">
            <a:avLst/>
          </a:prstGeom>
        </p:spPr>
      </p:pic>
      <p:sp>
        <p:nvSpPr>
          <p:cNvPr id="16" name="矩形 8"/>
          <p:cNvSpPr/>
          <p:nvPr userDrawn="1"/>
        </p:nvSpPr>
        <p:spPr>
          <a:xfrm>
            <a:off x="0" y="1"/>
            <a:ext cx="12192000" cy="5162550"/>
          </a:xfrm>
          <a:custGeom>
            <a:avLst/>
            <a:gdLst>
              <a:gd name="connsiteX0" fmla="*/ 0 w 12192000"/>
              <a:gd name="connsiteY0" fmla="*/ 0 h 4257675"/>
              <a:gd name="connsiteX1" fmla="*/ 12192000 w 12192000"/>
              <a:gd name="connsiteY1" fmla="*/ 0 h 4257675"/>
              <a:gd name="connsiteX2" fmla="*/ 12192000 w 12192000"/>
              <a:gd name="connsiteY2" fmla="*/ 4257675 h 4257675"/>
              <a:gd name="connsiteX3" fmla="*/ 0 w 12192000"/>
              <a:gd name="connsiteY3" fmla="*/ 4257675 h 4257675"/>
              <a:gd name="connsiteX4" fmla="*/ 0 w 12192000"/>
              <a:gd name="connsiteY4" fmla="*/ 0 h 4257675"/>
              <a:gd name="connsiteX0-1" fmla="*/ 0 w 12192000"/>
              <a:gd name="connsiteY0-2" fmla="*/ 0 h 4829175"/>
              <a:gd name="connsiteX1-3" fmla="*/ 12192000 w 12192000"/>
              <a:gd name="connsiteY1-4" fmla="*/ 0 h 4829175"/>
              <a:gd name="connsiteX2-5" fmla="*/ 12192000 w 12192000"/>
              <a:gd name="connsiteY2-6" fmla="*/ 4257675 h 4829175"/>
              <a:gd name="connsiteX3-7" fmla="*/ 6096000 w 12192000"/>
              <a:gd name="connsiteY3-8" fmla="*/ 4829175 h 4829175"/>
              <a:gd name="connsiteX4-9" fmla="*/ 0 w 12192000"/>
              <a:gd name="connsiteY4-10" fmla="*/ 4257675 h 4829175"/>
              <a:gd name="connsiteX5" fmla="*/ 0 w 12192000"/>
              <a:gd name="connsiteY5" fmla="*/ 0 h 4829175"/>
              <a:gd name="connsiteX0-11" fmla="*/ 0 w 12192000"/>
              <a:gd name="connsiteY0-12" fmla="*/ 0 h 4829175"/>
              <a:gd name="connsiteX1-13" fmla="*/ 12192000 w 12192000"/>
              <a:gd name="connsiteY1-14" fmla="*/ 0 h 4829175"/>
              <a:gd name="connsiteX2-15" fmla="*/ 12192000 w 12192000"/>
              <a:gd name="connsiteY2-16" fmla="*/ 4257675 h 4829175"/>
              <a:gd name="connsiteX3-17" fmla="*/ 6096000 w 12192000"/>
              <a:gd name="connsiteY3-18" fmla="*/ 4829175 h 4829175"/>
              <a:gd name="connsiteX4-19" fmla="*/ 0 w 12192000"/>
              <a:gd name="connsiteY4-20" fmla="*/ 4257675 h 4829175"/>
              <a:gd name="connsiteX5-21" fmla="*/ 0 w 12192000"/>
              <a:gd name="connsiteY5-22" fmla="*/ 0 h 4829175"/>
              <a:gd name="connsiteX0-23" fmla="*/ 0 w 12192000"/>
              <a:gd name="connsiteY0-24" fmla="*/ 0 h 4944930"/>
              <a:gd name="connsiteX1-25" fmla="*/ 12192000 w 12192000"/>
              <a:gd name="connsiteY1-26" fmla="*/ 0 h 4944930"/>
              <a:gd name="connsiteX2-27" fmla="*/ 12192000 w 12192000"/>
              <a:gd name="connsiteY2-28" fmla="*/ 4257675 h 4944930"/>
              <a:gd name="connsiteX3-29" fmla="*/ 6096000 w 12192000"/>
              <a:gd name="connsiteY3-30" fmla="*/ 4829175 h 4944930"/>
              <a:gd name="connsiteX4-31" fmla="*/ 0 w 12192000"/>
              <a:gd name="connsiteY4-32" fmla="*/ 4257675 h 4944930"/>
              <a:gd name="connsiteX5-33" fmla="*/ 0 w 12192000"/>
              <a:gd name="connsiteY5-34" fmla="*/ 0 h 4944930"/>
              <a:gd name="connsiteX0-35" fmla="*/ 0 w 12192000"/>
              <a:gd name="connsiteY0-36" fmla="*/ 0 h 4860613"/>
              <a:gd name="connsiteX1-37" fmla="*/ 12192000 w 12192000"/>
              <a:gd name="connsiteY1-38" fmla="*/ 0 h 4860613"/>
              <a:gd name="connsiteX2-39" fmla="*/ 12192000 w 12192000"/>
              <a:gd name="connsiteY2-40" fmla="*/ 4257675 h 4860613"/>
              <a:gd name="connsiteX3-41" fmla="*/ 6096000 w 12192000"/>
              <a:gd name="connsiteY3-42" fmla="*/ 4829175 h 4860613"/>
              <a:gd name="connsiteX4-43" fmla="*/ 0 w 12192000"/>
              <a:gd name="connsiteY4-44" fmla="*/ 4257675 h 4860613"/>
              <a:gd name="connsiteX5-45" fmla="*/ 0 w 12192000"/>
              <a:gd name="connsiteY5-46" fmla="*/ 0 h 4860613"/>
              <a:gd name="connsiteX0-47" fmla="*/ 0 w 12192000"/>
              <a:gd name="connsiteY0-48" fmla="*/ 0 h 4829175"/>
              <a:gd name="connsiteX1-49" fmla="*/ 12192000 w 12192000"/>
              <a:gd name="connsiteY1-50" fmla="*/ 0 h 4829175"/>
              <a:gd name="connsiteX2-51" fmla="*/ 12192000 w 12192000"/>
              <a:gd name="connsiteY2-52" fmla="*/ 4257675 h 4829175"/>
              <a:gd name="connsiteX3-53" fmla="*/ 6096000 w 12192000"/>
              <a:gd name="connsiteY3-54" fmla="*/ 4829175 h 4829175"/>
              <a:gd name="connsiteX4-55" fmla="*/ 0 w 12192000"/>
              <a:gd name="connsiteY4-56" fmla="*/ 4257675 h 4829175"/>
              <a:gd name="connsiteX5-57" fmla="*/ 0 w 12192000"/>
              <a:gd name="connsiteY5-58" fmla="*/ 0 h 4829175"/>
              <a:gd name="connsiteX0-59" fmla="*/ 0 w 12192000"/>
              <a:gd name="connsiteY0-60" fmla="*/ 0 h 4829175"/>
              <a:gd name="connsiteX1-61" fmla="*/ 12192000 w 12192000"/>
              <a:gd name="connsiteY1-62" fmla="*/ 0 h 4829175"/>
              <a:gd name="connsiteX2-63" fmla="*/ 12192000 w 12192000"/>
              <a:gd name="connsiteY2-64" fmla="*/ 4257675 h 4829175"/>
              <a:gd name="connsiteX3-65" fmla="*/ 6096000 w 12192000"/>
              <a:gd name="connsiteY3-66" fmla="*/ 4829175 h 4829175"/>
              <a:gd name="connsiteX4-67" fmla="*/ 0 w 12192000"/>
              <a:gd name="connsiteY4-68" fmla="*/ 4257675 h 4829175"/>
              <a:gd name="connsiteX5-69" fmla="*/ 0 w 12192000"/>
              <a:gd name="connsiteY5-70" fmla="*/ 0 h 4829175"/>
              <a:gd name="connsiteX0-71" fmla="*/ 0 w 12192000"/>
              <a:gd name="connsiteY0-72" fmla="*/ 0 h 4972050"/>
              <a:gd name="connsiteX1-73" fmla="*/ 12192000 w 12192000"/>
              <a:gd name="connsiteY1-74" fmla="*/ 0 h 4972050"/>
              <a:gd name="connsiteX2-75" fmla="*/ 12192000 w 12192000"/>
              <a:gd name="connsiteY2-76" fmla="*/ 4257675 h 4972050"/>
              <a:gd name="connsiteX3-77" fmla="*/ 6096000 w 12192000"/>
              <a:gd name="connsiteY3-78" fmla="*/ 4972050 h 4972050"/>
              <a:gd name="connsiteX4-79" fmla="*/ 0 w 12192000"/>
              <a:gd name="connsiteY4-80" fmla="*/ 4257675 h 4972050"/>
              <a:gd name="connsiteX5-81" fmla="*/ 0 w 12192000"/>
              <a:gd name="connsiteY5-82" fmla="*/ 0 h 4972050"/>
              <a:gd name="connsiteX0-83" fmla="*/ 0 w 12192000"/>
              <a:gd name="connsiteY0-84" fmla="*/ 0 h 4973656"/>
              <a:gd name="connsiteX1-85" fmla="*/ 12192000 w 12192000"/>
              <a:gd name="connsiteY1-86" fmla="*/ 0 h 4973656"/>
              <a:gd name="connsiteX2-87" fmla="*/ 12192000 w 12192000"/>
              <a:gd name="connsiteY2-88" fmla="*/ 4257675 h 4973656"/>
              <a:gd name="connsiteX3-89" fmla="*/ 6096000 w 12192000"/>
              <a:gd name="connsiteY3-90" fmla="*/ 4972050 h 4973656"/>
              <a:gd name="connsiteX4-91" fmla="*/ 0 w 12192000"/>
              <a:gd name="connsiteY4-92" fmla="*/ 4257675 h 4973656"/>
              <a:gd name="connsiteX5-93" fmla="*/ 0 w 12192000"/>
              <a:gd name="connsiteY5-94" fmla="*/ 0 h 4973656"/>
              <a:gd name="connsiteX0-95" fmla="*/ 0 w 12192000"/>
              <a:gd name="connsiteY0-96" fmla="*/ 0 h 4972798"/>
              <a:gd name="connsiteX1-97" fmla="*/ 12192000 w 12192000"/>
              <a:gd name="connsiteY1-98" fmla="*/ 0 h 4972798"/>
              <a:gd name="connsiteX2-99" fmla="*/ 12192000 w 12192000"/>
              <a:gd name="connsiteY2-100" fmla="*/ 4257675 h 4972798"/>
              <a:gd name="connsiteX3-101" fmla="*/ 6096000 w 12192000"/>
              <a:gd name="connsiteY3-102" fmla="*/ 4972050 h 4972798"/>
              <a:gd name="connsiteX4-103" fmla="*/ 0 w 12192000"/>
              <a:gd name="connsiteY4-104" fmla="*/ 4257675 h 4972798"/>
              <a:gd name="connsiteX5-105" fmla="*/ 0 w 12192000"/>
              <a:gd name="connsiteY5-106" fmla="*/ 0 h 4972798"/>
              <a:gd name="connsiteX0-107" fmla="*/ 0 w 12192000"/>
              <a:gd name="connsiteY0-108" fmla="*/ 0 h 4972798"/>
              <a:gd name="connsiteX1-109" fmla="*/ 12192000 w 12192000"/>
              <a:gd name="connsiteY1-110" fmla="*/ 0 h 4972798"/>
              <a:gd name="connsiteX2-111" fmla="*/ 12192000 w 12192000"/>
              <a:gd name="connsiteY2-112" fmla="*/ 4257675 h 4972798"/>
              <a:gd name="connsiteX3-113" fmla="*/ 6096000 w 12192000"/>
              <a:gd name="connsiteY3-114" fmla="*/ 4972050 h 4972798"/>
              <a:gd name="connsiteX4-115" fmla="*/ 0 w 12192000"/>
              <a:gd name="connsiteY4-116" fmla="*/ 4257675 h 4972798"/>
              <a:gd name="connsiteX5-117" fmla="*/ 0 w 12192000"/>
              <a:gd name="connsiteY5-118" fmla="*/ 0 h 4972798"/>
              <a:gd name="connsiteX0-119" fmla="*/ 0 w 12192000"/>
              <a:gd name="connsiteY0-120" fmla="*/ 0 h 4972798"/>
              <a:gd name="connsiteX1-121" fmla="*/ 12192000 w 12192000"/>
              <a:gd name="connsiteY1-122" fmla="*/ 0 h 4972798"/>
              <a:gd name="connsiteX2-123" fmla="*/ 12192000 w 12192000"/>
              <a:gd name="connsiteY2-124" fmla="*/ 4257675 h 4972798"/>
              <a:gd name="connsiteX3-125" fmla="*/ 6096000 w 12192000"/>
              <a:gd name="connsiteY3-126" fmla="*/ 4972050 h 4972798"/>
              <a:gd name="connsiteX4-127" fmla="*/ 0 w 12192000"/>
              <a:gd name="connsiteY4-128" fmla="*/ 4257675 h 4972798"/>
              <a:gd name="connsiteX5-129" fmla="*/ 0 w 12192000"/>
              <a:gd name="connsiteY5-130" fmla="*/ 0 h 4972798"/>
              <a:gd name="connsiteX0-131" fmla="*/ 0 w 12192000"/>
              <a:gd name="connsiteY0-132" fmla="*/ 0 h 4972838"/>
              <a:gd name="connsiteX1-133" fmla="*/ 12192000 w 12192000"/>
              <a:gd name="connsiteY1-134" fmla="*/ 0 h 4972838"/>
              <a:gd name="connsiteX2-135" fmla="*/ 12192000 w 12192000"/>
              <a:gd name="connsiteY2-136" fmla="*/ 4257675 h 4972838"/>
              <a:gd name="connsiteX3-137" fmla="*/ 6096000 w 12192000"/>
              <a:gd name="connsiteY3-138" fmla="*/ 4972050 h 4972838"/>
              <a:gd name="connsiteX4-139" fmla="*/ 0 w 12192000"/>
              <a:gd name="connsiteY4-140" fmla="*/ 4257675 h 4972838"/>
              <a:gd name="connsiteX5-141" fmla="*/ 0 w 12192000"/>
              <a:gd name="connsiteY5-142" fmla="*/ 0 h 4972838"/>
              <a:gd name="connsiteX0-143" fmla="*/ 0 w 12192000"/>
              <a:gd name="connsiteY0-144" fmla="*/ 0 h 4972947"/>
              <a:gd name="connsiteX1-145" fmla="*/ 12192000 w 12192000"/>
              <a:gd name="connsiteY1-146" fmla="*/ 0 h 4972947"/>
              <a:gd name="connsiteX2-147" fmla="*/ 12192000 w 12192000"/>
              <a:gd name="connsiteY2-148" fmla="*/ 4257675 h 4972947"/>
              <a:gd name="connsiteX3-149" fmla="*/ 6096000 w 12192000"/>
              <a:gd name="connsiteY3-150" fmla="*/ 4972050 h 4972947"/>
              <a:gd name="connsiteX4-151" fmla="*/ 0 w 12192000"/>
              <a:gd name="connsiteY4-152" fmla="*/ 4257675 h 4972947"/>
              <a:gd name="connsiteX5-153" fmla="*/ 0 w 12192000"/>
              <a:gd name="connsiteY5-154" fmla="*/ 0 h 4972947"/>
              <a:gd name="connsiteX0-155" fmla="*/ 0 w 12192000"/>
              <a:gd name="connsiteY0-156" fmla="*/ 0 h 4972947"/>
              <a:gd name="connsiteX1-157" fmla="*/ 12192000 w 12192000"/>
              <a:gd name="connsiteY1-158" fmla="*/ 0 h 4972947"/>
              <a:gd name="connsiteX2-159" fmla="*/ 12192000 w 12192000"/>
              <a:gd name="connsiteY2-160" fmla="*/ 4257675 h 4972947"/>
              <a:gd name="connsiteX3-161" fmla="*/ 6096000 w 12192000"/>
              <a:gd name="connsiteY3-162" fmla="*/ 4972050 h 4972947"/>
              <a:gd name="connsiteX4-163" fmla="*/ 0 w 12192000"/>
              <a:gd name="connsiteY4-164" fmla="*/ 4257675 h 4972947"/>
              <a:gd name="connsiteX5-165" fmla="*/ 0 w 12192000"/>
              <a:gd name="connsiteY5-166" fmla="*/ 0 h 4972947"/>
              <a:gd name="connsiteX0-167" fmla="*/ 0 w 12192000"/>
              <a:gd name="connsiteY0-168" fmla="*/ 0 h 4972947"/>
              <a:gd name="connsiteX1-169" fmla="*/ 12192000 w 12192000"/>
              <a:gd name="connsiteY1-170" fmla="*/ 0 h 4972947"/>
              <a:gd name="connsiteX2-171" fmla="*/ 12192000 w 12192000"/>
              <a:gd name="connsiteY2-172" fmla="*/ 4257675 h 4972947"/>
              <a:gd name="connsiteX3-173" fmla="*/ 6096000 w 12192000"/>
              <a:gd name="connsiteY3-174" fmla="*/ 4972050 h 4972947"/>
              <a:gd name="connsiteX4-175" fmla="*/ 0 w 12192000"/>
              <a:gd name="connsiteY4-176" fmla="*/ 4257675 h 4972947"/>
              <a:gd name="connsiteX5-177" fmla="*/ 0 w 12192000"/>
              <a:gd name="connsiteY5-178" fmla="*/ 0 h 4972947"/>
              <a:gd name="connsiteX0-179" fmla="*/ 0 w 12192000"/>
              <a:gd name="connsiteY0-180" fmla="*/ 0 h 4972050"/>
              <a:gd name="connsiteX1-181" fmla="*/ 12192000 w 12192000"/>
              <a:gd name="connsiteY1-182" fmla="*/ 0 h 4972050"/>
              <a:gd name="connsiteX2-183" fmla="*/ 12192000 w 12192000"/>
              <a:gd name="connsiteY2-184" fmla="*/ 4257675 h 4972050"/>
              <a:gd name="connsiteX3-185" fmla="*/ 6096000 w 12192000"/>
              <a:gd name="connsiteY3-186" fmla="*/ 4972050 h 4972050"/>
              <a:gd name="connsiteX4-187" fmla="*/ 0 w 12192000"/>
              <a:gd name="connsiteY4-188" fmla="*/ 4257675 h 4972050"/>
              <a:gd name="connsiteX5-189" fmla="*/ 0 w 12192000"/>
              <a:gd name="connsiteY5-190" fmla="*/ 0 h 4972050"/>
              <a:gd name="connsiteX0-191" fmla="*/ 0 w 12192000"/>
              <a:gd name="connsiteY0-192" fmla="*/ 0 h 4972050"/>
              <a:gd name="connsiteX1-193" fmla="*/ 12192000 w 12192000"/>
              <a:gd name="connsiteY1-194" fmla="*/ 0 h 4972050"/>
              <a:gd name="connsiteX2-195" fmla="*/ 12192000 w 12192000"/>
              <a:gd name="connsiteY2-196" fmla="*/ 4257675 h 4972050"/>
              <a:gd name="connsiteX3-197" fmla="*/ 6096000 w 12192000"/>
              <a:gd name="connsiteY3-198" fmla="*/ 4972050 h 4972050"/>
              <a:gd name="connsiteX4-199" fmla="*/ 0 w 12192000"/>
              <a:gd name="connsiteY4-200" fmla="*/ 4257675 h 4972050"/>
              <a:gd name="connsiteX5-201" fmla="*/ 0 w 12192000"/>
              <a:gd name="connsiteY5-202" fmla="*/ 0 h 4972050"/>
              <a:gd name="connsiteX0-203" fmla="*/ 0 w 12192000"/>
              <a:gd name="connsiteY0-204" fmla="*/ 0 h 5162550"/>
              <a:gd name="connsiteX1-205" fmla="*/ 12192000 w 12192000"/>
              <a:gd name="connsiteY1-206" fmla="*/ 0 h 5162550"/>
              <a:gd name="connsiteX2-207" fmla="*/ 12192000 w 12192000"/>
              <a:gd name="connsiteY2-208" fmla="*/ 4257675 h 5162550"/>
              <a:gd name="connsiteX3-209" fmla="*/ 6096000 w 12192000"/>
              <a:gd name="connsiteY3-210" fmla="*/ 5162550 h 5162550"/>
              <a:gd name="connsiteX4-211" fmla="*/ 0 w 12192000"/>
              <a:gd name="connsiteY4-212" fmla="*/ 4257675 h 5162550"/>
              <a:gd name="connsiteX5-213" fmla="*/ 0 w 12192000"/>
              <a:gd name="connsiteY5-214" fmla="*/ 0 h 51625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2192000" h="5162550">
                <a:moveTo>
                  <a:pt x="0" y="0"/>
                </a:moveTo>
                <a:lnTo>
                  <a:pt x="12192000" y="0"/>
                </a:lnTo>
                <a:lnTo>
                  <a:pt x="12192000" y="4257675"/>
                </a:lnTo>
                <a:cubicBezTo>
                  <a:pt x="10480675" y="4662487"/>
                  <a:pt x="8299450" y="5162550"/>
                  <a:pt x="6096000" y="5162550"/>
                </a:cubicBezTo>
                <a:cubicBezTo>
                  <a:pt x="3892550" y="5162550"/>
                  <a:pt x="1927225" y="4705350"/>
                  <a:pt x="0" y="4257675"/>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8"/>
          <p:cNvSpPr/>
          <p:nvPr userDrawn="1"/>
        </p:nvSpPr>
        <p:spPr>
          <a:xfrm>
            <a:off x="0" y="2"/>
            <a:ext cx="12192000" cy="4943474"/>
          </a:xfrm>
          <a:custGeom>
            <a:avLst/>
            <a:gdLst>
              <a:gd name="connsiteX0" fmla="*/ 0 w 12192000"/>
              <a:gd name="connsiteY0" fmla="*/ 0 h 4257675"/>
              <a:gd name="connsiteX1" fmla="*/ 12192000 w 12192000"/>
              <a:gd name="connsiteY1" fmla="*/ 0 h 4257675"/>
              <a:gd name="connsiteX2" fmla="*/ 12192000 w 12192000"/>
              <a:gd name="connsiteY2" fmla="*/ 4257675 h 4257675"/>
              <a:gd name="connsiteX3" fmla="*/ 0 w 12192000"/>
              <a:gd name="connsiteY3" fmla="*/ 4257675 h 4257675"/>
              <a:gd name="connsiteX4" fmla="*/ 0 w 12192000"/>
              <a:gd name="connsiteY4" fmla="*/ 0 h 4257675"/>
              <a:gd name="connsiteX0-1" fmla="*/ 0 w 12192000"/>
              <a:gd name="connsiteY0-2" fmla="*/ 0 h 4829175"/>
              <a:gd name="connsiteX1-3" fmla="*/ 12192000 w 12192000"/>
              <a:gd name="connsiteY1-4" fmla="*/ 0 h 4829175"/>
              <a:gd name="connsiteX2-5" fmla="*/ 12192000 w 12192000"/>
              <a:gd name="connsiteY2-6" fmla="*/ 4257675 h 4829175"/>
              <a:gd name="connsiteX3-7" fmla="*/ 6096000 w 12192000"/>
              <a:gd name="connsiteY3-8" fmla="*/ 4829175 h 4829175"/>
              <a:gd name="connsiteX4-9" fmla="*/ 0 w 12192000"/>
              <a:gd name="connsiteY4-10" fmla="*/ 4257675 h 4829175"/>
              <a:gd name="connsiteX5" fmla="*/ 0 w 12192000"/>
              <a:gd name="connsiteY5" fmla="*/ 0 h 4829175"/>
              <a:gd name="connsiteX0-11" fmla="*/ 0 w 12192000"/>
              <a:gd name="connsiteY0-12" fmla="*/ 0 h 4829175"/>
              <a:gd name="connsiteX1-13" fmla="*/ 12192000 w 12192000"/>
              <a:gd name="connsiteY1-14" fmla="*/ 0 h 4829175"/>
              <a:gd name="connsiteX2-15" fmla="*/ 12192000 w 12192000"/>
              <a:gd name="connsiteY2-16" fmla="*/ 4257675 h 4829175"/>
              <a:gd name="connsiteX3-17" fmla="*/ 6096000 w 12192000"/>
              <a:gd name="connsiteY3-18" fmla="*/ 4829175 h 4829175"/>
              <a:gd name="connsiteX4-19" fmla="*/ 0 w 12192000"/>
              <a:gd name="connsiteY4-20" fmla="*/ 4257675 h 4829175"/>
              <a:gd name="connsiteX5-21" fmla="*/ 0 w 12192000"/>
              <a:gd name="connsiteY5-22" fmla="*/ 0 h 4829175"/>
              <a:gd name="connsiteX0-23" fmla="*/ 0 w 12192000"/>
              <a:gd name="connsiteY0-24" fmla="*/ 0 h 4944930"/>
              <a:gd name="connsiteX1-25" fmla="*/ 12192000 w 12192000"/>
              <a:gd name="connsiteY1-26" fmla="*/ 0 h 4944930"/>
              <a:gd name="connsiteX2-27" fmla="*/ 12192000 w 12192000"/>
              <a:gd name="connsiteY2-28" fmla="*/ 4257675 h 4944930"/>
              <a:gd name="connsiteX3-29" fmla="*/ 6096000 w 12192000"/>
              <a:gd name="connsiteY3-30" fmla="*/ 4829175 h 4944930"/>
              <a:gd name="connsiteX4-31" fmla="*/ 0 w 12192000"/>
              <a:gd name="connsiteY4-32" fmla="*/ 4257675 h 4944930"/>
              <a:gd name="connsiteX5-33" fmla="*/ 0 w 12192000"/>
              <a:gd name="connsiteY5-34" fmla="*/ 0 h 4944930"/>
              <a:gd name="connsiteX0-35" fmla="*/ 0 w 12192000"/>
              <a:gd name="connsiteY0-36" fmla="*/ 0 h 4860613"/>
              <a:gd name="connsiteX1-37" fmla="*/ 12192000 w 12192000"/>
              <a:gd name="connsiteY1-38" fmla="*/ 0 h 4860613"/>
              <a:gd name="connsiteX2-39" fmla="*/ 12192000 w 12192000"/>
              <a:gd name="connsiteY2-40" fmla="*/ 4257675 h 4860613"/>
              <a:gd name="connsiteX3-41" fmla="*/ 6096000 w 12192000"/>
              <a:gd name="connsiteY3-42" fmla="*/ 4829175 h 4860613"/>
              <a:gd name="connsiteX4-43" fmla="*/ 0 w 12192000"/>
              <a:gd name="connsiteY4-44" fmla="*/ 4257675 h 4860613"/>
              <a:gd name="connsiteX5-45" fmla="*/ 0 w 12192000"/>
              <a:gd name="connsiteY5-46" fmla="*/ 0 h 4860613"/>
              <a:gd name="connsiteX0-47" fmla="*/ 0 w 12192000"/>
              <a:gd name="connsiteY0-48" fmla="*/ 0 h 4829175"/>
              <a:gd name="connsiteX1-49" fmla="*/ 12192000 w 12192000"/>
              <a:gd name="connsiteY1-50" fmla="*/ 0 h 4829175"/>
              <a:gd name="connsiteX2-51" fmla="*/ 12192000 w 12192000"/>
              <a:gd name="connsiteY2-52" fmla="*/ 4257675 h 4829175"/>
              <a:gd name="connsiteX3-53" fmla="*/ 6096000 w 12192000"/>
              <a:gd name="connsiteY3-54" fmla="*/ 4829175 h 4829175"/>
              <a:gd name="connsiteX4-55" fmla="*/ 0 w 12192000"/>
              <a:gd name="connsiteY4-56" fmla="*/ 4257675 h 4829175"/>
              <a:gd name="connsiteX5-57" fmla="*/ 0 w 12192000"/>
              <a:gd name="connsiteY5-58" fmla="*/ 0 h 4829175"/>
              <a:gd name="connsiteX0-59" fmla="*/ 0 w 12192000"/>
              <a:gd name="connsiteY0-60" fmla="*/ 0 h 4829175"/>
              <a:gd name="connsiteX1-61" fmla="*/ 12192000 w 12192000"/>
              <a:gd name="connsiteY1-62" fmla="*/ 0 h 4829175"/>
              <a:gd name="connsiteX2-63" fmla="*/ 12192000 w 12192000"/>
              <a:gd name="connsiteY2-64" fmla="*/ 4257675 h 4829175"/>
              <a:gd name="connsiteX3-65" fmla="*/ 6096000 w 12192000"/>
              <a:gd name="connsiteY3-66" fmla="*/ 4829175 h 4829175"/>
              <a:gd name="connsiteX4-67" fmla="*/ 0 w 12192000"/>
              <a:gd name="connsiteY4-68" fmla="*/ 4257675 h 4829175"/>
              <a:gd name="connsiteX5-69" fmla="*/ 0 w 12192000"/>
              <a:gd name="connsiteY5-70" fmla="*/ 0 h 4829175"/>
              <a:gd name="connsiteX0-71" fmla="*/ 0 w 12192000"/>
              <a:gd name="connsiteY0-72" fmla="*/ 0 h 4972050"/>
              <a:gd name="connsiteX1-73" fmla="*/ 12192000 w 12192000"/>
              <a:gd name="connsiteY1-74" fmla="*/ 0 h 4972050"/>
              <a:gd name="connsiteX2-75" fmla="*/ 12192000 w 12192000"/>
              <a:gd name="connsiteY2-76" fmla="*/ 4257675 h 4972050"/>
              <a:gd name="connsiteX3-77" fmla="*/ 6096000 w 12192000"/>
              <a:gd name="connsiteY3-78" fmla="*/ 4972050 h 4972050"/>
              <a:gd name="connsiteX4-79" fmla="*/ 0 w 12192000"/>
              <a:gd name="connsiteY4-80" fmla="*/ 4257675 h 4972050"/>
              <a:gd name="connsiteX5-81" fmla="*/ 0 w 12192000"/>
              <a:gd name="connsiteY5-82" fmla="*/ 0 h 4972050"/>
              <a:gd name="connsiteX0-83" fmla="*/ 0 w 12192000"/>
              <a:gd name="connsiteY0-84" fmla="*/ 0 h 4973656"/>
              <a:gd name="connsiteX1-85" fmla="*/ 12192000 w 12192000"/>
              <a:gd name="connsiteY1-86" fmla="*/ 0 h 4973656"/>
              <a:gd name="connsiteX2-87" fmla="*/ 12192000 w 12192000"/>
              <a:gd name="connsiteY2-88" fmla="*/ 4257675 h 4973656"/>
              <a:gd name="connsiteX3-89" fmla="*/ 6096000 w 12192000"/>
              <a:gd name="connsiteY3-90" fmla="*/ 4972050 h 4973656"/>
              <a:gd name="connsiteX4-91" fmla="*/ 0 w 12192000"/>
              <a:gd name="connsiteY4-92" fmla="*/ 4257675 h 4973656"/>
              <a:gd name="connsiteX5-93" fmla="*/ 0 w 12192000"/>
              <a:gd name="connsiteY5-94" fmla="*/ 0 h 4973656"/>
              <a:gd name="connsiteX0-95" fmla="*/ 0 w 12192000"/>
              <a:gd name="connsiteY0-96" fmla="*/ 0 h 4972798"/>
              <a:gd name="connsiteX1-97" fmla="*/ 12192000 w 12192000"/>
              <a:gd name="connsiteY1-98" fmla="*/ 0 h 4972798"/>
              <a:gd name="connsiteX2-99" fmla="*/ 12192000 w 12192000"/>
              <a:gd name="connsiteY2-100" fmla="*/ 4257675 h 4972798"/>
              <a:gd name="connsiteX3-101" fmla="*/ 6096000 w 12192000"/>
              <a:gd name="connsiteY3-102" fmla="*/ 4972050 h 4972798"/>
              <a:gd name="connsiteX4-103" fmla="*/ 0 w 12192000"/>
              <a:gd name="connsiteY4-104" fmla="*/ 4257675 h 4972798"/>
              <a:gd name="connsiteX5-105" fmla="*/ 0 w 12192000"/>
              <a:gd name="connsiteY5-106" fmla="*/ 0 h 4972798"/>
              <a:gd name="connsiteX0-107" fmla="*/ 0 w 12192000"/>
              <a:gd name="connsiteY0-108" fmla="*/ 0 h 4972798"/>
              <a:gd name="connsiteX1-109" fmla="*/ 12192000 w 12192000"/>
              <a:gd name="connsiteY1-110" fmla="*/ 0 h 4972798"/>
              <a:gd name="connsiteX2-111" fmla="*/ 12192000 w 12192000"/>
              <a:gd name="connsiteY2-112" fmla="*/ 4257675 h 4972798"/>
              <a:gd name="connsiteX3-113" fmla="*/ 6096000 w 12192000"/>
              <a:gd name="connsiteY3-114" fmla="*/ 4972050 h 4972798"/>
              <a:gd name="connsiteX4-115" fmla="*/ 0 w 12192000"/>
              <a:gd name="connsiteY4-116" fmla="*/ 4257675 h 4972798"/>
              <a:gd name="connsiteX5-117" fmla="*/ 0 w 12192000"/>
              <a:gd name="connsiteY5-118" fmla="*/ 0 h 4972798"/>
              <a:gd name="connsiteX0-119" fmla="*/ 0 w 12192000"/>
              <a:gd name="connsiteY0-120" fmla="*/ 0 h 4972798"/>
              <a:gd name="connsiteX1-121" fmla="*/ 12192000 w 12192000"/>
              <a:gd name="connsiteY1-122" fmla="*/ 0 h 4972798"/>
              <a:gd name="connsiteX2-123" fmla="*/ 12192000 w 12192000"/>
              <a:gd name="connsiteY2-124" fmla="*/ 4257675 h 4972798"/>
              <a:gd name="connsiteX3-125" fmla="*/ 6096000 w 12192000"/>
              <a:gd name="connsiteY3-126" fmla="*/ 4972050 h 4972798"/>
              <a:gd name="connsiteX4-127" fmla="*/ 0 w 12192000"/>
              <a:gd name="connsiteY4-128" fmla="*/ 4257675 h 4972798"/>
              <a:gd name="connsiteX5-129" fmla="*/ 0 w 12192000"/>
              <a:gd name="connsiteY5-130" fmla="*/ 0 h 4972798"/>
              <a:gd name="connsiteX0-131" fmla="*/ 0 w 12192000"/>
              <a:gd name="connsiteY0-132" fmla="*/ 0 h 4972838"/>
              <a:gd name="connsiteX1-133" fmla="*/ 12192000 w 12192000"/>
              <a:gd name="connsiteY1-134" fmla="*/ 0 h 4972838"/>
              <a:gd name="connsiteX2-135" fmla="*/ 12192000 w 12192000"/>
              <a:gd name="connsiteY2-136" fmla="*/ 4257675 h 4972838"/>
              <a:gd name="connsiteX3-137" fmla="*/ 6096000 w 12192000"/>
              <a:gd name="connsiteY3-138" fmla="*/ 4972050 h 4972838"/>
              <a:gd name="connsiteX4-139" fmla="*/ 0 w 12192000"/>
              <a:gd name="connsiteY4-140" fmla="*/ 4257675 h 4972838"/>
              <a:gd name="connsiteX5-141" fmla="*/ 0 w 12192000"/>
              <a:gd name="connsiteY5-142" fmla="*/ 0 h 4972838"/>
              <a:gd name="connsiteX0-143" fmla="*/ 0 w 12192000"/>
              <a:gd name="connsiteY0-144" fmla="*/ 0 h 4972947"/>
              <a:gd name="connsiteX1-145" fmla="*/ 12192000 w 12192000"/>
              <a:gd name="connsiteY1-146" fmla="*/ 0 h 4972947"/>
              <a:gd name="connsiteX2-147" fmla="*/ 12192000 w 12192000"/>
              <a:gd name="connsiteY2-148" fmla="*/ 4257675 h 4972947"/>
              <a:gd name="connsiteX3-149" fmla="*/ 6096000 w 12192000"/>
              <a:gd name="connsiteY3-150" fmla="*/ 4972050 h 4972947"/>
              <a:gd name="connsiteX4-151" fmla="*/ 0 w 12192000"/>
              <a:gd name="connsiteY4-152" fmla="*/ 4257675 h 4972947"/>
              <a:gd name="connsiteX5-153" fmla="*/ 0 w 12192000"/>
              <a:gd name="connsiteY5-154" fmla="*/ 0 h 4972947"/>
              <a:gd name="connsiteX0-155" fmla="*/ 0 w 12192000"/>
              <a:gd name="connsiteY0-156" fmla="*/ 0 h 4972947"/>
              <a:gd name="connsiteX1-157" fmla="*/ 12192000 w 12192000"/>
              <a:gd name="connsiteY1-158" fmla="*/ 0 h 4972947"/>
              <a:gd name="connsiteX2-159" fmla="*/ 12192000 w 12192000"/>
              <a:gd name="connsiteY2-160" fmla="*/ 4257675 h 4972947"/>
              <a:gd name="connsiteX3-161" fmla="*/ 6096000 w 12192000"/>
              <a:gd name="connsiteY3-162" fmla="*/ 4972050 h 4972947"/>
              <a:gd name="connsiteX4-163" fmla="*/ 0 w 12192000"/>
              <a:gd name="connsiteY4-164" fmla="*/ 4257675 h 4972947"/>
              <a:gd name="connsiteX5-165" fmla="*/ 0 w 12192000"/>
              <a:gd name="connsiteY5-166" fmla="*/ 0 h 4972947"/>
              <a:gd name="connsiteX0-167" fmla="*/ 0 w 12192000"/>
              <a:gd name="connsiteY0-168" fmla="*/ 0 h 4972947"/>
              <a:gd name="connsiteX1-169" fmla="*/ 12192000 w 12192000"/>
              <a:gd name="connsiteY1-170" fmla="*/ 0 h 4972947"/>
              <a:gd name="connsiteX2-171" fmla="*/ 12192000 w 12192000"/>
              <a:gd name="connsiteY2-172" fmla="*/ 4257675 h 4972947"/>
              <a:gd name="connsiteX3-173" fmla="*/ 6096000 w 12192000"/>
              <a:gd name="connsiteY3-174" fmla="*/ 4972050 h 4972947"/>
              <a:gd name="connsiteX4-175" fmla="*/ 0 w 12192000"/>
              <a:gd name="connsiteY4-176" fmla="*/ 4257675 h 4972947"/>
              <a:gd name="connsiteX5-177" fmla="*/ 0 w 12192000"/>
              <a:gd name="connsiteY5-178" fmla="*/ 0 h 4972947"/>
              <a:gd name="connsiteX0-179" fmla="*/ 0 w 12192000"/>
              <a:gd name="connsiteY0-180" fmla="*/ 0 h 4972050"/>
              <a:gd name="connsiteX1-181" fmla="*/ 12192000 w 12192000"/>
              <a:gd name="connsiteY1-182" fmla="*/ 0 h 4972050"/>
              <a:gd name="connsiteX2-183" fmla="*/ 12192000 w 12192000"/>
              <a:gd name="connsiteY2-184" fmla="*/ 4257675 h 4972050"/>
              <a:gd name="connsiteX3-185" fmla="*/ 6096000 w 12192000"/>
              <a:gd name="connsiteY3-186" fmla="*/ 4972050 h 4972050"/>
              <a:gd name="connsiteX4-187" fmla="*/ 0 w 12192000"/>
              <a:gd name="connsiteY4-188" fmla="*/ 4257675 h 4972050"/>
              <a:gd name="connsiteX5-189" fmla="*/ 0 w 12192000"/>
              <a:gd name="connsiteY5-190" fmla="*/ 0 h 4972050"/>
              <a:gd name="connsiteX0-191" fmla="*/ 0 w 12192000"/>
              <a:gd name="connsiteY0-192" fmla="*/ 0 h 4972050"/>
              <a:gd name="connsiteX1-193" fmla="*/ 12192000 w 12192000"/>
              <a:gd name="connsiteY1-194" fmla="*/ 0 h 4972050"/>
              <a:gd name="connsiteX2-195" fmla="*/ 12192000 w 12192000"/>
              <a:gd name="connsiteY2-196" fmla="*/ 4257675 h 4972050"/>
              <a:gd name="connsiteX3-197" fmla="*/ 6096000 w 12192000"/>
              <a:gd name="connsiteY3-198" fmla="*/ 4972050 h 4972050"/>
              <a:gd name="connsiteX4-199" fmla="*/ 0 w 12192000"/>
              <a:gd name="connsiteY4-200" fmla="*/ 4257675 h 4972050"/>
              <a:gd name="connsiteX5-201" fmla="*/ 0 w 12192000"/>
              <a:gd name="connsiteY5-202" fmla="*/ 0 h 4972050"/>
              <a:gd name="connsiteX0-203" fmla="*/ 0 w 12192000"/>
              <a:gd name="connsiteY0-204" fmla="*/ 0 h 5120028"/>
              <a:gd name="connsiteX1-205" fmla="*/ 12192000 w 12192000"/>
              <a:gd name="connsiteY1-206" fmla="*/ 0 h 5120028"/>
              <a:gd name="connsiteX2-207" fmla="*/ 12192000 w 12192000"/>
              <a:gd name="connsiteY2-208" fmla="*/ 4257675 h 5120028"/>
              <a:gd name="connsiteX3-209" fmla="*/ 6096000 w 12192000"/>
              <a:gd name="connsiteY3-210" fmla="*/ 5120028 h 5120028"/>
              <a:gd name="connsiteX4-211" fmla="*/ 0 w 12192000"/>
              <a:gd name="connsiteY4-212" fmla="*/ 4257675 h 5120028"/>
              <a:gd name="connsiteX5-213" fmla="*/ 0 w 12192000"/>
              <a:gd name="connsiteY5-214" fmla="*/ 0 h 5120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2192000" h="5120028">
                <a:moveTo>
                  <a:pt x="0" y="0"/>
                </a:moveTo>
                <a:lnTo>
                  <a:pt x="12192000" y="0"/>
                </a:lnTo>
                <a:lnTo>
                  <a:pt x="12192000" y="4257675"/>
                </a:lnTo>
                <a:cubicBezTo>
                  <a:pt x="10480675" y="4662487"/>
                  <a:pt x="8299450" y="5120028"/>
                  <a:pt x="6096000" y="5120028"/>
                </a:cubicBezTo>
                <a:cubicBezTo>
                  <a:pt x="3892550" y="5120028"/>
                  <a:pt x="1927225" y="4705350"/>
                  <a:pt x="0" y="4257675"/>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8"/>
          <p:cNvSpPr/>
          <p:nvPr userDrawn="1"/>
        </p:nvSpPr>
        <p:spPr>
          <a:xfrm>
            <a:off x="0" y="2"/>
            <a:ext cx="12192000" cy="4695157"/>
          </a:xfrm>
          <a:custGeom>
            <a:avLst/>
            <a:gdLst>
              <a:gd name="connsiteX0" fmla="*/ 0 w 12192000"/>
              <a:gd name="connsiteY0" fmla="*/ 0 h 4257675"/>
              <a:gd name="connsiteX1" fmla="*/ 12192000 w 12192000"/>
              <a:gd name="connsiteY1" fmla="*/ 0 h 4257675"/>
              <a:gd name="connsiteX2" fmla="*/ 12192000 w 12192000"/>
              <a:gd name="connsiteY2" fmla="*/ 4257675 h 4257675"/>
              <a:gd name="connsiteX3" fmla="*/ 0 w 12192000"/>
              <a:gd name="connsiteY3" fmla="*/ 4257675 h 4257675"/>
              <a:gd name="connsiteX4" fmla="*/ 0 w 12192000"/>
              <a:gd name="connsiteY4" fmla="*/ 0 h 4257675"/>
              <a:gd name="connsiteX0-1" fmla="*/ 0 w 12192000"/>
              <a:gd name="connsiteY0-2" fmla="*/ 0 h 4829175"/>
              <a:gd name="connsiteX1-3" fmla="*/ 12192000 w 12192000"/>
              <a:gd name="connsiteY1-4" fmla="*/ 0 h 4829175"/>
              <a:gd name="connsiteX2-5" fmla="*/ 12192000 w 12192000"/>
              <a:gd name="connsiteY2-6" fmla="*/ 4257675 h 4829175"/>
              <a:gd name="connsiteX3-7" fmla="*/ 6096000 w 12192000"/>
              <a:gd name="connsiteY3-8" fmla="*/ 4829175 h 4829175"/>
              <a:gd name="connsiteX4-9" fmla="*/ 0 w 12192000"/>
              <a:gd name="connsiteY4-10" fmla="*/ 4257675 h 4829175"/>
              <a:gd name="connsiteX5" fmla="*/ 0 w 12192000"/>
              <a:gd name="connsiteY5" fmla="*/ 0 h 4829175"/>
              <a:gd name="connsiteX0-11" fmla="*/ 0 w 12192000"/>
              <a:gd name="connsiteY0-12" fmla="*/ 0 h 4829175"/>
              <a:gd name="connsiteX1-13" fmla="*/ 12192000 w 12192000"/>
              <a:gd name="connsiteY1-14" fmla="*/ 0 h 4829175"/>
              <a:gd name="connsiteX2-15" fmla="*/ 12192000 w 12192000"/>
              <a:gd name="connsiteY2-16" fmla="*/ 4257675 h 4829175"/>
              <a:gd name="connsiteX3-17" fmla="*/ 6096000 w 12192000"/>
              <a:gd name="connsiteY3-18" fmla="*/ 4829175 h 4829175"/>
              <a:gd name="connsiteX4-19" fmla="*/ 0 w 12192000"/>
              <a:gd name="connsiteY4-20" fmla="*/ 4257675 h 4829175"/>
              <a:gd name="connsiteX5-21" fmla="*/ 0 w 12192000"/>
              <a:gd name="connsiteY5-22" fmla="*/ 0 h 4829175"/>
              <a:gd name="connsiteX0-23" fmla="*/ 0 w 12192000"/>
              <a:gd name="connsiteY0-24" fmla="*/ 0 h 4944930"/>
              <a:gd name="connsiteX1-25" fmla="*/ 12192000 w 12192000"/>
              <a:gd name="connsiteY1-26" fmla="*/ 0 h 4944930"/>
              <a:gd name="connsiteX2-27" fmla="*/ 12192000 w 12192000"/>
              <a:gd name="connsiteY2-28" fmla="*/ 4257675 h 4944930"/>
              <a:gd name="connsiteX3-29" fmla="*/ 6096000 w 12192000"/>
              <a:gd name="connsiteY3-30" fmla="*/ 4829175 h 4944930"/>
              <a:gd name="connsiteX4-31" fmla="*/ 0 w 12192000"/>
              <a:gd name="connsiteY4-32" fmla="*/ 4257675 h 4944930"/>
              <a:gd name="connsiteX5-33" fmla="*/ 0 w 12192000"/>
              <a:gd name="connsiteY5-34" fmla="*/ 0 h 4944930"/>
              <a:gd name="connsiteX0-35" fmla="*/ 0 w 12192000"/>
              <a:gd name="connsiteY0-36" fmla="*/ 0 h 4860613"/>
              <a:gd name="connsiteX1-37" fmla="*/ 12192000 w 12192000"/>
              <a:gd name="connsiteY1-38" fmla="*/ 0 h 4860613"/>
              <a:gd name="connsiteX2-39" fmla="*/ 12192000 w 12192000"/>
              <a:gd name="connsiteY2-40" fmla="*/ 4257675 h 4860613"/>
              <a:gd name="connsiteX3-41" fmla="*/ 6096000 w 12192000"/>
              <a:gd name="connsiteY3-42" fmla="*/ 4829175 h 4860613"/>
              <a:gd name="connsiteX4-43" fmla="*/ 0 w 12192000"/>
              <a:gd name="connsiteY4-44" fmla="*/ 4257675 h 4860613"/>
              <a:gd name="connsiteX5-45" fmla="*/ 0 w 12192000"/>
              <a:gd name="connsiteY5-46" fmla="*/ 0 h 4860613"/>
              <a:gd name="connsiteX0-47" fmla="*/ 0 w 12192000"/>
              <a:gd name="connsiteY0-48" fmla="*/ 0 h 4829175"/>
              <a:gd name="connsiteX1-49" fmla="*/ 12192000 w 12192000"/>
              <a:gd name="connsiteY1-50" fmla="*/ 0 h 4829175"/>
              <a:gd name="connsiteX2-51" fmla="*/ 12192000 w 12192000"/>
              <a:gd name="connsiteY2-52" fmla="*/ 4257675 h 4829175"/>
              <a:gd name="connsiteX3-53" fmla="*/ 6096000 w 12192000"/>
              <a:gd name="connsiteY3-54" fmla="*/ 4829175 h 4829175"/>
              <a:gd name="connsiteX4-55" fmla="*/ 0 w 12192000"/>
              <a:gd name="connsiteY4-56" fmla="*/ 4257675 h 4829175"/>
              <a:gd name="connsiteX5-57" fmla="*/ 0 w 12192000"/>
              <a:gd name="connsiteY5-58" fmla="*/ 0 h 4829175"/>
              <a:gd name="connsiteX0-59" fmla="*/ 0 w 12192000"/>
              <a:gd name="connsiteY0-60" fmla="*/ 0 h 4829175"/>
              <a:gd name="connsiteX1-61" fmla="*/ 12192000 w 12192000"/>
              <a:gd name="connsiteY1-62" fmla="*/ 0 h 4829175"/>
              <a:gd name="connsiteX2-63" fmla="*/ 12192000 w 12192000"/>
              <a:gd name="connsiteY2-64" fmla="*/ 4257675 h 4829175"/>
              <a:gd name="connsiteX3-65" fmla="*/ 6096000 w 12192000"/>
              <a:gd name="connsiteY3-66" fmla="*/ 4829175 h 4829175"/>
              <a:gd name="connsiteX4-67" fmla="*/ 0 w 12192000"/>
              <a:gd name="connsiteY4-68" fmla="*/ 4257675 h 4829175"/>
              <a:gd name="connsiteX5-69" fmla="*/ 0 w 12192000"/>
              <a:gd name="connsiteY5-70" fmla="*/ 0 h 4829175"/>
              <a:gd name="connsiteX0-71" fmla="*/ 0 w 12192000"/>
              <a:gd name="connsiteY0-72" fmla="*/ 0 h 4972050"/>
              <a:gd name="connsiteX1-73" fmla="*/ 12192000 w 12192000"/>
              <a:gd name="connsiteY1-74" fmla="*/ 0 h 4972050"/>
              <a:gd name="connsiteX2-75" fmla="*/ 12192000 w 12192000"/>
              <a:gd name="connsiteY2-76" fmla="*/ 4257675 h 4972050"/>
              <a:gd name="connsiteX3-77" fmla="*/ 6096000 w 12192000"/>
              <a:gd name="connsiteY3-78" fmla="*/ 4972050 h 4972050"/>
              <a:gd name="connsiteX4-79" fmla="*/ 0 w 12192000"/>
              <a:gd name="connsiteY4-80" fmla="*/ 4257675 h 4972050"/>
              <a:gd name="connsiteX5-81" fmla="*/ 0 w 12192000"/>
              <a:gd name="connsiteY5-82" fmla="*/ 0 h 4972050"/>
              <a:gd name="connsiteX0-83" fmla="*/ 0 w 12192000"/>
              <a:gd name="connsiteY0-84" fmla="*/ 0 h 4973656"/>
              <a:gd name="connsiteX1-85" fmla="*/ 12192000 w 12192000"/>
              <a:gd name="connsiteY1-86" fmla="*/ 0 h 4973656"/>
              <a:gd name="connsiteX2-87" fmla="*/ 12192000 w 12192000"/>
              <a:gd name="connsiteY2-88" fmla="*/ 4257675 h 4973656"/>
              <a:gd name="connsiteX3-89" fmla="*/ 6096000 w 12192000"/>
              <a:gd name="connsiteY3-90" fmla="*/ 4972050 h 4973656"/>
              <a:gd name="connsiteX4-91" fmla="*/ 0 w 12192000"/>
              <a:gd name="connsiteY4-92" fmla="*/ 4257675 h 4973656"/>
              <a:gd name="connsiteX5-93" fmla="*/ 0 w 12192000"/>
              <a:gd name="connsiteY5-94" fmla="*/ 0 h 4973656"/>
              <a:gd name="connsiteX0-95" fmla="*/ 0 w 12192000"/>
              <a:gd name="connsiteY0-96" fmla="*/ 0 h 4972798"/>
              <a:gd name="connsiteX1-97" fmla="*/ 12192000 w 12192000"/>
              <a:gd name="connsiteY1-98" fmla="*/ 0 h 4972798"/>
              <a:gd name="connsiteX2-99" fmla="*/ 12192000 w 12192000"/>
              <a:gd name="connsiteY2-100" fmla="*/ 4257675 h 4972798"/>
              <a:gd name="connsiteX3-101" fmla="*/ 6096000 w 12192000"/>
              <a:gd name="connsiteY3-102" fmla="*/ 4972050 h 4972798"/>
              <a:gd name="connsiteX4-103" fmla="*/ 0 w 12192000"/>
              <a:gd name="connsiteY4-104" fmla="*/ 4257675 h 4972798"/>
              <a:gd name="connsiteX5-105" fmla="*/ 0 w 12192000"/>
              <a:gd name="connsiteY5-106" fmla="*/ 0 h 4972798"/>
              <a:gd name="connsiteX0-107" fmla="*/ 0 w 12192000"/>
              <a:gd name="connsiteY0-108" fmla="*/ 0 h 4972798"/>
              <a:gd name="connsiteX1-109" fmla="*/ 12192000 w 12192000"/>
              <a:gd name="connsiteY1-110" fmla="*/ 0 h 4972798"/>
              <a:gd name="connsiteX2-111" fmla="*/ 12192000 w 12192000"/>
              <a:gd name="connsiteY2-112" fmla="*/ 4257675 h 4972798"/>
              <a:gd name="connsiteX3-113" fmla="*/ 6096000 w 12192000"/>
              <a:gd name="connsiteY3-114" fmla="*/ 4972050 h 4972798"/>
              <a:gd name="connsiteX4-115" fmla="*/ 0 w 12192000"/>
              <a:gd name="connsiteY4-116" fmla="*/ 4257675 h 4972798"/>
              <a:gd name="connsiteX5-117" fmla="*/ 0 w 12192000"/>
              <a:gd name="connsiteY5-118" fmla="*/ 0 h 4972798"/>
              <a:gd name="connsiteX0-119" fmla="*/ 0 w 12192000"/>
              <a:gd name="connsiteY0-120" fmla="*/ 0 h 4972798"/>
              <a:gd name="connsiteX1-121" fmla="*/ 12192000 w 12192000"/>
              <a:gd name="connsiteY1-122" fmla="*/ 0 h 4972798"/>
              <a:gd name="connsiteX2-123" fmla="*/ 12192000 w 12192000"/>
              <a:gd name="connsiteY2-124" fmla="*/ 4257675 h 4972798"/>
              <a:gd name="connsiteX3-125" fmla="*/ 6096000 w 12192000"/>
              <a:gd name="connsiteY3-126" fmla="*/ 4972050 h 4972798"/>
              <a:gd name="connsiteX4-127" fmla="*/ 0 w 12192000"/>
              <a:gd name="connsiteY4-128" fmla="*/ 4257675 h 4972798"/>
              <a:gd name="connsiteX5-129" fmla="*/ 0 w 12192000"/>
              <a:gd name="connsiteY5-130" fmla="*/ 0 h 4972798"/>
              <a:gd name="connsiteX0-131" fmla="*/ 0 w 12192000"/>
              <a:gd name="connsiteY0-132" fmla="*/ 0 h 4972838"/>
              <a:gd name="connsiteX1-133" fmla="*/ 12192000 w 12192000"/>
              <a:gd name="connsiteY1-134" fmla="*/ 0 h 4972838"/>
              <a:gd name="connsiteX2-135" fmla="*/ 12192000 w 12192000"/>
              <a:gd name="connsiteY2-136" fmla="*/ 4257675 h 4972838"/>
              <a:gd name="connsiteX3-137" fmla="*/ 6096000 w 12192000"/>
              <a:gd name="connsiteY3-138" fmla="*/ 4972050 h 4972838"/>
              <a:gd name="connsiteX4-139" fmla="*/ 0 w 12192000"/>
              <a:gd name="connsiteY4-140" fmla="*/ 4257675 h 4972838"/>
              <a:gd name="connsiteX5-141" fmla="*/ 0 w 12192000"/>
              <a:gd name="connsiteY5-142" fmla="*/ 0 h 4972838"/>
              <a:gd name="connsiteX0-143" fmla="*/ 0 w 12192000"/>
              <a:gd name="connsiteY0-144" fmla="*/ 0 h 4972947"/>
              <a:gd name="connsiteX1-145" fmla="*/ 12192000 w 12192000"/>
              <a:gd name="connsiteY1-146" fmla="*/ 0 h 4972947"/>
              <a:gd name="connsiteX2-147" fmla="*/ 12192000 w 12192000"/>
              <a:gd name="connsiteY2-148" fmla="*/ 4257675 h 4972947"/>
              <a:gd name="connsiteX3-149" fmla="*/ 6096000 w 12192000"/>
              <a:gd name="connsiteY3-150" fmla="*/ 4972050 h 4972947"/>
              <a:gd name="connsiteX4-151" fmla="*/ 0 w 12192000"/>
              <a:gd name="connsiteY4-152" fmla="*/ 4257675 h 4972947"/>
              <a:gd name="connsiteX5-153" fmla="*/ 0 w 12192000"/>
              <a:gd name="connsiteY5-154" fmla="*/ 0 h 4972947"/>
              <a:gd name="connsiteX0-155" fmla="*/ 0 w 12192000"/>
              <a:gd name="connsiteY0-156" fmla="*/ 0 h 4972947"/>
              <a:gd name="connsiteX1-157" fmla="*/ 12192000 w 12192000"/>
              <a:gd name="connsiteY1-158" fmla="*/ 0 h 4972947"/>
              <a:gd name="connsiteX2-159" fmla="*/ 12192000 w 12192000"/>
              <a:gd name="connsiteY2-160" fmla="*/ 4257675 h 4972947"/>
              <a:gd name="connsiteX3-161" fmla="*/ 6096000 w 12192000"/>
              <a:gd name="connsiteY3-162" fmla="*/ 4972050 h 4972947"/>
              <a:gd name="connsiteX4-163" fmla="*/ 0 w 12192000"/>
              <a:gd name="connsiteY4-164" fmla="*/ 4257675 h 4972947"/>
              <a:gd name="connsiteX5-165" fmla="*/ 0 w 12192000"/>
              <a:gd name="connsiteY5-166" fmla="*/ 0 h 4972947"/>
              <a:gd name="connsiteX0-167" fmla="*/ 0 w 12192000"/>
              <a:gd name="connsiteY0-168" fmla="*/ 0 h 4972947"/>
              <a:gd name="connsiteX1-169" fmla="*/ 12192000 w 12192000"/>
              <a:gd name="connsiteY1-170" fmla="*/ 0 h 4972947"/>
              <a:gd name="connsiteX2-171" fmla="*/ 12192000 w 12192000"/>
              <a:gd name="connsiteY2-172" fmla="*/ 4257675 h 4972947"/>
              <a:gd name="connsiteX3-173" fmla="*/ 6096000 w 12192000"/>
              <a:gd name="connsiteY3-174" fmla="*/ 4972050 h 4972947"/>
              <a:gd name="connsiteX4-175" fmla="*/ 0 w 12192000"/>
              <a:gd name="connsiteY4-176" fmla="*/ 4257675 h 4972947"/>
              <a:gd name="connsiteX5-177" fmla="*/ 0 w 12192000"/>
              <a:gd name="connsiteY5-178" fmla="*/ 0 h 4972947"/>
              <a:gd name="connsiteX0-179" fmla="*/ 0 w 12192000"/>
              <a:gd name="connsiteY0-180" fmla="*/ 0 h 4972050"/>
              <a:gd name="connsiteX1-181" fmla="*/ 12192000 w 12192000"/>
              <a:gd name="connsiteY1-182" fmla="*/ 0 h 4972050"/>
              <a:gd name="connsiteX2-183" fmla="*/ 12192000 w 12192000"/>
              <a:gd name="connsiteY2-184" fmla="*/ 4257675 h 4972050"/>
              <a:gd name="connsiteX3-185" fmla="*/ 6096000 w 12192000"/>
              <a:gd name="connsiteY3-186" fmla="*/ 4972050 h 4972050"/>
              <a:gd name="connsiteX4-187" fmla="*/ 0 w 12192000"/>
              <a:gd name="connsiteY4-188" fmla="*/ 4257675 h 4972050"/>
              <a:gd name="connsiteX5-189" fmla="*/ 0 w 12192000"/>
              <a:gd name="connsiteY5-190" fmla="*/ 0 h 4972050"/>
              <a:gd name="connsiteX0-191" fmla="*/ 0 w 12192000"/>
              <a:gd name="connsiteY0-192" fmla="*/ 0 h 4972050"/>
              <a:gd name="connsiteX1-193" fmla="*/ 12192000 w 12192000"/>
              <a:gd name="connsiteY1-194" fmla="*/ 0 h 4972050"/>
              <a:gd name="connsiteX2-195" fmla="*/ 12192000 w 12192000"/>
              <a:gd name="connsiteY2-196" fmla="*/ 4257675 h 4972050"/>
              <a:gd name="connsiteX3-197" fmla="*/ 6096000 w 12192000"/>
              <a:gd name="connsiteY3-198" fmla="*/ 4972050 h 4972050"/>
              <a:gd name="connsiteX4-199" fmla="*/ 0 w 12192000"/>
              <a:gd name="connsiteY4-200" fmla="*/ 4257675 h 4972050"/>
              <a:gd name="connsiteX5-201" fmla="*/ 0 w 12192000"/>
              <a:gd name="connsiteY5-202" fmla="*/ 0 h 4972050"/>
              <a:gd name="connsiteX0-203" fmla="*/ 0 w 12192000"/>
              <a:gd name="connsiteY0-204" fmla="*/ 0 h 5075006"/>
              <a:gd name="connsiteX1-205" fmla="*/ 12192000 w 12192000"/>
              <a:gd name="connsiteY1-206" fmla="*/ 0 h 5075006"/>
              <a:gd name="connsiteX2-207" fmla="*/ 12192000 w 12192000"/>
              <a:gd name="connsiteY2-208" fmla="*/ 4257675 h 5075006"/>
              <a:gd name="connsiteX3-209" fmla="*/ 6115050 w 12192000"/>
              <a:gd name="connsiteY3-210" fmla="*/ 5075006 h 5075006"/>
              <a:gd name="connsiteX4-211" fmla="*/ 0 w 12192000"/>
              <a:gd name="connsiteY4-212" fmla="*/ 4257675 h 5075006"/>
              <a:gd name="connsiteX5-213" fmla="*/ 0 w 12192000"/>
              <a:gd name="connsiteY5-214" fmla="*/ 0 h 50750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2192000" h="5075006">
                <a:moveTo>
                  <a:pt x="0" y="0"/>
                </a:moveTo>
                <a:lnTo>
                  <a:pt x="12192000" y="0"/>
                </a:lnTo>
                <a:lnTo>
                  <a:pt x="12192000" y="4257675"/>
                </a:lnTo>
                <a:cubicBezTo>
                  <a:pt x="10480675" y="4662487"/>
                  <a:pt x="8318500" y="5075006"/>
                  <a:pt x="6115050" y="5075006"/>
                </a:cubicBezTo>
                <a:cubicBezTo>
                  <a:pt x="3911600" y="5075006"/>
                  <a:pt x="1927225" y="4705350"/>
                  <a:pt x="0" y="4257675"/>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36" y="5634870"/>
            <a:ext cx="12180264" cy="1212498"/>
          </a:xfrm>
          <a:prstGeom prst="rect">
            <a:avLst/>
          </a:prstGeom>
        </p:spPr>
      </p:pic>
      <p:pic>
        <p:nvPicPr>
          <p:cNvPr id="21" name="图片 20" descr="图片包含 游戏机&#10;&#10;描述已自动生成"/>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0039534" y="-179257"/>
            <a:ext cx="2219141" cy="1944160"/>
          </a:xfrm>
          <a:prstGeom prst="rect">
            <a:avLst/>
          </a:prstGeom>
        </p:spPr>
      </p:pic>
      <p:pic>
        <p:nvPicPr>
          <p:cNvPr id="22" name="图片 21" descr="图片包含 游戏机&#10;&#10;描述已自动生成"/>
          <p:cNvPicPr>
            <a:picLocks noChangeAspect="1"/>
          </p:cNvPicPr>
          <p:nvPr userDrawn="1"/>
        </p:nvPicPr>
        <p:blipFill rotWithShape="1">
          <a:blip r:embed="rId5" cstate="print">
            <a:extLst>
              <a:ext uri="{28A0092B-C50C-407E-A947-70E740481C1C}">
                <a14:useLocalDpi xmlns:a14="http://schemas.microsoft.com/office/drawing/2010/main" val="0"/>
              </a:ext>
            </a:extLst>
          </a:blip>
          <a:srcRect l="63095" t="20351" r="8175" b="56968"/>
          <a:stretch>
            <a:fillRect/>
          </a:stretch>
        </p:blipFill>
        <p:spPr>
          <a:xfrm>
            <a:off x="813085" y="3273863"/>
            <a:ext cx="637568" cy="440955"/>
          </a:xfrm>
          <a:prstGeom prst="rect">
            <a:avLst/>
          </a:prstGeom>
        </p:spPr>
      </p:pic>
      <p:grpSp>
        <p:nvGrpSpPr>
          <p:cNvPr id="11" name="组合 10"/>
          <p:cNvGrpSpPr/>
          <p:nvPr userDrawn="1"/>
        </p:nvGrpSpPr>
        <p:grpSpPr>
          <a:xfrm>
            <a:off x="-11737" y="-1"/>
            <a:ext cx="4888537" cy="2026157"/>
            <a:chOff x="-11737" y="-1"/>
            <a:chExt cx="4888537" cy="2026157"/>
          </a:xfrm>
        </p:grpSpPr>
        <p:pic>
          <p:nvPicPr>
            <p:cNvPr id="12" name="图片 11"/>
            <p:cNvPicPr>
              <a:picLocks noChangeAspect="1"/>
            </p:cNvPicPr>
            <p:nvPr userDrawn="1"/>
          </p:nvPicPr>
          <p:blipFill>
            <a:blip r:embed="rId6"/>
            <a:stretch>
              <a:fillRect/>
            </a:stretch>
          </p:blipFill>
          <p:spPr>
            <a:xfrm>
              <a:off x="1" y="1"/>
              <a:ext cx="3585882" cy="1877780"/>
            </a:xfrm>
            <a:prstGeom prst="rect">
              <a:avLst/>
            </a:prstGeom>
          </p:spPr>
        </p:pic>
        <p:sp>
          <p:nvSpPr>
            <p:cNvPr id="13" name="矩形 12"/>
            <p:cNvSpPr/>
            <p:nvPr userDrawn="1"/>
          </p:nvSpPr>
          <p:spPr>
            <a:xfrm>
              <a:off x="-11737" y="-1"/>
              <a:ext cx="4888537" cy="2026157"/>
            </a:xfrm>
            <a:prstGeom prst="rect">
              <a:avLst/>
            </a:prstGeom>
            <a:gradFill flip="none" rotWithShape="1">
              <a:gsLst>
                <a:gs pos="0">
                  <a:schemeClr val="bg1"/>
                </a:gs>
                <a:gs pos="45000">
                  <a:schemeClr val="bg1">
                    <a:alpha val="97000"/>
                  </a:schemeClr>
                </a:gs>
                <a:gs pos="100000">
                  <a:schemeClr val="bg1">
                    <a:shade val="100000"/>
                    <a:satMod val="115000"/>
                    <a:alpha val="0"/>
                  </a:schemeClr>
                </a:gs>
              </a:gsLst>
              <a:lin ang="13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image" Target="../media/image7.png"/><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slideLayout" Target="../slideLayouts/slideLayout13.xml"/><Relationship Id="rId7" Type="http://schemas.openxmlformats.org/officeDocument/2006/relationships/slideLayout" Target="../slideLayouts/slideLayout12.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6" cstate="print">
            <a:extLst>
              <a:ext uri="{28A0092B-C50C-407E-A947-70E740481C1C}">
                <a14:useLocalDpi xmlns:a14="http://schemas.microsoft.com/office/drawing/2010/main" val="0"/>
              </a:ext>
            </a:extLst>
          </a:blip>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2DA330-99E0-4B4D-9C61-82CFEE5A232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E02866-32EA-4EDE-B1EF-E5D366E4AC4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hdphoto" Target="../media/image35.wdp"/><Relationship Id="rId1"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6.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8.png"/><Relationship Id="rId2" Type="http://schemas.microsoft.com/office/2007/relationships/media" Target="../media/media1.mp4"/><Relationship Id="rId1" Type="http://schemas.openxmlformats.org/officeDocument/2006/relationships/video" Target="../media/media1.mp4"/></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xml"/><Relationship Id="rId2" Type="http://schemas.openxmlformats.org/officeDocument/2006/relationships/image" Target="../media/image20.jpeg"/><Relationship Id="rId1"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1.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2.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5.jpeg"/><Relationship Id="rId1" Type="http://schemas.openxmlformats.org/officeDocument/2006/relationships/image" Target="../media/image44.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hdphoto" Target="../media/image48.wdp"/><Relationship Id="rId1" Type="http://schemas.openxmlformats.org/officeDocument/2006/relationships/image" Target="../media/image47.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3.xml"/><Relationship Id="rId2" Type="http://schemas.microsoft.com/office/2007/relationships/hdphoto" Target="../media/image3.wdp"/><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0.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1.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4.png"/></Relationships>
</file>

<file path=ppt/slides/_rels/slide39.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4" Type="http://schemas.openxmlformats.org/officeDocument/2006/relationships/slideLayout" Target="../slideLayouts/slideLayout3.xml"/><Relationship Id="rId13" Type="http://schemas.openxmlformats.org/officeDocument/2006/relationships/tags" Target="../tags/tag14.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2.png"/><Relationship Id="rId1" Type="http://schemas.openxmlformats.org/officeDocument/2006/relationships/image" Target="../media/image21.png"/></Relationships>
</file>

<file path=ppt/slides/_rels/slide40.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6" Type="http://schemas.openxmlformats.org/officeDocument/2006/relationships/slideLayout" Target="../slideLayouts/slideLayout3.xml"/><Relationship Id="rId15" Type="http://schemas.openxmlformats.org/officeDocument/2006/relationships/tags" Target="../tags/tag29.xml"/><Relationship Id="rId14" Type="http://schemas.openxmlformats.org/officeDocument/2006/relationships/tags" Target="../tags/tag28.xml"/><Relationship Id="rId13" Type="http://schemas.openxmlformats.org/officeDocument/2006/relationships/tags" Target="../tags/tag27.xml"/><Relationship Id="rId12" Type="http://schemas.openxmlformats.org/officeDocument/2006/relationships/tags" Target="../tags/tag26.xml"/><Relationship Id="rId11" Type="http://schemas.openxmlformats.org/officeDocument/2006/relationships/tags" Target="../tags/tag25.xml"/><Relationship Id="rId10" Type="http://schemas.openxmlformats.org/officeDocument/2006/relationships/tags" Target="../tags/tag24.xml"/><Relationship Id="rId1" Type="http://schemas.openxmlformats.org/officeDocument/2006/relationships/tags" Target="../tags/tag15.xml"/></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6.png"/><Relationship Id="rId2" Type="http://schemas.microsoft.com/office/2007/relationships/media" Target="../media/media2.mp4"/><Relationship Id="rId1" Type="http://schemas.openxmlformats.org/officeDocument/2006/relationships/video" Target="NULL" TargetMode="Externa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8.png"/><Relationship Id="rId1" Type="http://schemas.openxmlformats.org/officeDocument/2006/relationships/image" Target="../media/image57.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2.png"/><Relationship Id="rId1" Type="http://schemas.openxmlformats.org/officeDocument/2006/relationships/image" Target="../media/image21.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9.jpeg"/></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63.jpeg"/><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image" Target="../media/image60.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4.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5.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67.jpeg"/><Relationship Id="rId1" Type="http://schemas.openxmlformats.org/officeDocument/2006/relationships/image" Target="../media/image66.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69.jpeg"/><Relationship Id="rId1" Type="http://schemas.openxmlformats.org/officeDocument/2006/relationships/image" Target="../media/image6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5.png"/><Relationship Id="rId1" Type="http://schemas.openxmlformats.org/officeDocument/2006/relationships/image" Target="../media/image24.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2.xml"/><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p:cNvCxnSpPr/>
          <p:nvPr/>
        </p:nvCxnSpPr>
        <p:spPr>
          <a:xfrm>
            <a:off x="1386840" y="3678241"/>
            <a:ext cx="1121212"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10084632" y="3678241"/>
            <a:ext cx="827208"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2508052" y="2979012"/>
            <a:ext cx="7576580" cy="1398458"/>
            <a:chOff x="2060670" y="3140423"/>
            <a:chExt cx="7576580" cy="584774"/>
          </a:xfrm>
        </p:grpSpPr>
        <p:sp>
          <p:nvSpPr>
            <p:cNvPr id="14" name="矩形 13"/>
            <p:cNvSpPr/>
            <p:nvPr/>
          </p:nvSpPr>
          <p:spPr>
            <a:xfrm>
              <a:off x="2060670" y="3140423"/>
              <a:ext cx="7576580" cy="584774"/>
            </a:xfrm>
            <a:prstGeom prst="rect">
              <a:avLst/>
            </a:prstGeom>
            <a:gradFill>
              <a:gsLst>
                <a:gs pos="1000">
                  <a:srgbClr val="FF0000">
                    <a:alpha val="58000"/>
                  </a:srgbClr>
                </a:gs>
                <a:gs pos="100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 name="矩形 14"/>
            <p:cNvSpPr/>
            <p:nvPr/>
          </p:nvSpPr>
          <p:spPr>
            <a:xfrm>
              <a:off x="2060670" y="3176855"/>
              <a:ext cx="7576580" cy="514795"/>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mn-ea"/>
                </a:rPr>
                <a:t>第六章  </a:t>
              </a:r>
              <a:r>
                <a:rPr kumimoji="0" lang="zh-CN" altLang="en-US" sz="3200" b="1" i="0" u="none" strike="noStrike" kern="1200" cap="none" spc="0" normalizeH="0" baseline="0" noProof="0" dirty="0">
                  <a:ln>
                    <a:noFill/>
                  </a:ln>
                  <a:solidFill>
                    <a:prstClr val="white"/>
                  </a:solidFill>
                  <a:effectLst/>
                  <a:uLnTx/>
                  <a:uFillTx/>
                  <a:latin typeface="Times New Roman" panose="02020603050405020304"/>
                  <a:ea typeface="微软雅黑" panose="020B0503020204020204" pitchFamily="34" charset="-122"/>
                  <a:cs typeface="+mn-ea"/>
                </a:rPr>
                <a:t>学习法治思想  提升法治素养</a:t>
              </a:r>
              <a:endParaRPr kumimoji="0" lang="en-US" altLang="zh-CN" sz="3200" b="1" i="0" u="none" strike="noStrike" kern="1200" cap="none" spc="0" normalizeH="0" baseline="0" noProof="0" dirty="0">
                <a:ln>
                  <a:noFill/>
                </a:ln>
                <a:solidFill>
                  <a:prstClr val="white"/>
                </a:solidFill>
                <a:effectLst/>
                <a:uLnTx/>
                <a:uFillTx/>
                <a:latin typeface="Times New Roman" panose="02020603050405020304"/>
                <a:ea typeface="微软雅黑" panose="020B0503020204020204" pitchFamily="34" charset="-122"/>
                <a:cs typeface="+mn-ea"/>
              </a:endParaRPr>
            </a:p>
            <a:p>
              <a:pPr marL="0" marR="0" lvl="0" indent="0" algn="ctr" defTabSz="914400" rtl="0" eaLnBrk="1" fontAlgn="auto" latinLnBrk="0" hangingPunct="1">
                <a:lnSpc>
                  <a:spcPct val="100000"/>
                </a:lnSpc>
                <a:spcBef>
                  <a:spcPts val="120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mn-cs"/>
                  <a:sym typeface="+mn-ea"/>
                </a:rPr>
                <a:t>第四节  自觉尊法学法守法用法 </a:t>
              </a:r>
              <a:endParaRPr kumimoji="0" lang="zh-CN" altLang="en-US" sz="3200" b="1"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mn-cs"/>
                <a:sym typeface="+mn-ea"/>
              </a:endParaRPr>
            </a:p>
          </p:txBody>
        </p:sp>
      </p:grpSp>
      <p:sp>
        <p:nvSpPr>
          <p:cNvPr id="9" name="文本框 8"/>
          <p:cNvSpPr txBox="1"/>
          <p:nvPr/>
        </p:nvSpPr>
        <p:spPr>
          <a:xfrm>
            <a:off x="2881630" y="429895"/>
            <a:ext cx="6829425" cy="488315"/>
          </a:xfrm>
          <a:prstGeom prst="rect">
            <a:avLst/>
          </a:prstGeom>
          <a:noFill/>
        </p:spPr>
        <p:txBody>
          <a:bodyPr wrap="square" rtlCol="0">
            <a:prstTxWarp prst="textPlain">
              <a:avLst>
                <a:gd name="adj" fmla="val 49855"/>
              </a:avLst>
            </a:prstTxWarp>
            <a:spAutoFit/>
          </a:bodyPr>
          <a:lstStyle/>
          <a:p>
            <a:r>
              <a:rPr lang="zh-CN" altLang="en-US" sz="2400" dirty="0">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全国高职高专院校思政课集体备课专委会</a:t>
            </a:r>
            <a:endParaRPr lang="zh-CN" altLang="en-US" sz="2400" dirty="0">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endParaRPr>
          </a:p>
        </p:txBody>
      </p:sp>
      <p:sp>
        <p:nvSpPr>
          <p:cNvPr id="17" name="矩形 16"/>
          <p:cNvSpPr/>
          <p:nvPr/>
        </p:nvSpPr>
        <p:spPr>
          <a:xfrm>
            <a:off x="2307710" y="1387065"/>
            <a:ext cx="7816562" cy="1107996"/>
          </a:xfrm>
          <a:prstGeom prst="rect">
            <a:avLst/>
          </a:prstGeom>
          <a:noFill/>
          <a:ln>
            <a:noFill/>
          </a:ln>
        </p:spPr>
        <p:txBody>
          <a:bodyPr wrap="none" rtlCol="0" anchor="t">
            <a:spAutoFit/>
            <a:scene3d>
              <a:camera prst="orthographicFront"/>
              <a:lightRig rig="threePt" dir="t"/>
            </a:scene3d>
          </a:bodyPr>
          <a:lstStyle/>
          <a:p>
            <a:pPr algn="ctr"/>
            <a:r>
              <a:rPr lang="en-US" altLang="zh-CN"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a:t>
            </a:r>
            <a:r>
              <a:rPr lang="zh-CN" altLang="en-US"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思想道德与法治</a:t>
            </a:r>
            <a:r>
              <a:rPr lang="en-US" altLang="zh-CN"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a:t>
            </a:r>
            <a:endParaRPr lang="zh-CN" altLang="en-US"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510790" y="11557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一、培养社会主义法治思维</a:t>
            </a:r>
            <a:endParaRPr lang="zh-CN" altLang="en-US"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6" name="矩形: 圆角 17"/>
          <p:cNvSpPr/>
          <p:nvPr/>
        </p:nvSpPr>
        <p:spPr>
          <a:xfrm>
            <a:off x="2510790" y="792480"/>
            <a:ext cx="487743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（二）法治思维的基本内容</a:t>
            </a:r>
            <a:endParaRPr lang="en-US" altLang="zh-CN" sz="2800">
              <a:latin typeface="微软雅黑" panose="020B0503020204020204" pitchFamily="34" charset="-122"/>
              <a:ea typeface="微软雅黑" panose="020B0503020204020204" pitchFamily="34" charset="-122"/>
            </a:endParaRPr>
          </a:p>
        </p:txBody>
      </p:sp>
      <p:grpSp>
        <p:nvGrpSpPr>
          <p:cNvPr id="14" name="组合 13"/>
          <p:cNvGrpSpPr/>
          <p:nvPr/>
        </p:nvGrpSpPr>
        <p:grpSpPr>
          <a:xfrm>
            <a:off x="285750" y="2077085"/>
            <a:ext cx="11620500" cy="3551555"/>
            <a:chOff x="336" y="2549"/>
            <a:chExt cx="18300" cy="5593"/>
          </a:xfrm>
        </p:grpSpPr>
        <p:sp>
          <p:nvSpPr>
            <p:cNvPr id="19" name="文本框 18"/>
            <p:cNvSpPr txBox="1"/>
            <p:nvPr/>
          </p:nvSpPr>
          <p:spPr>
            <a:xfrm>
              <a:off x="1197" y="6836"/>
              <a:ext cx="2562" cy="1307"/>
            </a:xfrm>
            <a:prstGeom prst="rect">
              <a:avLst/>
            </a:prstGeom>
            <a:noFill/>
          </p:spPr>
          <p:txBody>
            <a:bodyPr wrap="square">
              <a:spAutoFit/>
            </a:bodyPr>
            <a:lstStyle/>
            <a:p>
              <a:pPr algn="ctr">
                <a:lnSpc>
                  <a:spcPct val="200000"/>
                </a:lnSpc>
              </a:pPr>
              <a:r>
                <a:rPr lang="zh-CN" altLang="en-US" sz="2400" b="1" i="0" dirty="0">
                  <a:solidFill>
                    <a:srgbClr val="333333"/>
                  </a:solidFill>
                  <a:effectLst/>
                  <a:latin typeface="微软雅黑" panose="020B0503020204020204" pitchFamily="34" charset="-122"/>
                  <a:ea typeface="微软雅黑" panose="020B0503020204020204" pitchFamily="34" charset="-122"/>
                </a:rPr>
                <a:t>法律至上</a:t>
              </a:r>
              <a:endParaRPr lang="zh-CN" altLang="en-US" sz="2400" b="1" i="0" dirty="0">
                <a:solidFill>
                  <a:srgbClr val="333333"/>
                </a:solidFill>
                <a:effectLst/>
                <a:latin typeface="微软雅黑" panose="020B0503020204020204" pitchFamily="34" charset="-122"/>
                <a:ea typeface="微软雅黑" panose="020B0503020204020204" pitchFamily="34" charset="-122"/>
              </a:endParaRPr>
            </a:p>
          </p:txBody>
        </p:sp>
        <p:sp>
          <p:nvSpPr>
            <p:cNvPr id="20" name="文本框 19"/>
            <p:cNvSpPr txBox="1"/>
            <p:nvPr/>
          </p:nvSpPr>
          <p:spPr>
            <a:xfrm>
              <a:off x="4701" y="6836"/>
              <a:ext cx="2561" cy="1307"/>
            </a:xfrm>
            <a:prstGeom prst="rect">
              <a:avLst/>
            </a:prstGeom>
            <a:noFill/>
          </p:spPr>
          <p:txBody>
            <a:bodyPr wrap="square">
              <a:spAutoFit/>
            </a:bodyPr>
            <a:lstStyle/>
            <a:p>
              <a:pPr algn="ctr">
                <a:lnSpc>
                  <a:spcPct val="200000"/>
                </a:lnSpc>
              </a:pPr>
              <a:r>
                <a:rPr lang="zh-CN" altLang="en-US" sz="2400" b="1" i="0" dirty="0">
                  <a:solidFill>
                    <a:srgbClr val="333333"/>
                  </a:solidFill>
                  <a:effectLst/>
                  <a:latin typeface="微软雅黑" panose="020B0503020204020204" pitchFamily="34" charset="-122"/>
                  <a:ea typeface="微软雅黑" panose="020B0503020204020204" pitchFamily="34" charset="-122"/>
                </a:rPr>
                <a:t>权力制约</a:t>
              </a:r>
              <a:endParaRPr lang="zh-CN" altLang="en-US" sz="2400" b="1" i="0" dirty="0">
                <a:solidFill>
                  <a:srgbClr val="333333"/>
                </a:solidFill>
                <a:effectLst/>
                <a:latin typeface="微软雅黑" panose="020B0503020204020204" pitchFamily="34" charset="-122"/>
                <a:ea typeface="微软雅黑" panose="020B0503020204020204" pitchFamily="34" charset="-122"/>
              </a:endParaRPr>
            </a:p>
          </p:txBody>
        </p:sp>
        <p:sp>
          <p:nvSpPr>
            <p:cNvPr id="21" name="文本框 20"/>
            <p:cNvSpPr txBox="1"/>
            <p:nvPr/>
          </p:nvSpPr>
          <p:spPr>
            <a:xfrm>
              <a:off x="8205" y="6836"/>
              <a:ext cx="2561" cy="1307"/>
            </a:xfrm>
            <a:prstGeom prst="rect">
              <a:avLst/>
            </a:prstGeom>
            <a:noFill/>
          </p:spPr>
          <p:txBody>
            <a:bodyPr wrap="square">
              <a:spAutoFit/>
            </a:bodyPr>
            <a:lstStyle/>
            <a:p>
              <a:pPr algn="ctr">
                <a:lnSpc>
                  <a:spcPct val="200000"/>
                </a:lnSpc>
              </a:pPr>
              <a:r>
                <a:rPr lang="zh-CN" altLang="en-US" sz="2400" b="1" i="0" dirty="0">
                  <a:solidFill>
                    <a:srgbClr val="333333"/>
                  </a:solidFill>
                  <a:effectLst/>
                  <a:latin typeface="微软雅黑" panose="020B0503020204020204" pitchFamily="34" charset="-122"/>
                  <a:ea typeface="微软雅黑" panose="020B0503020204020204" pitchFamily="34" charset="-122"/>
                </a:rPr>
                <a:t>公平正义</a:t>
              </a:r>
              <a:endParaRPr lang="zh-CN" altLang="en-US" sz="2400" b="1" i="0" dirty="0">
                <a:solidFill>
                  <a:srgbClr val="333333"/>
                </a:solidFill>
                <a:effectLst/>
                <a:latin typeface="微软雅黑" panose="020B0503020204020204" pitchFamily="34" charset="-122"/>
                <a:ea typeface="微软雅黑" panose="020B0503020204020204" pitchFamily="34" charset="-122"/>
              </a:endParaRPr>
            </a:p>
          </p:txBody>
        </p:sp>
        <p:sp>
          <p:nvSpPr>
            <p:cNvPr id="22" name="文本框 21"/>
            <p:cNvSpPr txBox="1"/>
            <p:nvPr/>
          </p:nvSpPr>
          <p:spPr>
            <a:xfrm>
              <a:off x="11709" y="6836"/>
              <a:ext cx="2561" cy="1307"/>
            </a:xfrm>
            <a:prstGeom prst="rect">
              <a:avLst/>
            </a:prstGeom>
            <a:noFill/>
          </p:spPr>
          <p:txBody>
            <a:bodyPr wrap="square">
              <a:spAutoFit/>
            </a:bodyPr>
            <a:lstStyle/>
            <a:p>
              <a:pPr algn="ctr">
                <a:lnSpc>
                  <a:spcPct val="200000"/>
                </a:lnSpc>
              </a:pPr>
              <a:r>
                <a:rPr lang="zh-CN" altLang="en-US" sz="2400" b="1" i="0" dirty="0">
                  <a:solidFill>
                    <a:srgbClr val="333333"/>
                  </a:solidFill>
                  <a:effectLst/>
                  <a:latin typeface="微软雅黑" panose="020B0503020204020204" pitchFamily="34" charset="-122"/>
                  <a:ea typeface="微软雅黑" panose="020B0503020204020204" pitchFamily="34" charset="-122"/>
                </a:rPr>
                <a:t>权利保障</a:t>
              </a:r>
              <a:endParaRPr lang="zh-CN" altLang="en-US" sz="2400" b="1" i="0" dirty="0">
                <a:solidFill>
                  <a:srgbClr val="333333"/>
                </a:solidFill>
                <a:effectLst/>
                <a:latin typeface="微软雅黑" panose="020B0503020204020204" pitchFamily="34" charset="-122"/>
                <a:ea typeface="微软雅黑" panose="020B0503020204020204" pitchFamily="34" charset="-122"/>
              </a:endParaRPr>
            </a:p>
          </p:txBody>
        </p:sp>
        <p:sp>
          <p:nvSpPr>
            <p:cNvPr id="23" name="文本框 22"/>
            <p:cNvSpPr txBox="1"/>
            <p:nvPr/>
          </p:nvSpPr>
          <p:spPr>
            <a:xfrm>
              <a:off x="15213" y="6836"/>
              <a:ext cx="2561" cy="1307"/>
            </a:xfrm>
            <a:prstGeom prst="rect">
              <a:avLst/>
            </a:prstGeom>
            <a:noFill/>
          </p:spPr>
          <p:txBody>
            <a:bodyPr wrap="square">
              <a:spAutoFit/>
            </a:bodyPr>
            <a:lstStyle/>
            <a:p>
              <a:pPr algn="ctr">
                <a:lnSpc>
                  <a:spcPct val="200000"/>
                </a:lnSpc>
              </a:pPr>
              <a:r>
                <a:rPr lang="zh-CN" altLang="en-US" sz="2400" b="1" i="0" dirty="0">
                  <a:solidFill>
                    <a:srgbClr val="333333"/>
                  </a:solidFill>
                  <a:effectLst/>
                  <a:latin typeface="微软雅黑" panose="020B0503020204020204" pitchFamily="34" charset="-122"/>
                  <a:ea typeface="微软雅黑" panose="020B0503020204020204" pitchFamily="34" charset="-122"/>
                </a:rPr>
                <a:t>程序正当</a:t>
              </a:r>
              <a:endParaRPr lang="zh-CN" altLang="en-US" sz="2400" b="1" i="0" dirty="0">
                <a:solidFill>
                  <a:srgbClr val="333333"/>
                </a:solidFill>
                <a:effectLst/>
                <a:latin typeface="微软雅黑" panose="020B0503020204020204" pitchFamily="34" charset="-122"/>
                <a:ea typeface="微软雅黑" panose="020B0503020204020204" pitchFamily="34" charset="-122"/>
              </a:endParaRPr>
            </a:p>
          </p:txBody>
        </p:sp>
        <p:sp>
          <p:nvSpPr>
            <p:cNvPr id="25" name="菱形 24"/>
            <p:cNvSpPr/>
            <p:nvPr/>
          </p:nvSpPr>
          <p:spPr>
            <a:xfrm>
              <a:off x="336" y="2549"/>
              <a:ext cx="4283" cy="4287"/>
            </a:xfrm>
            <a:prstGeom prst="diamond">
              <a:avLst/>
            </a:prstGeom>
            <a:blipFill rotWithShape="1">
              <a:blip r:embed="rId1"/>
              <a:stretch>
                <a:fillRect/>
              </a:stretch>
            </a:blipFill>
            <a:ln w="12700" cap="flat" cmpd="sng" algn="ctr">
              <a:noFill/>
              <a:prstDash val="solid"/>
              <a:miter lim="800000"/>
            </a:ln>
            <a:effectLst>
              <a:outerShdw blurRad="63500" sx="102000" sy="102000" algn="ctr" rotWithShape="0">
                <a:prstClr val="black">
                  <a:alpha val="40000"/>
                </a:prstClr>
              </a:outerShdw>
            </a:effectLst>
          </p:spPr>
          <p:txBody>
            <a:bodyPr lIns="121908" tIns="60954" rIns="121908" bIns="60954" anchor="ctr"/>
            <a:lstStyle/>
            <a:p>
              <a:pPr algn="ctr">
                <a:lnSpc>
                  <a:spcPct val="130000"/>
                </a:lnSpc>
                <a:defRPr/>
              </a:pPr>
              <a:endParaRPr lang="zh-CN" altLang="en-US" kern="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0" name="菱形 9"/>
            <p:cNvSpPr/>
            <p:nvPr/>
          </p:nvSpPr>
          <p:spPr>
            <a:xfrm>
              <a:off x="3840" y="2549"/>
              <a:ext cx="4283" cy="4287"/>
            </a:xfrm>
            <a:prstGeom prst="diamond">
              <a:avLst/>
            </a:prstGeom>
            <a:blipFill rotWithShape="1">
              <a:blip r:embed="rId2"/>
              <a:stretch>
                <a:fillRect/>
              </a:stretch>
            </a:blipFill>
            <a:ln w="12700" cap="flat" cmpd="sng" algn="ctr">
              <a:noFill/>
              <a:prstDash val="solid"/>
              <a:miter lim="800000"/>
            </a:ln>
            <a:effectLst>
              <a:outerShdw blurRad="63500" sx="102000" sy="102000" algn="ctr" rotWithShape="0">
                <a:prstClr val="black">
                  <a:alpha val="40000"/>
                </a:prstClr>
              </a:outerShdw>
            </a:effectLst>
          </p:spPr>
          <p:txBody>
            <a:bodyPr lIns="121908" tIns="60954" rIns="121908" bIns="60954" anchor="ctr"/>
            <a:lstStyle/>
            <a:p>
              <a:pPr algn="ctr">
                <a:lnSpc>
                  <a:spcPct val="130000"/>
                </a:lnSpc>
                <a:defRPr/>
              </a:pPr>
              <a:endParaRPr lang="zh-CN" altLang="en-US" kern="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1" name="菱形 10"/>
            <p:cNvSpPr/>
            <p:nvPr/>
          </p:nvSpPr>
          <p:spPr>
            <a:xfrm>
              <a:off x="7345" y="2549"/>
              <a:ext cx="4283" cy="4287"/>
            </a:xfrm>
            <a:prstGeom prst="diamond">
              <a:avLst/>
            </a:prstGeom>
            <a:blipFill rotWithShape="1">
              <a:blip r:embed="rId3"/>
              <a:stretch>
                <a:fillRect/>
              </a:stretch>
            </a:blipFill>
            <a:ln w="12700" cap="flat" cmpd="sng" algn="ctr">
              <a:noFill/>
              <a:prstDash val="solid"/>
              <a:miter lim="800000"/>
            </a:ln>
            <a:effectLst>
              <a:outerShdw blurRad="63500" sx="102000" sy="102000" algn="ctr" rotWithShape="0">
                <a:prstClr val="black">
                  <a:alpha val="40000"/>
                </a:prstClr>
              </a:outerShdw>
            </a:effectLst>
          </p:spPr>
          <p:txBody>
            <a:bodyPr lIns="121908" tIns="60954" rIns="121908" bIns="60954" anchor="ctr"/>
            <a:lstStyle/>
            <a:p>
              <a:pPr algn="ctr">
                <a:lnSpc>
                  <a:spcPct val="130000"/>
                </a:lnSpc>
                <a:defRPr/>
              </a:pPr>
              <a:endParaRPr lang="zh-CN" altLang="en-US" kern="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2" name="菱形 11"/>
            <p:cNvSpPr/>
            <p:nvPr/>
          </p:nvSpPr>
          <p:spPr>
            <a:xfrm>
              <a:off x="10848" y="2549"/>
              <a:ext cx="4283" cy="4287"/>
            </a:xfrm>
            <a:prstGeom prst="diamond">
              <a:avLst/>
            </a:prstGeom>
            <a:blipFill rotWithShape="1">
              <a:blip r:embed="rId4"/>
              <a:stretch>
                <a:fillRect/>
              </a:stretch>
            </a:blipFill>
            <a:ln w="12700" cap="flat" cmpd="sng" algn="ctr">
              <a:noFill/>
              <a:prstDash val="solid"/>
              <a:miter lim="800000"/>
            </a:ln>
            <a:effectLst>
              <a:outerShdw blurRad="63500" sx="102000" sy="102000" algn="ctr" rotWithShape="0">
                <a:prstClr val="black">
                  <a:alpha val="40000"/>
                </a:prstClr>
              </a:outerShdw>
            </a:effectLst>
          </p:spPr>
          <p:txBody>
            <a:bodyPr lIns="121908" tIns="60954" rIns="121908" bIns="60954" anchor="ctr"/>
            <a:lstStyle/>
            <a:p>
              <a:pPr algn="ctr">
                <a:lnSpc>
                  <a:spcPct val="130000"/>
                </a:lnSpc>
                <a:defRPr/>
              </a:pPr>
              <a:endParaRPr lang="zh-CN" altLang="en-US" kern="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3" name="菱形 12"/>
            <p:cNvSpPr/>
            <p:nvPr/>
          </p:nvSpPr>
          <p:spPr>
            <a:xfrm>
              <a:off x="14354" y="2549"/>
              <a:ext cx="4283" cy="4287"/>
            </a:xfrm>
            <a:prstGeom prst="diamond">
              <a:avLst/>
            </a:prstGeom>
            <a:blipFill rotWithShape="1">
              <a:blip r:embed="rId5"/>
              <a:stretch>
                <a:fillRect/>
              </a:stretch>
            </a:blipFill>
            <a:ln w="12700" cap="flat" cmpd="sng" algn="ctr">
              <a:noFill/>
              <a:prstDash val="solid"/>
              <a:miter lim="800000"/>
            </a:ln>
            <a:effectLst>
              <a:outerShdw blurRad="63500" sx="102000" sy="102000" algn="ctr" rotWithShape="0">
                <a:prstClr val="black">
                  <a:alpha val="40000"/>
                </a:prstClr>
              </a:outerShdw>
            </a:effectLst>
          </p:spPr>
          <p:txBody>
            <a:bodyPr lIns="121908" tIns="60954" rIns="121908" bIns="60954" anchor="ctr"/>
            <a:lstStyle/>
            <a:p>
              <a:pPr algn="ctr">
                <a:lnSpc>
                  <a:spcPct val="130000"/>
                </a:lnSpc>
                <a:defRPr/>
              </a:pPr>
              <a:endParaRPr lang="zh-CN" altLang="en-US" kern="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gr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548255" y="15494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一、培养社会主义法治思维</a:t>
            </a:r>
            <a:endParaRPr lang="zh-CN" altLang="en-US"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2" name="组合 1"/>
          <p:cNvGrpSpPr/>
          <p:nvPr/>
        </p:nvGrpSpPr>
        <p:grpSpPr>
          <a:xfrm>
            <a:off x="638175" y="1655445"/>
            <a:ext cx="9218930" cy="520065"/>
            <a:chOff x="2242" y="7021"/>
            <a:chExt cx="14518" cy="819"/>
          </a:xfrm>
        </p:grpSpPr>
        <p:cxnSp>
          <p:nvCxnSpPr>
            <p:cNvPr id="27" name="直接连接符 26"/>
            <p:cNvCxnSpPr/>
            <p:nvPr/>
          </p:nvCxnSpPr>
          <p:spPr>
            <a:xfrm>
              <a:off x="2242" y="7840"/>
              <a:ext cx="14518" cy="0"/>
            </a:xfrm>
            <a:prstGeom prst="line">
              <a:avLst/>
            </a:prstGeom>
            <a:ln>
              <a:solidFill>
                <a:srgbClr val="C00000"/>
              </a:solidFill>
            </a:ln>
          </p:spPr>
          <p:style>
            <a:lnRef idx="1">
              <a:srgbClr val="4472C4"/>
            </a:lnRef>
            <a:fillRef idx="0">
              <a:srgbClr val="4472C4"/>
            </a:fillRef>
            <a:effectRef idx="0">
              <a:srgbClr val="4472C4"/>
            </a:effectRef>
            <a:fontRef idx="minor">
              <a:sysClr val="windowText" lastClr="000000"/>
            </a:fontRef>
          </p:style>
        </p:cxnSp>
        <p:sp>
          <p:nvSpPr>
            <p:cNvPr id="5" name="矩形 4"/>
            <p:cNvSpPr/>
            <p:nvPr/>
          </p:nvSpPr>
          <p:spPr>
            <a:xfrm>
              <a:off x="2242" y="7021"/>
              <a:ext cx="3008" cy="622"/>
            </a:xfrm>
            <a:prstGeom prst="rect">
              <a:avLst/>
            </a:prstGeom>
            <a:solidFill>
              <a:srgbClr val="C00000"/>
            </a:solidFill>
            <a:ln>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法律至上</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6" name="矩形: 圆角 17"/>
          <p:cNvSpPr/>
          <p:nvPr/>
        </p:nvSpPr>
        <p:spPr>
          <a:xfrm>
            <a:off x="2548255" y="791845"/>
            <a:ext cx="487743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（二）法治思维的基本内容</a:t>
            </a:r>
            <a:endParaRPr lang="en-US" altLang="zh-CN" sz="2800">
              <a:latin typeface="微软雅黑" panose="020B0503020204020204" pitchFamily="34" charset="-122"/>
              <a:ea typeface="微软雅黑" panose="020B0503020204020204" pitchFamily="34" charset="-122"/>
            </a:endParaRPr>
          </a:p>
        </p:txBody>
      </p:sp>
      <p:grpSp>
        <p:nvGrpSpPr>
          <p:cNvPr id="8" name="组合 7"/>
          <p:cNvGrpSpPr/>
          <p:nvPr/>
        </p:nvGrpSpPr>
        <p:grpSpPr>
          <a:xfrm>
            <a:off x="722630" y="2897896"/>
            <a:ext cx="10601644" cy="3033682"/>
            <a:chOff x="1182" y="4198"/>
            <a:chExt cx="16696" cy="4777"/>
          </a:xfrm>
        </p:grpSpPr>
        <p:sp>
          <p:nvSpPr>
            <p:cNvPr id="18" name="矩形 17"/>
            <p:cNvSpPr/>
            <p:nvPr/>
          </p:nvSpPr>
          <p:spPr>
            <a:xfrm>
              <a:off x="1323" y="4204"/>
              <a:ext cx="4333" cy="4759"/>
            </a:xfrm>
            <a:prstGeom prst="rect">
              <a:avLst/>
            </a:prstGeom>
            <a:noFill/>
            <a:ln w="22225">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sz="2400"/>
            </a:p>
          </p:txBody>
        </p:sp>
        <p:sp>
          <p:nvSpPr>
            <p:cNvPr id="20" name="矩形 19"/>
            <p:cNvSpPr/>
            <p:nvPr/>
          </p:nvSpPr>
          <p:spPr>
            <a:xfrm>
              <a:off x="7434" y="4204"/>
              <a:ext cx="4333" cy="4759"/>
            </a:xfrm>
            <a:prstGeom prst="rect">
              <a:avLst/>
            </a:prstGeom>
            <a:noFill/>
            <a:ln w="22225">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sz="2400"/>
            </a:p>
          </p:txBody>
        </p:sp>
        <p:sp>
          <p:nvSpPr>
            <p:cNvPr id="22" name="矩形 21"/>
            <p:cNvSpPr/>
            <p:nvPr/>
          </p:nvSpPr>
          <p:spPr>
            <a:xfrm>
              <a:off x="13545" y="4204"/>
              <a:ext cx="4333" cy="4759"/>
            </a:xfrm>
            <a:prstGeom prst="rect">
              <a:avLst/>
            </a:prstGeom>
            <a:noFill/>
            <a:ln w="22225">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sz="2400"/>
            </a:p>
          </p:txBody>
        </p:sp>
        <p:sp>
          <p:nvSpPr>
            <p:cNvPr id="24" name="文本框 23"/>
            <p:cNvSpPr txBox="1"/>
            <p:nvPr/>
          </p:nvSpPr>
          <p:spPr>
            <a:xfrm>
              <a:off x="1182" y="5465"/>
              <a:ext cx="4463" cy="2237"/>
            </a:xfrm>
            <a:prstGeom prst="rect">
              <a:avLst/>
            </a:prstGeom>
            <a:noFill/>
          </p:spPr>
          <p:txBody>
            <a:bodyPr wrap="square">
              <a:spAutoFit/>
            </a:bodyPr>
            <a:lstStyle/>
            <a:p>
              <a:pPr algn="just" fontAlgn="auto">
                <a:lnSpc>
                  <a:spcPct val="120000"/>
                </a:lnSpc>
              </a:pPr>
              <a:r>
                <a:rPr lang="zh-CN" altLang="en-US" sz="2400" i="0" dirty="0">
                  <a:solidFill>
                    <a:srgbClr val="333333"/>
                  </a:solidFill>
                  <a:effectLst/>
                  <a:latin typeface="Arial" panose="020B0604020202020204" pitchFamily="34" charset="0"/>
                </a:rPr>
                <a:t>法律在本国主权范围内对所有人具有普遍的约束力。</a:t>
              </a:r>
              <a:endParaRPr lang="zh-CN" altLang="en-US" sz="2400" i="0" dirty="0">
                <a:solidFill>
                  <a:srgbClr val="333333"/>
                </a:solidFill>
                <a:effectLst/>
                <a:latin typeface="Arial" panose="020B0604020202020204" pitchFamily="34" charset="0"/>
              </a:endParaRPr>
            </a:p>
          </p:txBody>
        </p:sp>
        <p:sp>
          <p:nvSpPr>
            <p:cNvPr id="25" name="直角三角形 24"/>
            <p:cNvSpPr/>
            <p:nvPr/>
          </p:nvSpPr>
          <p:spPr>
            <a:xfrm flipH="1">
              <a:off x="5051" y="8368"/>
              <a:ext cx="601" cy="601"/>
            </a:xfrm>
            <a:prstGeom prst="rtTriangle">
              <a:avLst/>
            </a:prstGeom>
            <a:solidFill>
              <a:srgbClr val="C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sz="2400"/>
            </a:p>
          </p:txBody>
        </p:sp>
        <p:sp>
          <p:nvSpPr>
            <p:cNvPr id="7" name="直角三角形 6"/>
            <p:cNvSpPr/>
            <p:nvPr/>
          </p:nvSpPr>
          <p:spPr>
            <a:xfrm flipV="1">
              <a:off x="1325" y="4198"/>
              <a:ext cx="601" cy="601"/>
            </a:xfrm>
            <a:prstGeom prst="rtTriangle">
              <a:avLst/>
            </a:prstGeom>
            <a:solidFill>
              <a:srgbClr val="C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sz="2400"/>
            </a:p>
          </p:txBody>
        </p:sp>
        <p:sp>
          <p:nvSpPr>
            <p:cNvPr id="37" name="直角三角形 36"/>
            <p:cNvSpPr/>
            <p:nvPr/>
          </p:nvSpPr>
          <p:spPr>
            <a:xfrm flipH="1">
              <a:off x="11182" y="8354"/>
              <a:ext cx="601" cy="601"/>
            </a:xfrm>
            <a:prstGeom prst="rtTriangle">
              <a:avLst/>
            </a:prstGeom>
            <a:solidFill>
              <a:srgbClr val="C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sz="2400"/>
            </a:p>
          </p:txBody>
        </p:sp>
        <p:sp>
          <p:nvSpPr>
            <p:cNvPr id="39" name="直角三角形 38"/>
            <p:cNvSpPr/>
            <p:nvPr/>
          </p:nvSpPr>
          <p:spPr>
            <a:xfrm flipV="1">
              <a:off x="7422" y="4216"/>
              <a:ext cx="601" cy="601"/>
            </a:xfrm>
            <a:prstGeom prst="rtTriangle">
              <a:avLst/>
            </a:prstGeom>
            <a:solidFill>
              <a:srgbClr val="C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sz="2400"/>
            </a:p>
          </p:txBody>
        </p:sp>
        <p:sp>
          <p:nvSpPr>
            <p:cNvPr id="41" name="直角三角形 40"/>
            <p:cNvSpPr/>
            <p:nvPr/>
          </p:nvSpPr>
          <p:spPr>
            <a:xfrm flipH="1">
              <a:off x="17265" y="8374"/>
              <a:ext cx="601" cy="601"/>
            </a:xfrm>
            <a:prstGeom prst="rtTriangle">
              <a:avLst/>
            </a:prstGeom>
            <a:solidFill>
              <a:srgbClr val="C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sz="2400"/>
            </a:p>
          </p:txBody>
        </p:sp>
        <p:sp>
          <p:nvSpPr>
            <p:cNvPr id="43" name="直角三角形 42"/>
            <p:cNvSpPr/>
            <p:nvPr/>
          </p:nvSpPr>
          <p:spPr>
            <a:xfrm flipV="1">
              <a:off x="13555" y="4204"/>
              <a:ext cx="601" cy="601"/>
            </a:xfrm>
            <a:prstGeom prst="rtTriangle">
              <a:avLst/>
            </a:prstGeom>
            <a:solidFill>
              <a:srgbClr val="C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sz="2400"/>
            </a:p>
          </p:txBody>
        </p:sp>
      </p:grpSp>
      <p:sp>
        <p:nvSpPr>
          <p:cNvPr id="9" name="文本框 8"/>
          <p:cNvSpPr txBox="1"/>
          <p:nvPr/>
        </p:nvSpPr>
        <p:spPr>
          <a:xfrm>
            <a:off x="4650105" y="3612515"/>
            <a:ext cx="2834005" cy="2306320"/>
          </a:xfrm>
          <a:prstGeom prst="rect">
            <a:avLst/>
          </a:prstGeom>
          <a:noFill/>
        </p:spPr>
        <p:txBody>
          <a:bodyPr wrap="square">
            <a:spAutoFit/>
          </a:bodyPr>
          <a:lstStyle/>
          <a:p>
            <a:pPr algn="just" fontAlgn="auto">
              <a:lnSpc>
                <a:spcPct val="120000"/>
              </a:lnSpc>
            </a:pPr>
            <a:r>
              <a:rPr lang="zh-CN" altLang="en-US" sz="2400" i="0" dirty="0">
                <a:solidFill>
                  <a:srgbClr val="333333"/>
                </a:solidFill>
                <a:effectLst/>
                <a:latin typeface="Arial" panose="020B0604020202020204" pitchFamily="34" charset="0"/>
              </a:rPr>
              <a:t>同一社会关系同时受到多种社会规范调整又相互矛盾时， 要优先考虑法律规范的适用。</a:t>
            </a:r>
            <a:endParaRPr lang="zh-CN" altLang="en-US" sz="2400" i="0" dirty="0">
              <a:solidFill>
                <a:srgbClr val="333333"/>
              </a:solidFill>
              <a:effectLst/>
              <a:latin typeface="Arial" panose="020B0604020202020204" pitchFamily="34" charset="0"/>
            </a:endParaRPr>
          </a:p>
        </p:txBody>
      </p:sp>
      <p:sp>
        <p:nvSpPr>
          <p:cNvPr id="31" name="文本框 30"/>
          <p:cNvSpPr txBox="1"/>
          <p:nvPr/>
        </p:nvSpPr>
        <p:spPr>
          <a:xfrm>
            <a:off x="8575040" y="3762375"/>
            <a:ext cx="2834005" cy="977265"/>
          </a:xfrm>
          <a:prstGeom prst="rect">
            <a:avLst/>
          </a:prstGeom>
          <a:noFill/>
        </p:spPr>
        <p:txBody>
          <a:bodyPr wrap="square">
            <a:spAutoFit/>
          </a:bodyPr>
          <a:lstStyle/>
          <a:p>
            <a:pPr algn="just" fontAlgn="auto">
              <a:lnSpc>
                <a:spcPct val="120000"/>
              </a:lnSpc>
            </a:pPr>
            <a:r>
              <a:rPr lang="zh-CN" altLang="en-US" sz="2400" i="0" dirty="0">
                <a:solidFill>
                  <a:srgbClr val="333333"/>
                </a:solidFill>
                <a:effectLst/>
                <a:latin typeface="Arial" panose="020B0604020202020204" pitchFamily="34" charset="0"/>
              </a:rPr>
              <a:t>法律必须遵守， 违反法律要受到惩罚。</a:t>
            </a:r>
            <a:endParaRPr lang="zh-CN" altLang="en-US" sz="2400" i="0" dirty="0">
              <a:solidFill>
                <a:srgbClr val="333333"/>
              </a:solidFill>
              <a:effectLst/>
              <a:latin typeface="Arial" panose="020B0604020202020204" pitchFamily="34" charset="0"/>
            </a:endParaRPr>
          </a:p>
        </p:txBody>
      </p:sp>
      <p:sp>
        <p:nvSpPr>
          <p:cNvPr id="32" name="文本框 31"/>
          <p:cNvSpPr txBox="1"/>
          <p:nvPr/>
        </p:nvSpPr>
        <p:spPr>
          <a:xfrm>
            <a:off x="1238885" y="2898140"/>
            <a:ext cx="1898015" cy="829945"/>
          </a:xfrm>
          <a:prstGeom prst="rect">
            <a:avLst/>
          </a:prstGeom>
          <a:noFill/>
        </p:spPr>
        <p:txBody>
          <a:bodyPr wrap="square">
            <a:spAutoFit/>
          </a:bodyPr>
          <a:lstStyle/>
          <a:p>
            <a:pPr algn="ctr">
              <a:lnSpc>
                <a:spcPct val="200000"/>
              </a:lnSpc>
            </a:pPr>
            <a:r>
              <a:rPr lang="zh-CN" altLang="en-US" sz="2400" b="1" i="0" dirty="0">
                <a:solidFill>
                  <a:srgbClr val="333333"/>
                </a:solidFill>
                <a:effectLst/>
                <a:latin typeface="微软雅黑" panose="020B0503020204020204" pitchFamily="34" charset="-122"/>
                <a:ea typeface="微软雅黑" panose="020B0503020204020204" pitchFamily="34" charset="-122"/>
              </a:rPr>
              <a:t>普遍适用性</a:t>
            </a:r>
            <a:endParaRPr lang="zh-CN" altLang="en-US" sz="2400" b="1" i="0" dirty="0">
              <a:solidFill>
                <a:srgbClr val="333333"/>
              </a:solidFill>
              <a:effectLst/>
              <a:latin typeface="微软雅黑" panose="020B0503020204020204" pitchFamily="34" charset="-122"/>
              <a:ea typeface="微软雅黑" panose="020B0503020204020204" pitchFamily="34" charset="-122"/>
            </a:endParaRPr>
          </a:p>
        </p:txBody>
      </p:sp>
      <p:sp>
        <p:nvSpPr>
          <p:cNvPr id="33" name="文本框 32"/>
          <p:cNvSpPr txBox="1"/>
          <p:nvPr/>
        </p:nvSpPr>
        <p:spPr>
          <a:xfrm>
            <a:off x="5115560" y="2927985"/>
            <a:ext cx="1898015" cy="829945"/>
          </a:xfrm>
          <a:prstGeom prst="rect">
            <a:avLst/>
          </a:prstGeom>
          <a:noFill/>
        </p:spPr>
        <p:txBody>
          <a:bodyPr wrap="square">
            <a:spAutoFit/>
          </a:bodyPr>
          <a:lstStyle/>
          <a:p>
            <a:pPr algn="ctr">
              <a:lnSpc>
                <a:spcPct val="200000"/>
              </a:lnSpc>
            </a:pPr>
            <a:r>
              <a:rPr lang="zh-CN" altLang="en-US" sz="2400" b="1" i="0" dirty="0">
                <a:solidFill>
                  <a:srgbClr val="333333"/>
                </a:solidFill>
                <a:effectLst/>
                <a:latin typeface="微软雅黑" panose="020B0503020204020204" pitchFamily="34" charset="-122"/>
                <a:ea typeface="微软雅黑" panose="020B0503020204020204" pitchFamily="34" charset="-122"/>
              </a:rPr>
              <a:t>优先适用性</a:t>
            </a:r>
            <a:endParaRPr lang="zh-CN" altLang="en-US" sz="2400" b="1" i="0" dirty="0">
              <a:solidFill>
                <a:srgbClr val="333333"/>
              </a:solidFill>
              <a:effectLst/>
              <a:latin typeface="微软雅黑" panose="020B0503020204020204" pitchFamily="34" charset="-122"/>
              <a:ea typeface="微软雅黑" panose="020B0503020204020204" pitchFamily="34" charset="-122"/>
            </a:endParaRPr>
          </a:p>
        </p:txBody>
      </p:sp>
      <p:sp>
        <p:nvSpPr>
          <p:cNvPr id="34" name="文本框 33"/>
          <p:cNvSpPr txBox="1"/>
          <p:nvPr/>
        </p:nvSpPr>
        <p:spPr>
          <a:xfrm>
            <a:off x="8999220" y="2919095"/>
            <a:ext cx="1898015" cy="829945"/>
          </a:xfrm>
          <a:prstGeom prst="rect">
            <a:avLst/>
          </a:prstGeom>
          <a:noFill/>
        </p:spPr>
        <p:txBody>
          <a:bodyPr wrap="square">
            <a:spAutoFit/>
          </a:bodyPr>
          <a:lstStyle/>
          <a:p>
            <a:pPr algn="ctr">
              <a:lnSpc>
                <a:spcPct val="200000"/>
              </a:lnSpc>
            </a:pPr>
            <a:r>
              <a:rPr lang="zh-CN" altLang="en-US" sz="2400" b="1" i="0" dirty="0">
                <a:solidFill>
                  <a:srgbClr val="333333"/>
                </a:solidFill>
                <a:effectLst/>
                <a:latin typeface="微软雅黑" panose="020B0503020204020204" pitchFamily="34" charset="-122"/>
                <a:ea typeface="微软雅黑" panose="020B0503020204020204" pitchFamily="34" charset="-122"/>
              </a:rPr>
              <a:t>不可违抗性</a:t>
            </a:r>
            <a:endParaRPr lang="zh-CN" altLang="en-US" sz="2400" b="1" i="0" dirty="0">
              <a:solidFill>
                <a:srgbClr val="333333"/>
              </a:solidFill>
              <a:effectLst/>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up)">
                                      <p:cBhvr>
                                        <p:cTn id="10" dur="500"/>
                                        <p:tgtEl>
                                          <p:spTgt spid="3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up)">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467610" y="14605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一、培养社会主义法治思维</a:t>
            </a:r>
            <a:endParaRPr lang="zh-CN" altLang="en-US"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6" name="矩形: 圆角 17"/>
          <p:cNvSpPr/>
          <p:nvPr/>
        </p:nvSpPr>
        <p:spPr>
          <a:xfrm>
            <a:off x="2467610" y="812800"/>
            <a:ext cx="487743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（二）法治思维的基本内容</a:t>
            </a:r>
            <a:endParaRPr lang="en-US" altLang="zh-CN" sz="2800">
              <a:latin typeface="微软雅黑" panose="020B0503020204020204" pitchFamily="34" charset="-122"/>
              <a:ea typeface="微软雅黑" panose="020B0503020204020204" pitchFamily="34" charset="-122"/>
            </a:endParaRPr>
          </a:p>
        </p:txBody>
      </p:sp>
      <p:grpSp>
        <p:nvGrpSpPr>
          <p:cNvPr id="29" name="组合 28"/>
          <p:cNvGrpSpPr/>
          <p:nvPr/>
        </p:nvGrpSpPr>
        <p:grpSpPr>
          <a:xfrm>
            <a:off x="638175" y="1655445"/>
            <a:ext cx="9218930" cy="520065"/>
            <a:chOff x="2242" y="7021"/>
            <a:chExt cx="14518" cy="819"/>
          </a:xfrm>
        </p:grpSpPr>
        <p:cxnSp>
          <p:nvCxnSpPr>
            <p:cNvPr id="30" name="直接连接符 29"/>
            <p:cNvCxnSpPr/>
            <p:nvPr/>
          </p:nvCxnSpPr>
          <p:spPr>
            <a:xfrm>
              <a:off x="2242" y="7840"/>
              <a:ext cx="14518" cy="0"/>
            </a:xfrm>
            <a:prstGeom prst="line">
              <a:avLst/>
            </a:prstGeom>
            <a:ln>
              <a:solidFill>
                <a:srgbClr val="C00000"/>
              </a:solidFill>
            </a:ln>
          </p:spPr>
          <p:style>
            <a:lnRef idx="1">
              <a:srgbClr val="4472C4"/>
            </a:lnRef>
            <a:fillRef idx="0">
              <a:srgbClr val="4472C4"/>
            </a:fillRef>
            <a:effectRef idx="0">
              <a:srgbClr val="4472C4"/>
            </a:effectRef>
            <a:fontRef idx="minor">
              <a:sysClr val="windowText" lastClr="000000"/>
            </a:fontRef>
          </p:style>
        </p:cxnSp>
        <p:sp>
          <p:nvSpPr>
            <p:cNvPr id="31" name="矩形 30"/>
            <p:cNvSpPr/>
            <p:nvPr/>
          </p:nvSpPr>
          <p:spPr>
            <a:xfrm>
              <a:off x="2242" y="7021"/>
              <a:ext cx="3008" cy="622"/>
            </a:xfrm>
            <a:prstGeom prst="rect">
              <a:avLst/>
            </a:prstGeom>
            <a:solidFill>
              <a:srgbClr val="C00000"/>
            </a:solidFill>
            <a:ln>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权力制约</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68" name="图片 67"/>
          <p:cNvPicPr>
            <a:picLocks noChangeAspect="1"/>
          </p:cNvPicPr>
          <p:nvPr/>
        </p:nvPicPr>
        <p:blipFill>
          <a:blip r:embed="rId1">
            <a:extLst>
              <a:ext uri="{BEBA8EAE-BF5A-486C-A8C5-ECC9F3942E4B}">
                <a14:imgProps xmlns:a14="http://schemas.microsoft.com/office/drawing/2010/main">
                  <a14:imgLayer r:embed="rId2">
                    <a14:imgEffect>
                      <a14:backgroundRemoval t="1222" b="99333" l="0" r="99268"/>
                    </a14:imgEffect>
                  </a14:imgLayer>
                </a14:imgProps>
              </a:ext>
            </a:extLst>
          </a:blip>
          <a:stretch>
            <a:fillRect/>
          </a:stretch>
        </p:blipFill>
        <p:spPr>
          <a:xfrm>
            <a:off x="0" y="2050496"/>
            <a:ext cx="3847826" cy="2817773"/>
          </a:xfrm>
          <a:prstGeom prst="rect">
            <a:avLst/>
          </a:prstGeom>
        </p:spPr>
      </p:pic>
      <p:sp>
        <p:nvSpPr>
          <p:cNvPr id="2" name="文本框 1" descr="7b0a20202020227461726765744d6f64756c65223a20226b6f6e6c696e65666f6e7473220a7d0a"/>
          <p:cNvSpPr txBox="1"/>
          <p:nvPr/>
        </p:nvSpPr>
        <p:spPr>
          <a:xfrm>
            <a:off x="918210" y="4225290"/>
            <a:ext cx="3688080" cy="2214880"/>
          </a:xfrm>
          <a:prstGeom prst="rect">
            <a:avLst/>
          </a:prstGeom>
          <a:noFill/>
        </p:spPr>
        <p:txBody>
          <a:bodyPr wrap="none" rtlCol="0" anchor="t">
            <a:spAutoFit/>
            <a:scene3d>
              <a:camera prst="isometricOffAxis2Top"/>
              <a:lightRig rig="threePt" dir="t"/>
            </a:scene3d>
          </a:bodyPr>
          <a:lstStyle/>
          <a:p>
            <a:r>
              <a:rPr lang="zh-CN" altLang="en-US" sz="13800" dirty="0">
                <a:solidFill>
                  <a:srgbClr val="C00000"/>
                </a:solidFill>
                <a:latin typeface="汉呈印章体" panose="020B0503020204020204" charset="-128"/>
                <a:ea typeface="汉呈印章体" panose="020B0503020204020204" charset="-128"/>
                <a:cs typeface="+mn-ea"/>
                <a:sym typeface="+mn-ea"/>
              </a:rPr>
              <a:t>滥权</a:t>
            </a:r>
            <a:endParaRPr lang="zh-CN" altLang="en-US" sz="13800" dirty="0">
              <a:solidFill>
                <a:srgbClr val="C00000"/>
              </a:solidFill>
              <a:latin typeface="汉呈印章体" panose="020B0503020204020204" charset="-128"/>
              <a:ea typeface="汉呈印章体" panose="020B0503020204020204" charset="-128"/>
              <a:cs typeface="+mn-ea"/>
              <a:sym typeface="+mn-ea"/>
            </a:endParaRPr>
          </a:p>
        </p:txBody>
      </p:sp>
      <p:sp>
        <p:nvSpPr>
          <p:cNvPr id="3" name="文本框 2"/>
          <p:cNvSpPr txBox="1"/>
          <p:nvPr/>
        </p:nvSpPr>
        <p:spPr>
          <a:xfrm>
            <a:off x="4826000" y="2531110"/>
            <a:ext cx="6687185" cy="3415030"/>
          </a:xfrm>
          <a:prstGeom prst="rect">
            <a:avLst/>
          </a:prstGeom>
          <a:noFill/>
        </p:spPr>
        <p:txBody>
          <a:bodyPr wrap="square" rtlCol="0" anchor="t">
            <a:spAutoFit/>
          </a:bodyPr>
          <a:lstStyle/>
          <a:p>
            <a:pPr>
              <a:lnSpc>
                <a:spcPct val="150000"/>
              </a:lnSpc>
            </a:pPr>
            <a:r>
              <a:rPr lang="zh-CN" altLang="en-US" sz="2400" b="1">
                <a:solidFill>
                  <a:srgbClr val="C00000"/>
                </a:solidFill>
                <a:sym typeface="+mn-ea"/>
              </a:rPr>
              <a:t>权利制约是指国家机关的权利必须受到法律的规制和约束。</a:t>
            </a:r>
            <a:endParaRPr lang="zh-CN" altLang="en-US" sz="2400" b="1">
              <a:solidFill>
                <a:srgbClr val="C00000"/>
              </a:solidFill>
              <a:sym typeface="+mn-ea"/>
            </a:endParaRPr>
          </a:p>
          <a:p>
            <a:pPr>
              <a:lnSpc>
                <a:spcPct val="150000"/>
              </a:lnSpc>
            </a:pPr>
            <a:r>
              <a:rPr lang="zh-CN" altLang="en-US" sz="2400">
                <a:sym typeface="+mn-ea"/>
              </a:rPr>
              <a:t>“要加强对权利运行的制约和监督，把权力关进制度的笼子里。”</a:t>
            </a:r>
            <a:endParaRPr lang="zh-CN" altLang="en-US" sz="2400">
              <a:sym typeface="+mn-ea"/>
            </a:endParaRPr>
          </a:p>
          <a:p>
            <a:pPr>
              <a:lnSpc>
                <a:spcPct val="150000"/>
              </a:lnSpc>
            </a:pPr>
            <a:r>
              <a:rPr lang="zh-CN" altLang="en-US" sz="2400">
                <a:sym typeface="+mn-ea"/>
              </a:rPr>
              <a:t> </a:t>
            </a:r>
            <a:r>
              <a:rPr lang="en-US" altLang="zh-CN" sz="2400">
                <a:sym typeface="+mn-ea"/>
              </a:rPr>
              <a:t>        </a:t>
            </a:r>
            <a:r>
              <a:rPr lang="zh-CN" altLang="en-US" sz="2400">
                <a:sym typeface="+mn-ea"/>
              </a:rPr>
              <a:t>——习近平十八届中央纪委二次会上的讲话</a:t>
            </a:r>
            <a:r>
              <a:rPr lang="en-US" altLang="zh-CN" sz="2400">
                <a:sym typeface="+mn-ea"/>
              </a:rPr>
              <a:t>    </a:t>
            </a:r>
            <a:r>
              <a:rPr lang="zh-CN" altLang="en-US" sz="2400">
                <a:sym typeface="+mn-ea"/>
              </a:rPr>
              <a:t>（2013年1月22日）</a:t>
            </a:r>
            <a:endParaRPr lang="zh-CN" altLang="en-US" sz="240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548255" y="15621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一、培养社会主义法治思维</a:t>
            </a:r>
            <a:endParaRPr lang="zh-CN" altLang="en-US"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6" name="矩形: 圆角 17"/>
          <p:cNvSpPr/>
          <p:nvPr/>
        </p:nvSpPr>
        <p:spPr>
          <a:xfrm>
            <a:off x="2548255" y="843280"/>
            <a:ext cx="487743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（二）法治思维的基本内容</a:t>
            </a:r>
            <a:endParaRPr lang="en-US" altLang="zh-CN" sz="2800">
              <a:latin typeface="微软雅黑" panose="020B0503020204020204" pitchFamily="34" charset="-122"/>
              <a:ea typeface="微软雅黑" panose="020B0503020204020204" pitchFamily="34" charset="-122"/>
            </a:endParaRPr>
          </a:p>
        </p:txBody>
      </p:sp>
      <p:grpSp>
        <p:nvGrpSpPr>
          <p:cNvPr id="29" name="组合 28"/>
          <p:cNvGrpSpPr/>
          <p:nvPr/>
        </p:nvGrpSpPr>
        <p:grpSpPr>
          <a:xfrm>
            <a:off x="638175" y="1655445"/>
            <a:ext cx="9218930" cy="520065"/>
            <a:chOff x="2242" y="7021"/>
            <a:chExt cx="14518" cy="819"/>
          </a:xfrm>
        </p:grpSpPr>
        <p:cxnSp>
          <p:nvCxnSpPr>
            <p:cNvPr id="30" name="直接连接符 29"/>
            <p:cNvCxnSpPr/>
            <p:nvPr/>
          </p:nvCxnSpPr>
          <p:spPr>
            <a:xfrm>
              <a:off x="2242" y="7840"/>
              <a:ext cx="14518" cy="0"/>
            </a:xfrm>
            <a:prstGeom prst="line">
              <a:avLst/>
            </a:prstGeom>
            <a:ln>
              <a:solidFill>
                <a:srgbClr val="C00000"/>
              </a:solidFill>
            </a:ln>
          </p:spPr>
          <p:style>
            <a:lnRef idx="1">
              <a:srgbClr val="4472C4"/>
            </a:lnRef>
            <a:fillRef idx="0">
              <a:srgbClr val="4472C4"/>
            </a:fillRef>
            <a:effectRef idx="0">
              <a:srgbClr val="4472C4"/>
            </a:effectRef>
            <a:fontRef idx="minor">
              <a:sysClr val="windowText" lastClr="000000"/>
            </a:fontRef>
          </p:style>
        </p:cxnSp>
        <p:sp>
          <p:nvSpPr>
            <p:cNvPr id="31" name="矩形 30"/>
            <p:cNvSpPr/>
            <p:nvPr/>
          </p:nvSpPr>
          <p:spPr>
            <a:xfrm>
              <a:off x="2242" y="7021"/>
              <a:ext cx="3008" cy="622"/>
            </a:xfrm>
            <a:prstGeom prst="rect">
              <a:avLst/>
            </a:prstGeom>
            <a:solidFill>
              <a:srgbClr val="C00000"/>
            </a:solidFill>
            <a:ln>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权力制约</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5" name="文本框 4"/>
          <p:cNvSpPr txBox="1"/>
          <p:nvPr/>
        </p:nvSpPr>
        <p:spPr>
          <a:xfrm>
            <a:off x="4559935" y="2300605"/>
            <a:ext cx="7173595" cy="3969385"/>
          </a:xfrm>
          <a:prstGeom prst="rect">
            <a:avLst/>
          </a:prstGeom>
          <a:noFill/>
        </p:spPr>
        <p:txBody>
          <a:bodyPr wrap="square" rtlCol="0" anchor="t">
            <a:spAutoFit/>
          </a:bodyPr>
          <a:lstStyle/>
          <a:p>
            <a:pPr>
              <a:lnSpc>
                <a:spcPct val="150000"/>
              </a:lnSpc>
            </a:pPr>
            <a:r>
              <a:rPr lang="zh-CN" altLang="en-US" sz="2400">
                <a:sym typeface="+mn-ea"/>
              </a:rPr>
              <a:t>郑某夫妻下岗后，在自己小区门口租了一间房子，经营些水果蔬菜。一天，工商局的工作人员到现场执法检查，发现小店属于无照经营，所售的蔬菜没有质量检验证明，担心有质量问题，遂要求其停止经营。为此，双方发生争执。工商局的工作人员随即强行将两人扭送到市场管理办公室并关押起来。</a:t>
            </a:r>
            <a:r>
              <a:rPr lang="zh-CN" altLang="en-US" sz="2400" b="1" dirty="0">
                <a:solidFill>
                  <a:srgbClr val="C00000"/>
                </a:solidFill>
                <a:latin typeface="微软雅黑" panose="020B0503020204020204" pitchFamily="34" charset="-122"/>
                <a:ea typeface="微软雅黑" panose="020B0503020204020204" pitchFamily="34" charset="-122"/>
                <a:sym typeface="+mn-ea"/>
              </a:rPr>
              <a:t>工商局工作人员的行为违法吗？</a:t>
            </a:r>
            <a:endParaRPr lang="zh-CN" altLang="en-US" sz="2400" b="1" dirty="0">
              <a:solidFill>
                <a:srgbClr val="C00000"/>
              </a:solidFill>
              <a:latin typeface="微软雅黑" panose="020B0503020204020204" pitchFamily="34" charset="-122"/>
              <a:ea typeface="微软雅黑" panose="020B0503020204020204" pitchFamily="34" charset="-122"/>
              <a:sym typeface="+mn-ea"/>
            </a:endParaRPr>
          </a:p>
        </p:txBody>
      </p:sp>
      <p:pic>
        <p:nvPicPr>
          <p:cNvPr id="6" name="图片 5" descr="权力制约1"/>
          <p:cNvPicPr>
            <a:picLocks noChangeAspect="1"/>
          </p:cNvPicPr>
          <p:nvPr/>
        </p:nvPicPr>
        <p:blipFill>
          <a:blip r:embed="rId1"/>
          <a:stretch>
            <a:fillRect/>
          </a:stretch>
        </p:blipFill>
        <p:spPr>
          <a:xfrm>
            <a:off x="295910" y="2272665"/>
            <a:ext cx="3971290" cy="2640965"/>
          </a:xfrm>
          <a:prstGeom prst="rect">
            <a:avLst/>
          </a:prstGeom>
        </p:spPr>
      </p:pic>
      <p:sp>
        <p:nvSpPr>
          <p:cNvPr id="2" name="文本框 1"/>
          <p:cNvSpPr txBox="1"/>
          <p:nvPr/>
        </p:nvSpPr>
        <p:spPr>
          <a:xfrm>
            <a:off x="158115" y="5010785"/>
            <a:ext cx="4246880" cy="1753235"/>
          </a:xfrm>
          <a:prstGeom prst="rect">
            <a:avLst/>
          </a:prstGeom>
          <a:noFill/>
          <a:ln>
            <a:solidFill>
              <a:srgbClr val="FF0000"/>
            </a:solidFill>
          </a:ln>
        </p:spPr>
        <p:txBody>
          <a:bodyPr wrap="square" rtlCol="0" anchor="t">
            <a:spAutoFit/>
          </a:bodyPr>
          <a:lstStyle/>
          <a:p>
            <a:pPr>
              <a:lnSpc>
                <a:spcPct val="150000"/>
              </a:lnSpc>
            </a:pPr>
            <a:r>
              <a:rPr lang="zh-CN" altLang="en-US" b="1" dirty="0">
                <a:solidFill>
                  <a:srgbClr val="C00000"/>
                </a:solidFill>
                <a:latin typeface="微软雅黑" panose="020B0503020204020204" pitchFamily="34" charset="-122"/>
                <a:ea typeface="微软雅黑" panose="020B0503020204020204" pitchFamily="34" charset="-122"/>
                <a:sym typeface="+mn-ea"/>
              </a:rPr>
              <a:t>只有公安机关才有剥夺或限制他人的人身自由的处罚和强制权。</a:t>
            </a:r>
            <a:endParaRPr lang="zh-CN" altLang="en-US" b="1" dirty="0">
              <a:solidFill>
                <a:srgbClr val="C00000"/>
              </a:solidFill>
              <a:latin typeface="微软雅黑" panose="020B0503020204020204" pitchFamily="34" charset="-122"/>
              <a:ea typeface="微软雅黑" panose="020B0503020204020204" pitchFamily="34" charset="-122"/>
              <a:sym typeface="+mn-ea"/>
            </a:endParaRPr>
          </a:p>
          <a:p>
            <a:pPr>
              <a:lnSpc>
                <a:spcPct val="150000"/>
              </a:lnSpc>
            </a:pPr>
            <a:r>
              <a:rPr lang="zh-CN" altLang="en-US" b="1" dirty="0">
                <a:solidFill>
                  <a:srgbClr val="C00000"/>
                </a:solidFill>
                <a:latin typeface="微软雅黑" panose="020B0503020204020204" pitchFamily="34" charset="-122"/>
                <a:ea typeface="微软雅黑" panose="020B0503020204020204" pitchFamily="34" charset="-122"/>
                <a:sym typeface="+mn-ea"/>
              </a:rPr>
              <a:t>除公安机关外，其他任何机关、组织和个人都无权限制和剥夺公民的人身自由。</a:t>
            </a:r>
            <a:endParaRPr lang="zh-CN" altLang="en-US" b="1" dirty="0">
              <a:solidFill>
                <a:srgbClr val="C00000"/>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animBg="1"/>
      <p:bldP spid="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477770" y="12573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一、培养社会主义法治思维</a:t>
            </a:r>
            <a:endParaRPr lang="zh-CN" altLang="en-US"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6" name="矩形: 圆角 17"/>
          <p:cNvSpPr/>
          <p:nvPr/>
        </p:nvSpPr>
        <p:spPr>
          <a:xfrm>
            <a:off x="2477770" y="765175"/>
            <a:ext cx="487743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（二）法治思维的基本内容</a:t>
            </a:r>
            <a:endParaRPr lang="en-US" altLang="zh-CN" sz="2800">
              <a:latin typeface="微软雅黑" panose="020B0503020204020204" pitchFamily="34" charset="-122"/>
              <a:ea typeface="微软雅黑" panose="020B0503020204020204" pitchFamily="34" charset="-122"/>
            </a:endParaRPr>
          </a:p>
        </p:txBody>
      </p:sp>
      <p:grpSp>
        <p:nvGrpSpPr>
          <p:cNvPr id="29" name="组合 28"/>
          <p:cNvGrpSpPr/>
          <p:nvPr/>
        </p:nvGrpSpPr>
        <p:grpSpPr>
          <a:xfrm>
            <a:off x="638175" y="1655445"/>
            <a:ext cx="9218930" cy="520065"/>
            <a:chOff x="2242" y="7021"/>
            <a:chExt cx="14518" cy="819"/>
          </a:xfrm>
        </p:grpSpPr>
        <p:cxnSp>
          <p:nvCxnSpPr>
            <p:cNvPr id="2" name="直接连接符 1"/>
            <p:cNvCxnSpPr/>
            <p:nvPr/>
          </p:nvCxnSpPr>
          <p:spPr>
            <a:xfrm>
              <a:off x="2242" y="7840"/>
              <a:ext cx="14518" cy="0"/>
            </a:xfrm>
            <a:prstGeom prst="line">
              <a:avLst/>
            </a:prstGeom>
            <a:ln>
              <a:solidFill>
                <a:srgbClr val="C00000"/>
              </a:solidFill>
            </a:ln>
          </p:spPr>
          <p:style>
            <a:lnRef idx="1">
              <a:srgbClr val="4472C4"/>
            </a:lnRef>
            <a:fillRef idx="0">
              <a:srgbClr val="4472C4"/>
            </a:fillRef>
            <a:effectRef idx="0">
              <a:srgbClr val="4472C4"/>
            </a:effectRef>
            <a:fontRef idx="minor">
              <a:sysClr val="windowText" lastClr="000000"/>
            </a:fontRef>
          </p:style>
        </p:cxnSp>
        <p:sp>
          <p:nvSpPr>
            <p:cNvPr id="31" name="矩形 30"/>
            <p:cNvSpPr/>
            <p:nvPr/>
          </p:nvSpPr>
          <p:spPr>
            <a:xfrm>
              <a:off x="2242" y="7021"/>
              <a:ext cx="3008" cy="622"/>
            </a:xfrm>
            <a:prstGeom prst="rect">
              <a:avLst/>
            </a:prstGeom>
            <a:solidFill>
              <a:srgbClr val="C00000"/>
            </a:solidFill>
            <a:ln>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公平正义</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3" name="文本框 2"/>
          <p:cNvSpPr txBox="1"/>
          <p:nvPr/>
        </p:nvSpPr>
        <p:spPr>
          <a:xfrm>
            <a:off x="3905885" y="2767330"/>
            <a:ext cx="7390765" cy="2861310"/>
          </a:xfrm>
          <a:prstGeom prst="rect">
            <a:avLst/>
          </a:prstGeom>
          <a:noFill/>
        </p:spPr>
        <p:txBody>
          <a:bodyPr wrap="square" rtlCol="0" anchor="t">
            <a:spAutoFit/>
          </a:bodyPr>
          <a:lstStyle/>
          <a:p>
            <a:pPr>
              <a:lnSpc>
                <a:spcPct val="150000"/>
              </a:lnSpc>
            </a:pPr>
            <a:r>
              <a:rPr lang="zh-CN" altLang="en-US" sz="2400" b="1"/>
              <a:t>正义女神的传说</a:t>
            </a:r>
            <a:endParaRPr lang="zh-CN" altLang="en-US" sz="2400" b="1"/>
          </a:p>
          <a:p>
            <a:pPr>
              <a:lnSpc>
                <a:spcPct val="150000"/>
              </a:lnSpc>
            </a:pPr>
            <a:r>
              <a:rPr lang="zh-CN" altLang="en-US" sz="2400"/>
              <a:t>古希腊神话中正义女神的名字叫泰米斯（ Themis）。一手持天秤、一手持长剑，剑光刺向脚下毒蛇致命处，代表铲除邪恶，正义女神被蒙上双眼，象征绝对中立，毫无先入为主的主观意识。</a:t>
            </a:r>
            <a:endParaRPr lang="zh-CN" altLang="en-US" sz="2400"/>
          </a:p>
        </p:txBody>
      </p:sp>
      <p:pic>
        <p:nvPicPr>
          <p:cNvPr id="5" name="图片 4" descr="D:\桌面\工作\法律\正义.jpg正义"/>
          <p:cNvPicPr>
            <a:picLocks noChangeAspect="1"/>
          </p:cNvPicPr>
          <p:nvPr/>
        </p:nvPicPr>
        <p:blipFill>
          <a:blip r:embed="rId1"/>
          <a:srcRect l="6664" r="45085"/>
          <a:stretch>
            <a:fillRect/>
          </a:stretch>
        </p:blipFill>
        <p:spPr>
          <a:xfrm>
            <a:off x="1257935" y="2300605"/>
            <a:ext cx="2220595" cy="4601845"/>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630170" y="216535"/>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一、培养社会主义法治思维</a:t>
            </a:r>
            <a:endParaRPr lang="zh-CN" altLang="en-US"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6" name="矩形: 圆角 17"/>
          <p:cNvSpPr/>
          <p:nvPr/>
        </p:nvSpPr>
        <p:spPr>
          <a:xfrm>
            <a:off x="2548255" y="800100"/>
            <a:ext cx="487743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（二）法治思维的基本内容</a:t>
            </a:r>
            <a:endParaRPr lang="en-US" altLang="zh-CN" sz="2800">
              <a:latin typeface="微软雅黑" panose="020B0503020204020204" pitchFamily="34" charset="-122"/>
              <a:ea typeface="微软雅黑" panose="020B0503020204020204" pitchFamily="34" charset="-122"/>
            </a:endParaRPr>
          </a:p>
        </p:txBody>
      </p:sp>
      <p:grpSp>
        <p:nvGrpSpPr>
          <p:cNvPr id="29" name="组合 28"/>
          <p:cNvGrpSpPr/>
          <p:nvPr/>
        </p:nvGrpSpPr>
        <p:grpSpPr>
          <a:xfrm>
            <a:off x="638175" y="1655445"/>
            <a:ext cx="9218930" cy="520065"/>
            <a:chOff x="2242" y="7021"/>
            <a:chExt cx="14518" cy="819"/>
          </a:xfrm>
        </p:grpSpPr>
        <p:cxnSp>
          <p:nvCxnSpPr>
            <p:cNvPr id="2" name="直接连接符 1"/>
            <p:cNvCxnSpPr/>
            <p:nvPr/>
          </p:nvCxnSpPr>
          <p:spPr>
            <a:xfrm>
              <a:off x="2242" y="7840"/>
              <a:ext cx="14518" cy="0"/>
            </a:xfrm>
            <a:prstGeom prst="line">
              <a:avLst/>
            </a:prstGeom>
            <a:ln>
              <a:solidFill>
                <a:srgbClr val="C00000"/>
              </a:solidFill>
            </a:ln>
          </p:spPr>
          <p:style>
            <a:lnRef idx="1">
              <a:srgbClr val="4472C4"/>
            </a:lnRef>
            <a:fillRef idx="0">
              <a:srgbClr val="4472C4"/>
            </a:fillRef>
            <a:effectRef idx="0">
              <a:srgbClr val="4472C4"/>
            </a:effectRef>
            <a:fontRef idx="minor">
              <a:sysClr val="windowText" lastClr="000000"/>
            </a:fontRef>
          </p:style>
        </p:cxnSp>
        <p:sp>
          <p:nvSpPr>
            <p:cNvPr id="31" name="矩形 30"/>
            <p:cNvSpPr/>
            <p:nvPr/>
          </p:nvSpPr>
          <p:spPr>
            <a:xfrm>
              <a:off x="2242" y="7021"/>
              <a:ext cx="3008" cy="622"/>
            </a:xfrm>
            <a:prstGeom prst="rect">
              <a:avLst/>
            </a:prstGeom>
            <a:solidFill>
              <a:srgbClr val="C00000"/>
            </a:solidFill>
            <a:ln>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公平正义</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7" name="组合 16"/>
          <p:cNvGrpSpPr/>
          <p:nvPr/>
        </p:nvGrpSpPr>
        <p:grpSpPr>
          <a:xfrm>
            <a:off x="823902" y="2387014"/>
            <a:ext cx="10975340" cy="766445"/>
            <a:chOff x="1008052" y="1922194"/>
            <a:chExt cx="10975340" cy="766445"/>
          </a:xfrm>
        </p:grpSpPr>
        <p:sp>
          <p:nvSpPr>
            <p:cNvPr id="20" name="任意多边形 20"/>
            <p:cNvSpPr/>
            <p:nvPr/>
          </p:nvSpPr>
          <p:spPr>
            <a:xfrm rot="18900000" flipH="1">
              <a:off x="1621588" y="2238073"/>
              <a:ext cx="134697" cy="134697"/>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gradFill>
              <a:gsLst>
                <a:gs pos="0">
                  <a:srgbClr val="E30000"/>
                </a:gs>
                <a:gs pos="100000">
                  <a:srgbClr val="C00000"/>
                </a:gs>
              </a:gsLst>
              <a:lin ang="5400000" scaled="0"/>
            </a:gradFill>
            <a:ln w="25400" cap="flat" cmpd="sng" algn="ctr">
              <a:noFill/>
              <a:prstDash val="solid"/>
            </a:ln>
            <a:effectLst/>
          </p:spPr>
          <p:txBody>
            <a:bodyPr lIns="68580" tIns="34290" rIns="68580" bIns="34290" rtlCol="0" anchor="ctr"/>
            <a:lstStyle/>
            <a:p>
              <a:pPr algn="ctr" defTabSz="914400">
                <a:defRPr/>
              </a:pPr>
              <a:endParaRPr lang="zh-CN" altLang="en-US" sz="1800" b="1" kern="0">
                <a:solidFill>
                  <a:sysClr val="window" lastClr="FFFFFF"/>
                </a:solidFill>
                <a:latin typeface="微软雅黑" panose="020B0503020204020204" pitchFamily="34" charset="-122"/>
                <a:ea typeface="微软雅黑" panose="020B0503020204020204" pitchFamily="34" charset="-122"/>
                <a:sym typeface="Century Gothic" panose="020B0502020202020204" pitchFamily="34" charset="0"/>
              </a:endParaRPr>
            </a:p>
          </p:txBody>
        </p:sp>
        <p:grpSp>
          <p:nvGrpSpPr>
            <p:cNvPr id="21" name="组合 20"/>
            <p:cNvGrpSpPr/>
            <p:nvPr/>
          </p:nvGrpSpPr>
          <p:grpSpPr>
            <a:xfrm>
              <a:off x="1008052" y="2015074"/>
              <a:ext cx="580698" cy="580694"/>
              <a:chOff x="5613944" y="2348233"/>
              <a:chExt cx="920788" cy="920788"/>
            </a:xfrm>
          </p:grpSpPr>
          <p:sp>
            <p:nvSpPr>
              <p:cNvPr id="22" name="椭圆 21"/>
              <p:cNvSpPr/>
              <p:nvPr/>
            </p:nvSpPr>
            <p:spPr>
              <a:xfrm flipH="1">
                <a:off x="5613944" y="2348233"/>
                <a:ext cx="920788" cy="920788"/>
              </a:xfrm>
              <a:prstGeom prst="ellipse">
                <a:avLst/>
              </a:prstGeom>
              <a:gradFill>
                <a:gsLst>
                  <a:gs pos="0">
                    <a:srgbClr val="E30000"/>
                  </a:gs>
                  <a:gs pos="100000">
                    <a:srgbClr val="C00000"/>
                  </a:gs>
                </a:gsLst>
                <a:lin ang="5400000" scaled="0"/>
              </a:gradFill>
              <a:ln w="25400" cap="flat" cmpd="sng" algn="ctr">
                <a:noFill/>
                <a:prstDash val="solid"/>
              </a:ln>
              <a:effectLst/>
            </p:spPr>
            <p:txBody>
              <a:bodyPr rtlCol="0" anchor="ctr"/>
              <a:lstStyle/>
              <a:p>
                <a:pPr algn="ctr" defTabSz="914400">
                  <a:defRPr/>
                </a:pPr>
                <a:endParaRPr lang="zh-CN" altLang="en-US" sz="2800" b="1" kern="0">
                  <a:gradFill>
                    <a:gsLst>
                      <a:gs pos="100000">
                        <a:prstClr val="white"/>
                      </a:gs>
                      <a:gs pos="0">
                        <a:prstClr val="white">
                          <a:lumMod val="95000"/>
                        </a:prstClr>
                      </a:gs>
                    </a:gsLst>
                    <a:path path="circle">
                      <a:fillToRect l="100000" b="100000"/>
                    </a:path>
                  </a:gra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23" name="TextBox 20"/>
              <p:cNvSpPr txBox="1"/>
              <p:nvPr/>
            </p:nvSpPr>
            <p:spPr>
              <a:xfrm>
                <a:off x="5939567" y="2454926"/>
                <a:ext cx="347378" cy="682678"/>
              </a:xfrm>
              <a:prstGeom prst="rect">
                <a:avLst/>
              </a:prstGeom>
              <a:noFill/>
            </p:spPr>
            <p:txBody>
              <a:bodyPr wrap="none" lIns="0" tIns="0" rIns="0" bIns="0" rtlCol="0">
                <a:spAutoFit/>
              </a:bodyPr>
              <a:lstStyle/>
              <a:p>
                <a:pPr algn="ctr" defTabSz="914400">
                  <a:defRPr/>
                </a:pPr>
                <a:r>
                  <a:rPr lang="en-US" altLang="zh-CN" sz="2800" b="1" kern="0" dirty="0">
                    <a:gradFill>
                      <a:gsLst>
                        <a:gs pos="100000">
                          <a:prstClr val="white"/>
                        </a:gs>
                        <a:gs pos="0">
                          <a:prstClr val="white">
                            <a:lumMod val="95000"/>
                          </a:prstClr>
                        </a:gs>
                      </a:gsLst>
                      <a:path path="circle">
                        <a:fillToRect l="100000" b="100000"/>
                      </a:path>
                    </a:gradFill>
                    <a:latin typeface="微软雅黑" panose="020B0503020204020204" pitchFamily="34" charset="-122"/>
                    <a:ea typeface="微软雅黑" panose="020B0503020204020204" pitchFamily="34" charset="-122"/>
                    <a:sym typeface="Century Gothic" panose="020B0502020202020204" pitchFamily="34" charset="0"/>
                  </a:rPr>
                  <a:t>1</a:t>
                </a:r>
                <a:endParaRPr lang="zh-CN" altLang="en-US" sz="2800" b="1" kern="0" dirty="0">
                  <a:gradFill>
                    <a:gsLst>
                      <a:gs pos="100000">
                        <a:prstClr val="white"/>
                      </a:gs>
                      <a:gs pos="0">
                        <a:prstClr val="white">
                          <a:lumMod val="95000"/>
                        </a:prstClr>
                      </a:gs>
                    </a:gsLst>
                    <a:path path="circle">
                      <a:fillToRect l="100000" b="100000"/>
                    </a:path>
                  </a:gradFill>
                  <a:latin typeface="微软雅黑" panose="020B0503020204020204" pitchFamily="34" charset="-122"/>
                  <a:ea typeface="微软雅黑" panose="020B0503020204020204" pitchFamily="34" charset="-122"/>
                  <a:sym typeface="Century Gothic" panose="020B0502020202020204" pitchFamily="34" charset="0"/>
                </a:endParaRPr>
              </a:p>
            </p:txBody>
          </p:sp>
        </p:grpSp>
        <p:sp>
          <p:nvSpPr>
            <p:cNvPr id="24" name="圆角矩形 24"/>
            <p:cNvSpPr/>
            <p:nvPr/>
          </p:nvSpPr>
          <p:spPr>
            <a:xfrm>
              <a:off x="1938962" y="1922194"/>
              <a:ext cx="10044430" cy="766445"/>
            </a:xfrm>
            <a:prstGeom prst="roundRect">
              <a:avLst>
                <a:gd name="adj" fmla="val 15999"/>
              </a:avLst>
            </a:prstGeom>
            <a:noFill/>
            <a:ln w="12700" cap="flat" cmpd="sng" algn="ctr">
              <a:solidFill>
                <a:srgbClr val="C00000"/>
              </a:solidFill>
              <a:prstDash val="solid"/>
            </a:ln>
            <a:effectLst/>
          </p:spPr>
          <p:txBody>
            <a:bodyPr rtlCol="0" anchor="ctr"/>
            <a:lstStyle/>
            <a:p>
              <a:pPr algn="just">
                <a:lnSpc>
                  <a:spcPct val="150000"/>
                </a:lnSpc>
              </a:pPr>
              <a:r>
                <a:rPr lang="zh-CN" altLang="en-US" sz="2400" b="1" dirty="0">
                  <a:solidFill>
                    <a:srgbClr val="C00000"/>
                  </a:solidFill>
                  <a:latin typeface="微软雅黑" panose="020B0503020204020204" pitchFamily="34" charset="-122"/>
                  <a:ea typeface="微软雅黑" panose="020B0503020204020204" pitchFamily="34" charset="-122"/>
                </a:rPr>
                <a:t>权利公平</a:t>
              </a:r>
              <a:r>
                <a:rPr lang="zh-CN" altLang="en-US" sz="2400" dirty="0">
                  <a:solidFill>
                    <a:srgbClr val="333333"/>
                  </a:solidFill>
                  <a:latin typeface="微软雅黑" panose="020B0503020204020204" pitchFamily="34" charset="-122"/>
                  <a:ea typeface="微软雅黑" panose="020B0503020204020204" pitchFamily="34" charset="-122"/>
                </a:rPr>
                <a:t>：权利主体平等；基本权利平等；权利保护和权利救济平等。</a:t>
              </a:r>
              <a:endParaRPr lang="zh-CN" altLang="en-US" sz="2400" dirty="0">
                <a:solidFill>
                  <a:srgbClr val="333333"/>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823902" y="3390949"/>
            <a:ext cx="10979150" cy="766445"/>
            <a:chOff x="1008052" y="1922194"/>
            <a:chExt cx="10979150" cy="766445"/>
          </a:xfrm>
        </p:grpSpPr>
        <p:sp>
          <p:nvSpPr>
            <p:cNvPr id="7" name="任意多边形 20"/>
            <p:cNvSpPr/>
            <p:nvPr/>
          </p:nvSpPr>
          <p:spPr>
            <a:xfrm rot="18900000" flipH="1">
              <a:off x="1621588" y="2238073"/>
              <a:ext cx="134697" cy="134697"/>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gradFill>
              <a:gsLst>
                <a:gs pos="0">
                  <a:srgbClr val="E30000"/>
                </a:gs>
                <a:gs pos="100000">
                  <a:srgbClr val="C00000"/>
                </a:gs>
              </a:gsLst>
              <a:lin ang="5400000" scaled="0"/>
            </a:gradFill>
            <a:ln w="25400" cap="flat" cmpd="sng" algn="ctr">
              <a:noFill/>
              <a:prstDash val="solid"/>
            </a:ln>
            <a:effectLst/>
          </p:spPr>
          <p:txBody>
            <a:bodyPr lIns="68580" tIns="34290" rIns="68580" bIns="34290" rtlCol="0" anchor="ctr"/>
            <a:lstStyle/>
            <a:p>
              <a:pPr algn="ctr" defTabSz="914400">
                <a:defRPr/>
              </a:pPr>
              <a:endParaRPr lang="zh-CN" altLang="en-US" sz="1800" b="1" kern="0">
                <a:solidFill>
                  <a:sysClr val="window" lastClr="FFFFFF"/>
                </a:solidFill>
                <a:latin typeface="微软雅黑" panose="020B0503020204020204" pitchFamily="34" charset="-122"/>
                <a:ea typeface="微软雅黑" panose="020B0503020204020204" pitchFamily="34" charset="-122"/>
                <a:sym typeface="Century Gothic" panose="020B0502020202020204" pitchFamily="34" charset="0"/>
              </a:endParaRPr>
            </a:p>
          </p:txBody>
        </p:sp>
        <p:grpSp>
          <p:nvGrpSpPr>
            <p:cNvPr id="8" name="组合 7"/>
            <p:cNvGrpSpPr/>
            <p:nvPr/>
          </p:nvGrpSpPr>
          <p:grpSpPr>
            <a:xfrm>
              <a:off x="1008052" y="2015074"/>
              <a:ext cx="580698" cy="580694"/>
              <a:chOff x="5613944" y="2348233"/>
              <a:chExt cx="920788" cy="920788"/>
            </a:xfrm>
          </p:grpSpPr>
          <p:sp>
            <p:nvSpPr>
              <p:cNvPr id="9" name="椭圆 8"/>
              <p:cNvSpPr/>
              <p:nvPr/>
            </p:nvSpPr>
            <p:spPr>
              <a:xfrm flipH="1">
                <a:off x="5613944" y="2348233"/>
                <a:ext cx="920788" cy="920788"/>
              </a:xfrm>
              <a:prstGeom prst="ellipse">
                <a:avLst/>
              </a:prstGeom>
              <a:gradFill>
                <a:gsLst>
                  <a:gs pos="0">
                    <a:srgbClr val="E30000"/>
                  </a:gs>
                  <a:gs pos="100000">
                    <a:srgbClr val="C00000"/>
                  </a:gs>
                </a:gsLst>
                <a:lin ang="5400000" scaled="0"/>
              </a:gradFill>
              <a:ln w="25400" cap="flat" cmpd="sng" algn="ctr">
                <a:noFill/>
                <a:prstDash val="solid"/>
              </a:ln>
              <a:effectLst/>
            </p:spPr>
            <p:txBody>
              <a:bodyPr rtlCol="0" anchor="ctr"/>
              <a:lstStyle/>
              <a:p>
                <a:pPr algn="ctr" defTabSz="914400">
                  <a:defRPr/>
                </a:pPr>
                <a:endParaRPr lang="zh-CN" altLang="en-US" sz="2800" b="1" kern="0">
                  <a:gradFill>
                    <a:gsLst>
                      <a:gs pos="100000">
                        <a:prstClr val="white"/>
                      </a:gs>
                      <a:gs pos="0">
                        <a:prstClr val="white">
                          <a:lumMod val="95000"/>
                        </a:prstClr>
                      </a:gs>
                    </a:gsLst>
                    <a:path path="circle">
                      <a:fillToRect l="100000" b="100000"/>
                    </a:path>
                  </a:gra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10" name="TextBox 20"/>
              <p:cNvSpPr txBox="1"/>
              <p:nvPr/>
            </p:nvSpPr>
            <p:spPr>
              <a:xfrm>
                <a:off x="5939567" y="2454926"/>
                <a:ext cx="347378" cy="682678"/>
              </a:xfrm>
              <a:prstGeom prst="rect">
                <a:avLst/>
              </a:prstGeom>
              <a:noFill/>
            </p:spPr>
            <p:txBody>
              <a:bodyPr wrap="none" lIns="0" tIns="0" rIns="0" bIns="0" rtlCol="0">
                <a:spAutoFit/>
              </a:bodyPr>
              <a:lstStyle/>
              <a:p>
                <a:pPr algn="ctr" defTabSz="914400">
                  <a:defRPr/>
                </a:pPr>
                <a:r>
                  <a:rPr lang="en-US" altLang="zh-CN" sz="2800" b="1" kern="0" dirty="0">
                    <a:gradFill>
                      <a:gsLst>
                        <a:gs pos="100000">
                          <a:prstClr val="white"/>
                        </a:gs>
                        <a:gs pos="0">
                          <a:prstClr val="white">
                            <a:lumMod val="95000"/>
                          </a:prstClr>
                        </a:gs>
                      </a:gsLst>
                      <a:path path="circle">
                        <a:fillToRect l="100000" b="100000"/>
                      </a:path>
                    </a:gradFill>
                    <a:latin typeface="微软雅黑" panose="020B0503020204020204" pitchFamily="34" charset="-122"/>
                    <a:ea typeface="微软雅黑" panose="020B0503020204020204" pitchFamily="34" charset="-122"/>
                    <a:sym typeface="Century Gothic" panose="020B0502020202020204" pitchFamily="34" charset="0"/>
                  </a:rPr>
                  <a:t>2</a:t>
                </a:r>
                <a:endParaRPr lang="zh-CN" altLang="en-US" sz="2800" b="1" kern="0" dirty="0">
                  <a:gradFill>
                    <a:gsLst>
                      <a:gs pos="100000">
                        <a:prstClr val="white"/>
                      </a:gs>
                      <a:gs pos="0">
                        <a:prstClr val="white">
                          <a:lumMod val="95000"/>
                        </a:prstClr>
                      </a:gs>
                    </a:gsLst>
                    <a:path path="circle">
                      <a:fillToRect l="100000" b="100000"/>
                    </a:path>
                  </a:gradFill>
                  <a:latin typeface="微软雅黑" panose="020B0503020204020204" pitchFamily="34" charset="-122"/>
                  <a:ea typeface="微软雅黑" panose="020B0503020204020204" pitchFamily="34" charset="-122"/>
                  <a:sym typeface="Century Gothic" panose="020B0502020202020204" pitchFamily="34" charset="0"/>
                </a:endParaRPr>
              </a:p>
            </p:txBody>
          </p:sp>
        </p:grpSp>
        <p:sp>
          <p:nvSpPr>
            <p:cNvPr id="11" name="圆角矩形 24"/>
            <p:cNvSpPr/>
            <p:nvPr/>
          </p:nvSpPr>
          <p:spPr>
            <a:xfrm>
              <a:off x="1938962" y="1922194"/>
              <a:ext cx="10048240" cy="766445"/>
            </a:xfrm>
            <a:prstGeom prst="roundRect">
              <a:avLst>
                <a:gd name="adj" fmla="val 15999"/>
              </a:avLst>
            </a:prstGeom>
            <a:noFill/>
            <a:ln w="12700" cap="flat" cmpd="sng" algn="ctr">
              <a:solidFill>
                <a:srgbClr val="C00000"/>
              </a:solidFill>
              <a:prstDash val="solid"/>
            </a:ln>
            <a:effectLst/>
          </p:spPr>
          <p:txBody>
            <a:bodyPr rtlCol="0" anchor="ctr"/>
            <a:lstStyle/>
            <a:p>
              <a:pPr algn="just">
                <a:lnSpc>
                  <a:spcPct val="150000"/>
                </a:lnSpc>
              </a:pPr>
              <a:r>
                <a:rPr lang="zh-CN" altLang="en-US" sz="2400" b="1" dirty="0">
                  <a:solidFill>
                    <a:srgbClr val="C00000"/>
                  </a:solidFill>
                  <a:latin typeface="微软雅黑" panose="020B0503020204020204" pitchFamily="34" charset="-122"/>
                  <a:ea typeface="微软雅黑" panose="020B0503020204020204" pitchFamily="34" charset="-122"/>
                </a:rPr>
                <a:t>机会公平</a:t>
              </a:r>
              <a:r>
                <a:rPr lang="zh-CN" altLang="en-US" sz="2400" dirty="0">
                  <a:solidFill>
                    <a:srgbClr val="333333"/>
                  </a:solidFill>
                  <a:latin typeface="微软雅黑" panose="020B0503020204020204" pitchFamily="34" charset="-122"/>
                  <a:ea typeface="微软雅黑" panose="020B0503020204020204" pitchFamily="34" charset="-122"/>
                </a:rPr>
                <a:t>：生活在同一社会成员拥有相同发展机会前景，反对任何歧视。</a:t>
              </a:r>
              <a:endParaRPr lang="zh-CN" altLang="en-US" sz="2400" dirty="0">
                <a:solidFill>
                  <a:srgbClr val="333333"/>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790882" y="4394884"/>
            <a:ext cx="10979150" cy="766445"/>
            <a:chOff x="1008052" y="1922194"/>
            <a:chExt cx="10979150" cy="766445"/>
          </a:xfrm>
        </p:grpSpPr>
        <p:sp>
          <p:nvSpPr>
            <p:cNvPr id="13" name="任意多边形 20"/>
            <p:cNvSpPr/>
            <p:nvPr/>
          </p:nvSpPr>
          <p:spPr>
            <a:xfrm rot="18900000" flipH="1">
              <a:off x="1621588" y="2238073"/>
              <a:ext cx="134697" cy="134697"/>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gradFill>
              <a:gsLst>
                <a:gs pos="0">
                  <a:srgbClr val="E30000"/>
                </a:gs>
                <a:gs pos="100000">
                  <a:srgbClr val="C00000"/>
                </a:gs>
              </a:gsLst>
              <a:lin ang="5400000" scaled="0"/>
            </a:gradFill>
            <a:ln w="25400" cap="flat" cmpd="sng" algn="ctr">
              <a:noFill/>
              <a:prstDash val="solid"/>
            </a:ln>
            <a:effectLst/>
          </p:spPr>
          <p:txBody>
            <a:bodyPr lIns="68580" tIns="34290" rIns="68580" bIns="34290" rtlCol="0" anchor="ctr"/>
            <a:lstStyle/>
            <a:p>
              <a:pPr algn="ctr" defTabSz="914400">
                <a:defRPr/>
              </a:pPr>
              <a:endParaRPr lang="zh-CN" altLang="en-US" sz="1800" b="1" kern="0">
                <a:solidFill>
                  <a:sysClr val="window" lastClr="FFFFFF"/>
                </a:solidFill>
                <a:latin typeface="微软雅黑" panose="020B0503020204020204" pitchFamily="34" charset="-122"/>
                <a:ea typeface="微软雅黑" panose="020B0503020204020204" pitchFamily="34" charset="-122"/>
                <a:sym typeface="Century Gothic" panose="020B0502020202020204" pitchFamily="34" charset="0"/>
              </a:endParaRPr>
            </a:p>
          </p:txBody>
        </p:sp>
        <p:grpSp>
          <p:nvGrpSpPr>
            <p:cNvPr id="14" name="组合 13"/>
            <p:cNvGrpSpPr/>
            <p:nvPr/>
          </p:nvGrpSpPr>
          <p:grpSpPr>
            <a:xfrm>
              <a:off x="1008052" y="2015074"/>
              <a:ext cx="580698" cy="580694"/>
              <a:chOff x="5613944" y="2348233"/>
              <a:chExt cx="920788" cy="920788"/>
            </a:xfrm>
          </p:grpSpPr>
          <p:sp>
            <p:nvSpPr>
              <p:cNvPr id="15" name="椭圆 14"/>
              <p:cNvSpPr/>
              <p:nvPr/>
            </p:nvSpPr>
            <p:spPr>
              <a:xfrm flipH="1">
                <a:off x="5613944" y="2348233"/>
                <a:ext cx="920788" cy="920788"/>
              </a:xfrm>
              <a:prstGeom prst="ellipse">
                <a:avLst/>
              </a:prstGeom>
              <a:gradFill>
                <a:gsLst>
                  <a:gs pos="0">
                    <a:srgbClr val="E30000"/>
                  </a:gs>
                  <a:gs pos="100000">
                    <a:srgbClr val="C00000"/>
                  </a:gs>
                </a:gsLst>
                <a:lin ang="5400000" scaled="0"/>
              </a:gradFill>
              <a:ln w="25400" cap="flat" cmpd="sng" algn="ctr">
                <a:noFill/>
                <a:prstDash val="solid"/>
              </a:ln>
              <a:effectLst/>
            </p:spPr>
            <p:txBody>
              <a:bodyPr rtlCol="0" anchor="ctr"/>
              <a:lstStyle/>
              <a:p>
                <a:pPr algn="ctr" defTabSz="914400">
                  <a:defRPr/>
                </a:pPr>
                <a:endParaRPr lang="zh-CN" altLang="en-US" sz="2800" b="1" kern="0">
                  <a:gradFill>
                    <a:gsLst>
                      <a:gs pos="100000">
                        <a:prstClr val="white"/>
                      </a:gs>
                      <a:gs pos="0">
                        <a:prstClr val="white">
                          <a:lumMod val="95000"/>
                        </a:prstClr>
                      </a:gs>
                    </a:gsLst>
                    <a:path path="circle">
                      <a:fillToRect l="100000" b="100000"/>
                    </a:path>
                  </a:gra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16" name="TextBox 20"/>
              <p:cNvSpPr txBox="1"/>
              <p:nvPr/>
            </p:nvSpPr>
            <p:spPr>
              <a:xfrm>
                <a:off x="5939567" y="2454926"/>
                <a:ext cx="347378" cy="682678"/>
              </a:xfrm>
              <a:prstGeom prst="rect">
                <a:avLst/>
              </a:prstGeom>
              <a:noFill/>
            </p:spPr>
            <p:txBody>
              <a:bodyPr wrap="none" lIns="0" tIns="0" rIns="0" bIns="0" rtlCol="0">
                <a:spAutoFit/>
              </a:bodyPr>
              <a:lstStyle/>
              <a:p>
                <a:pPr algn="ctr" defTabSz="914400">
                  <a:defRPr/>
                </a:pPr>
                <a:r>
                  <a:rPr lang="en-US" altLang="zh-CN" sz="2800" b="1" kern="0" dirty="0">
                    <a:gradFill>
                      <a:gsLst>
                        <a:gs pos="100000">
                          <a:prstClr val="white"/>
                        </a:gs>
                        <a:gs pos="0">
                          <a:prstClr val="white">
                            <a:lumMod val="95000"/>
                          </a:prstClr>
                        </a:gs>
                      </a:gsLst>
                      <a:path path="circle">
                        <a:fillToRect l="100000" b="100000"/>
                      </a:path>
                    </a:gradFill>
                    <a:latin typeface="微软雅黑" panose="020B0503020204020204" pitchFamily="34" charset="-122"/>
                    <a:ea typeface="微软雅黑" panose="020B0503020204020204" pitchFamily="34" charset="-122"/>
                    <a:sym typeface="Century Gothic" panose="020B0502020202020204" pitchFamily="34" charset="0"/>
                  </a:rPr>
                  <a:t>3</a:t>
                </a:r>
                <a:endParaRPr lang="en-US" altLang="zh-CN" sz="2800" b="1" kern="0" dirty="0">
                  <a:gradFill>
                    <a:gsLst>
                      <a:gs pos="100000">
                        <a:prstClr val="white"/>
                      </a:gs>
                      <a:gs pos="0">
                        <a:prstClr val="white">
                          <a:lumMod val="95000"/>
                        </a:prstClr>
                      </a:gs>
                    </a:gsLst>
                    <a:path path="circle">
                      <a:fillToRect l="100000" b="100000"/>
                    </a:path>
                  </a:gradFill>
                  <a:latin typeface="微软雅黑" panose="020B0503020204020204" pitchFamily="34" charset="-122"/>
                  <a:ea typeface="微软雅黑" panose="020B0503020204020204" pitchFamily="34" charset="-122"/>
                  <a:sym typeface="Century Gothic" panose="020B0502020202020204" pitchFamily="34" charset="0"/>
                </a:endParaRPr>
              </a:p>
            </p:txBody>
          </p:sp>
        </p:grpSp>
        <p:sp>
          <p:nvSpPr>
            <p:cNvPr id="18" name="圆角矩形 24"/>
            <p:cNvSpPr/>
            <p:nvPr/>
          </p:nvSpPr>
          <p:spPr>
            <a:xfrm>
              <a:off x="1938962" y="1922194"/>
              <a:ext cx="10048240" cy="766445"/>
            </a:xfrm>
            <a:prstGeom prst="roundRect">
              <a:avLst>
                <a:gd name="adj" fmla="val 15999"/>
              </a:avLst>
            </a:prstGeom>
            <a:noFill/>
            <a:ln w="12700" cap="flat" cmpd="sng" algn="ctr">
              <a:solidFill>
                <a:srgbClr val="C00000"/>
              </a:solidFill>
              <a:prstDash val="solid"/>
            </a:ln>
            <a:effectLst/>
          </p:spPr>
          <p:txBody>
            <a:bodyPr rtlCol="0" anchor="ctr"/>
            <a:lstStyle/>
            <a:p>
              <a:pPr algn="just">
                <a:lnSpc>
                  <a:spcPct val="150000"/>
                </a:lnSpc>
              </a:pPr>
              <a:r>
                <a:rPr lang="zh-CN" altLang="en-US" sz="2400" b="1" dirty="0">
                  <a:solidFill>
                    <a:srgbClr val="C00000"/>
                  </a:solidFill>
                  <a:latin typeface="微软雅黑" panose="020B0503020204020204" pitchFamily="34" charset="-122"/>
                  <a:ea typeface="微软雅黑" panose="020B0503020204020204" pitchFamily="34" charset="-122"/>
                </a:rPr>
                <a:t>规则公平</a:t>
              </a:r>
              <a:r>
                <a:rPr lang="zh-CN" altLang="en-US" sz="2400" dirty="0">
                  <a:solidFill>
                    <a:srgbClr val="333333"/>
                  </a:solidFill>
                  <a:latin typeface="微软雅黑" panose="020B0503020204020204" pitchFamily="34" charset="-122"/>
                  <a:ea typeface="微软雅黑" panose="020B0503020204020204" pitchFamily="34" charset="-122"/>
                </a:rPr>
                <a:t>：是指对所有人适用同一规则和标准，不得因人而异。</a:t>
              </a:r>
              <a:endParaRPr lang="zh-CN" altLang="en-US" sz="2400" dirty="0">
                <a:solidFill>
                  <a:srgbClr val="333333"/>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791517" y="5398819"/>
            <a:ext cx="10979150" cy="766445"/>
            <a:chOff x="1008052" y="1922194"/>
            <a:chExt cx="10979150" cy="766445"/>
          </a:xfrm>
        </p:grpSpPr>
        <p:sp>
          <p:nvSpPr>
            <p:cNvPr id="25" name="任意多边形 20"/>
            <p:cNvSpPr/>
            <p:nvPr/>
          </p:nvSpPr>
          <p:spPr>
            <a:xfrm rot="18900000" flipH="1">
              <a:off x="1621588" y="2238073"/>
              <a:ext cx="134697" cy="134697"/>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gradFill>
              <a:gsLst>
                <a:gs pos="0">
                  <a:srgbClr val="E30000"/>
                </a:gs>
                <a:gs pos="100000">
                  <a:srgbClr val="C00000"/>
                </a:gs>
              </a:gsLst>
              <a:lin ang="5400000" scaled="0"/>
            </a:gradFill>
            <a:ln w="25400" cap="flat" cmpd="sng" algn="ctr">
              <a:noFill/>
              <a:prstDash val="solid"/>
            </a:ln>
            <a:effectLst/>
          </p:spPr>
          <p:txBody>
            <a:bodyPr lIns="68580" tIns="34290" rIns="68580" bIns="34290" rtlCol="0" anchor="ctr"/>
            <a:lstStyle/>
            <a:p>
              <a:pPr algn="ctr" defTabSz="914400">
                <a:defRPr/>
              </a:pPr>
              <a:endParaRPr lang="zh-CN" altLang="en-US" sz="1800" b="1" kern="0">
                <a:solidFill>
                  <a:sysClr val="window" lastClr="FFFFFF"/>
                </a:solidFill>
                <a:latin typeface="微软雅黑" panose="020B0503020204020204" pitchFamily="34" charset="-122"/>
                <a:ea typeface="微软雅黑" panose="020B0503020204020204" pitchFamily="34" charset="-122"/>
                <a:sym typeface="Century Gothic" panose="020B0502020202020204" pitchFamily="34" charset="0"/>
              </a:endParaRPr>
            </a:p>
          </p:txBody>
        </p:sp>
        <p:grpSp>
          <p:nvGrpSpPr>
            <p:cNvPr id="27" name="组合 26"/>
            <p:cNvGrpSpPr/>
            <p:nvPr/>
          </p:nvGrpSpPr>
          <p:grpSpPr>
            <a:xfrm>
              <a:off x="1008052" y="2015074"/>
              <a:ext cx="580698" cy="580694"/>
              <a:chOff x="5613944" y="2348233"/>
              <a:chExt cx="920788" cy="920788"/>
            </a:xfrm>
          </p:grpSpPr>
          <p:sp>
            <p:nvSpPr>
              <p:cNvPr id="28" name="椭圆 27"/>
              <p:cNvSpPr/>
              <p:nvPr/>
            </p:nvSpPr>
            <p:spPr>
              <a:xfrm flipH="1">
                <a:off x="5613944" y="2348233"/>
                <a:ext cx="920788" cy="920788"/>
              </a:xfrm>
              <a:prstGeom prst="ellipse">
                <a:avLst/>
              </a:prstGeom>
              <a:gradFill>
                <a:gsLst>
                  <a:gs pos="0">
                    <a:srgbClr val="E30000"/>
                  </a:gs>
                  <a:gs pos="100000">
                    <a:srgbClr val="C00000"/>
                  </a:gs>
                </a:gsLst>
                <a:lin ang="5400000" scaled="0"/>
              </a:gradFill>
              <a:ln w="25400" cap="flat" cmpd="sng" algn="ctr">
                <a:noFill/>
                <a:prstDash val="solid"/>
              </a:ln>
              <a:effectLst/>
            </p:spPr>
            <p:txBody>
              <a:bodyPr rtlCol="0" anchor="ctr"/>
              <a:lstStyle/>
              <a:p>
                <a:pPr algn="ctr" defTabSz="914400">
                  <a:defRPr/>
                </a:pPr>
                <a:endParaRPr lang="zh-CN" altLang="en-US" sz="2800" b="1" kern="0">
                  <a:gradFill>
                    <a:gsLst>
                      <a:gs pos="100000">
                        <a:prstClr val="white"/>
                      </a:gs>
                      <a:gs pos="0">
                        <a:prstClr val="white">
                          <a:lumMod val="95000"/>
                        </a:prstClr>
                      </a:gs>
                    </a:gsLst>
                    <a:path path="circle">
                      <a:fillToRect l="100000" b="100000"/>
                    </a:path>
                  </a:gradFill>
                  <a:latin typeface="微软雅黑" panose="020B0503020204020204" pitchFamily="34" charset="-122"/>
                  <a:ea typeface="微软雅黑" panose="020B0503020204020204" pitchFamily="34" charset="-122"/>
                  <a:sym typeface="Century Gothic" panose="020B0502020202020204" pitchFamily="34" charset="0"/>
                </a:endParaRPr>
              </a:p>
            </p:txBody>
          </p:sp>
          <p:sp>
            <p:nvSpPr>
              <p:cNvPr id="30" name="TextBox 20"/>
              <p:cNvSpPr txBox="1"/>
              <p:nvPr/>
            </p:nvSpPr>
            <p:spPr>
              <a:xfrm>
                <a:off x="5939567" y="2454926"/>
                <a:ext cx="347378" cy="682678"/>
              </a:xfrm>
              <a:prstGeom prst="rect">
                <a:avLst/>
              </a:prstGeom>
              <a:noFill/>
            </p:spPr>
            <p:txBody>
              <a:bodyPr wrap="none" lIns="0" tIns="0" rIns="0" bIns="0" rtlCol="0">
                <a:spAutoFit/>
              </a:bodyPr>
              <a:lstStyle/>
              <a:p>
                <a:pPr algn="ctr" defTabSz="914400">
                  <a:defRPr/>
                </a:pPr>
                <a:r>
                  <a:rPr lang="en-US" altLang="zh-CN" sz="2800" b="1" kern="0" dirty="0">
                    <a:gradFill>
                      <a:gsLst>
                        <a:gs pos="100000">
                          <a:prstClr val="white"/>
                        </a:gs>
                        <a:gs pos="0">
                          <a:prstClr val="white">
                            <a:lumMod val="95000"/>
                          </a:prstClr>
                        </a:gs>
                      </a:gsLst>
                      <a:path path="circle">
                        <a:fillToRect l="100000" b="100000"/>
                      </a:path>
                    </a:gradFill>
                    <a:latin typeface="微软雅黑" panose="020B0503020204020204" pitchFamily="34" charset="-122"/>
                    <a:ea typeface="微软雅黑" panose="020B0503020204020204" pitchFamily="34" charset="-122"/>
                    <a:sym typeface="Century Gothic" panose="020B0502020202020204" pitchFamily="34" charset="0"/>
                  </a:rPr>
                  <a:t>4</a:t>
                </a:r>
                <a:endParaRPr lang="en-US" altLang="zh-CN" sz="2800" b="1" kern="0" dirty="0">
                  <a:gradFill>
                    <a:gsLst>
                      <a:gs pos="100000">
                        <a:prstClr val="white"/>
                      </a:gs>
                      <a:gs pos="0">
                        <a:prstClr val="white">
                          <a:lumMod val="95000"/>
                        </a:prstClr>
                      </a:gs>
                    </a:gsLst>
                    <a:path path="circle">
                      <a:fillToRect l="100000" b="100000"/>
                    </a:path>
                  </a:gradFill>
                  <a:latin typeface="微软雅黑" panose="020B0503020204020204" pitchFamily="34" charset="-122"/>
                  <a:ea typeface="微软雅黑" panose="020B0503020204020204" pitchFamily="34" charset="-122"/>
                  <a:sym typeface="Century Gothic" panose="020B0502020202020204" pitchFamily="34" charset="0"/>
                </a:endParaRPr>
              </a:p>
            </p:txBody>
          </p:sp>
        </p:grpSp>
        <p:sp>
          <p:nvSpPr>
            <p:cNvPr id="32" name="圆角矩形 24"/>
            <p:cNvSpPr/>
            <p:nvPr/>
          </p:nvSpPr>
          <p:spPr>
            <a:xfrm>
              <a:off x="1938962" y="1922194"/>
              <a:ext cx="10048240" cy="766445"/>
            </a:xfrm>
            <a:prstGeom prst="roundRect">
              <a:avLst>
                <a:gd name="adj" fmla="val 15999"/>
              </a:avLst>
            </a:prstGeom>
            <a:noFill/>
            <a:ln w="12700" cap="flat" cmpd="sng" algn="ctr">
              <a:solidFill>
                <a:srgbClr val="C00000"/>
              </a:solidFill>
              <a:prstDash val="solid"/>
            </a:ln>
            <a:effectLst/>
          </p:spPr>
          <p:txBody>
            <a:bodyPr rtlCol="0" anchor="ctr"/>
            <a:lstStyle/>
            <a:p>
              <a:pPr algn="just">
                <a:lnSpc>
                  <a:spcPct val="150000"/>
                </a:lnSpc>
              </a:pPr>
              <a:r>
                <a:rPr lang="zh-CN" altLang="en-US" sz="2400" b="1" dirty="0">
                  <a:solidFill>
                    <a:srgbClr val="C00000"/>
                  </a:solidFill>
                  <a:latin typeface="微软雅黑" panose="020B0503020204020204" pitchFamily="34" charset="-122"/>
                  <a:ea typeface="微软雅黑" panose="020B0503020204020204" pitchFamily="34" charset="-122"/>
                </a:rPr>
                <a:t>救济公平</a:t>
              </a:r>
              <a:r>
                <a:rPr lang="zh-CN" altLang="en-US" sz="2400" dirty="0">
                  <a:solidFill>
                    <a:srgbClr val="333333"/>
                  </a:solidFill>
                  <a:latin typeface="微软雅黑" panose="020B0503020204020204" pitchFamily="34" charset="-122"/>
                  <a:ea typeface="微软雅黑" panose="020B0503020204020204" pitchFamily="34" charset="-122"/>
                </a:rPr>
                <a:t>：包括司法救济公平，行政救济公平，社会救济公平。</a:t>
              </a:r>
              <a:endParaRPr lang="zh-CN" altLang="en-US" sz="2400" dirty="0">
                <a:solidFill>
                  <a:srgbClr val="333333"/>
                </a:solidFill>
                <a:latin typeface="微软雅黑" panose="020B0503020204020204" pitchFamily="34" charset="-122"/>
                <a:ea typeface="微软雅黑" panose="020B0503020204020204" pitchFamily="3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447290" y="21336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一、培养社会主义法治思维</a:t>
            </a:r>
            <a:endParaRPr lang="zh-CN" altLang="en-US"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6" name="矩形: 圆角 17"/>
          <p:cNvSpPr/>
          <p:nvPr/>
        </p:nvSpPr>
        <p:spPr>
          <a:xfrm>
            <a:off x="2447290" y="890270"/>
            <a:ext cx="487743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（二）法治思维的基本内容</a:t>
            </a:r>
            <a:endParaRPr lang="en-US" altLang="zh-CN" sz="2800">
              <a:latin typeface="微软雅黑" panose="020B0503020204020204" pitchFamily="34" charset="-122"/>
              <a:ea typeface="微软雅黑" panose="020B0503020204020204" pitchFamily="34" charset="-122"/>
            </a:endParaRPr>
          </a:p>
        </p:txBody>
      </p:sp>
      <p:grpSp>
        <p:nvGrpSpPr>
          <p:cNvPr id="29" name="组合 28"/>
          <p:cNvGrpSpPr/>
          <p:nvPr/>
        </p:nvGrpSpPr>
        <p:grpSpPr>
          <a:xfrm>
            <a:off x="638175" y="1655445"/>
            <a:ext cx="9218930" cy="520065"/>
            <a:chOff x="2242" y="7021"/>
            <a:chExt cx="14518" cy="819"/>
          </a:xfrm>
        </p:grpSpPr>
        <p:cxnSp>
          <p:nvCxnSpPr>
            <p:cNvPr id="2" name="直接连接符 1"/>
            <p:cNvCxnSpPr/>
            <p:nvPr/>
          </p:nvCxnSpPr>
          <p:spPr>
            <a:xfrm>
              <a:off x="2242" y="7840"/>
              <a:ext cx="14518" cy="0"/>
            </a:xfrm>
            <a:prstGeom prst="line">
              <a:avLst/>
            </a:prstGeom>
            <a:ln>
              <a:solidFill>
                <a:srgbClr val="C00000"/>
              </a:solidFill>
            </a:ln>
          </p:spPr>
          <p:style>
            <a:lnRef idx="1">
              <a:srgbClr val="4472C4"/>
            </a:lnRef>
            <a:fillRef idx="0">
              <a:srgbClr val="4472C4"/>
            </a:fillRef>
            <a:effectRef idx="0">
              <a:srgbClr val="4472C4"/>
            </a:effectRef>
            <a:fontRef idx="minor">
              <a:sysClr val="windowText" lastClr="000000"/>
            </a:fontRef>
          </p:style>
        </p:cxnSp>
        <p:sp>
          <p:nvSpPr>
            <p:cNvPr id="3" name="矩形 2"/>
            <p:cNvSpPr/>
            <p:nvPr/>
          </p:nvSpPr>
          <p:spPr>
            <a:xfrm>
              <a:off x="2242" y="7021"/>
              <a:ext cx="3008" cy="622"/>
            </a:xfrm>
            <a:prstGeom prst="rect">
              <a:avLst/>
            </a:prstGeom>
            <a:solidFill>
              <a:srgbClr val="C00000"/>
            </a:solidFill>
            <a:ln>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公平正义</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5" name="最高法改判张文中无罪!">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5097780" y="2502535"/>
            <a:ext cx="6210935" cy="3080385"/>
          </a:xfrm>
          <a:prstGeom prst="rect">
            <a:avLst/>
          </a:prstGeom>
        </p:spPr>
      </p:pic>
      <p:sp>
        <p:nvSpPr>
          <p:cNvPr id="8" name="文本框 7"/>
          <p:cNvSpPr txBox="1"/>
          <p:nvPr/>
        </p:nvSpPr>
        <p:spPr>
          <a:xfrm>
            <a:off x="452755" y="2502535"/>
            <a:ext cx="3989070" cy="3171650"/>
          </a:xfrm>
          <a:prstGeom prst="roundRect">
            <a:avLst/>
          </a:prstGeom>
          <a:noFill/>
          <a:ln w="28575">
            <a:solidFill>
              <a:srgbClr val="C00000"/>
            </a:solidFill>
          </a:ln>
        </p:spPr>
        <p:txBody>
          <a:bodyPr wrap="square" rtlCol="0" anchor="t">
            <a:spAutoFit/>
          </a:bodyPr>
          <a:lstStyle/>
          <a:p>
            <a:pPr>
              <a:lnSpc>
                <a:spcPct val="150000"/>
              </a:lnSpc>
            </a:pPr>
            <a:r>
              <a:rPr lang="zh-CN" altLang="en-US" sz="2400"/>
              <a:t>公正司法是维护社会公平正义的最后一道防线，司法公正对社会公正具有重要的引领作用，正义或许会迟到，但永远不会缺席。</a:t>
            </a:r>
            <a:endParaRPr lang="zh-CN" alt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1">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5"/>
                                        </p:tgtEl>
                                      </p:cBhvr>
                                    </p:cmd>
                                  </p:childTnLst>
                                </p:cTn>
                              </p:par>
                            </p:childTnLst>
                          </p:cTn>
                        </p:par>
                      </p:childTnLst>
                    </p:cTn>
                  </p:par>
                </p:childTnLst>
              </p:cTn>
              <p:nextCondLst>
                <p:cond evt="onClick" delay="0">
                  <p:tgtEl>
                    <p:spTgt spid="5"/>
                  </p:tgtEl>
                </p:cond>
              </p:nextCondLst>
            </p:seq>
          </p:childTnLst>
        </p:cTn>
      </p:par>
    </p:tnLst>
    <p:bldLst>
      <p:bldP spid="8" grpId="0" bldLvl="0"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305050" y="14605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一、培养社会主义法治思维</a:t>
            </a:r>
            <a:endParaRPr lang="zh-CN" altLang="en-US"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6" name="矩形: 圆角 17"/>
          <p:cNvSpPr/>
          <p:nvPr/>
        </p:nvSpPr>
        <p:spPr>
          <a:xfrm>
            <a:off x="1895475" y="822960"/>
            <a:ext cx="487743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（二）法治思维的基本内容</a:t>
            </a:r>
            <a:endParaRPr lang="en-US" altLang="zh-CN" sz="2800">
              <a:latin typeface="微软雅黑" panose="020B0503020204020204" pitchFamily="34" charset="-122"/>
              <a:ea typeface="微软雅黑" panose="020B0503020204020204" pitchFamily="34" charset="-122"/>
            </a:endParaRPr>
          </a:p>
        </p:txBody>
      </p:sp>
      <p:grpSp>
        <p:nvGrpSpPr>
          <p:cNvPr id="29" name="组合 28"/>
          <p:cNvGrpSpPr/>
          <p:nvPr/>
        </p:nvGrpSpPr>
        <p:grpSpPr>
          <a:xfrm>
            <a:off x="638175" y="1655445"/>
            <a:ext cx="9218930" cy="520065"/>
            <a:chOff x="2242" y="7021"/>
            <a:chExt cx="14518" cy="819"/>
          </a:xfrm>
        </p:grpSpPr>
        <p:cxnSp>
          <p:nvCxnSpPr>
            <p:cNvPr id="2" name="直接连接符 1"/>
            <p:cNvCxnSpPr/>
            <p:nvPr/>
          </p:nvCxnSpPr>
          <p:spPr>
            <a:xfrm>
              <a:off x="2242" y="7840"/>
              <a:ext cx="14518" cy="0"/>
            </a:xfrm>
            <a:prstGeom prst="line">
              <a:avLst/>
            </a:prstGeom>
            <a:ln>
              <a:solidFill>
                <a:srgbClr val="C00000"/>
              </a:solidFill>
            </a:ln>
          </p:spPr>
          <p:style>
            <a:lnRef idx="1">
              <a:srgbClr val="4472C4"/>
            </a:lnRef>
            <a:fillRef idx="0">
              <a:srgbClr val="4472C4"/>
            </a:fillRef>
            <a:effectRef idx="0">
              <a:srgbClr val="4472C4"/>
            </a:effectRef>
            <a:fontRef idx="minor">
              <a:sysClr val="windowText" lastClr="000000"/>
            </a:fontRef>
          </p:style>
        </p:cxnSp>
        <p:sp>
          <p:nvSpPr>
            <p:cNvPr id="31" name="矩形 30"/>
            <p:cNvSpPr/>
            <p:nvPr/>
          </p:nvSpPr>
          <p:spPr>
            <a:xfrm>
              <a:off x="2242" y="7021"/>
              <a:ext cx="3008" cy="622"/>
            </a:xfrm>
            <a:prstGeom prst="rect">
              <a:avLst/>
            </a:prstGeom>
            <a:solidFill>
              <a:srgbClr val="C00000"/>
            </a:solidFill>
            <a:ln>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权利保障</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3" name="箭头: 右 3"/>
          <p:cNvSpPr/>
          <p:nvPr/>
        </p:nvSpPr>
        <p:spPr>
          <a:xfrm>
            <a:off x="4068247" y="4070052"/>
            <a:ext cx="1116000" cy="864000"/>
          </a:xfrm>
          <a:prstGeom prst="rightArrow">
            <a:avLst/>
          </a:prstGeom>
          <a:gradFill>
            <a:gsLst>
              <a:gs pos="0">
                <a:srgbClr val="E30000"/>
              </a:gs>
              <a:gs pos="100000">
                <a:srgbClr val="760303"/>
              </a:gs>
            </a:gsLst>
            <a:lin scaled="0"/>
          </a:gradFill>
          <a:ln>
            <a:noFill/>
          </a:ln>
        </p:spPr>
        <p:style>
          <a:lnRef idx="2">
            <a:srgbClr val="6096E6">
              <a:shade val="50000"/>
            </a:srgbClr>
          </a:lnRef>
          <a:fillRef idx="1">
            <a:srgbClr val="6096E6"/>
          </a:fillRef>
          <a:effectRef idx="0">
            <a:srgbClr val="6096E6"/>
          </a:effectRef>
          <a:fontRef idx="minor">
            <a:srgbClr val="FFFFFF"/>
          </a:fontRef>
        </p:style>
        <p:txBody>
          <a:bodyPr rtlCol="0" anchor="ctr"/>
          <a:lstStyle/>
          <a:p>
            <a:pPr algn="ctr"/>
            <a:r>
              <a:rPr lang="zh-CN" altLang="en-US" sz="2400" b="1" dirty="0">
                <a:solidFill>
                  <a:srgbClr val="FFFDF8"/>
                </a:solidFill>
              </a:rPr>
              <a:t>包括</a:t>
            </a:r>
            <a:endParaRPr lang="zh-CN" altLang="en-US" sz="2400" b="1" dirty="0">
              <a:solidFill>
                <a:srgbClr val="FFFDF8"/>
              </a:solidFill>
            </a:endParaRPr>
          </a:p>
        </p:txBody>
      </p:sp>
      <p:sp>
        <p:nvSpPr>
          <p:cNvPr id="5" name="矩形: 圆角 4"/>
          <p:cNvSpPr/>
          <p:nvPr/>
        </p:nvSpPr>
        <p:spPr>
          <a:xfrm>
            <a:off x="6334760" y="2887980"/>
            <a:ext cx="3859530" cy="675005"/>
          </a:xfrm>
          <a:prstGeom prst="roundRect">
            <a:avLst/>
          </a:prstGeom>
          <a:gradFill>
            <a:gsLst>
              <a:gs pos="0">
                <a:srgbClr val="E30000"/>
              </a:gs>
              <a:gs pos="100000">
                <a:srgbClr val="760303"/>
              </a:gs>
            </a:gsLst>
            <a:lin ang="2700000" scaled="0"/>
          </a:gradFill>
          <a:ln>
            <a:solidFill>
              <a:srgbClr val="C00000"/>
            </a:solidFill>
          </a:ln>
        </p:spPr>
        <p:style>
          <a:lnRef idx="2">
            <a:srgbClr val="6096E6">
              <a:shade val="50000"/>
            </a:srgbClr>
          </a:lnRef>
          <a:fillRef idx="1">
            <a:srgbClr val="6096E6"/>
          </a:fillRef>
          <a:effectRef idx="0">
            <a:srgbClr val="6096E6"/>
          </a:effectRef>
          <a:fontRef idx="minor">
            <a:srgbClr val="FFFFFF"/>
          </a:fontRef>
        </p:style>
        <p:txBody>
          <a:bodyPr rtlCol="0" anchor="ctr"/>
          <a:lstStyle/>
          <a:p>
            <a:pPr algn="ctr"/>
            <a:r>
              <a:rPr lang="zh-CN" altLang="en-US" sz="2400" b="1" dirty="0">
                <a:solidFill>
                  <a:srgbClr val="FFFDF8"/>
                </a:solidFill>
                <a:latin typeface="微软雅黑" panose="020B0503020204020204" pitchFamily="34" charset="-122"/>
                <a:ea typeface="微软雅黑" panose="020B0503020204020204" pitchFamily="34" charset="-122"/>
              </a:rPr>
              <a:t>宪法保障（前提和基础）</a:t>
            </a:r>
            <a:endParaRPr lang="zh-CN" altLang="en-US" sz="2400" b="1" dirty="0">
              <a:solidFill>
                <a:srgbClr val="FFFDF8"/>
              </a:solidFill>
              <a:latin typeface="微软雅黑" panose="020B0503020204020204" pitchFamily="34" charset="-122"/>
              <a:ea typeface="微软雅黑" panose="020B0503020204020204" pitchFamily="34" charset="-122"/>
            </a:endParaRPr>
          </a:p>
        </p:txBody>
      </p:sp>
      <p:sp>
        <p:nvSpPr>
          <p:cNvPr id="6" name="矩形: 圆角 5"/>
          <p:cNvSpPr/>
          <p:nvPr/>
        </p:nvSpPr>
        <p:spPr>
          <a:xfrm>
            <a:off x="6334760" y="3724275"/>
            <a:ext cx="3858895" cy="675005"/>
          </a:xfrm>
          <a:prstGeom prst="roundRect">
            <a:avLst/>
          </a:prstGeom>
          <a:gradFill>
            <a:gsLst>
              <a:gs pos="0">
                <a:srgbClr val="E30000"/>
              </a:gs>
              <a:gs pos="100000">
                <a:srgbClr val="760303"/>
              </a:gs>
            </a:gsLst>
            <a:lin ang="2700000" scaled="0"/>
          </a:gradFill>
          <a:ln>
            <a:noFill/>
          </a:ln>
        </p:spPr>
        <p:style>
          <a:lnRef idx="2">
            <a:srgbClr val="6096E6">
              <a:shade val="50000"/>
            </a:srgbClr>
          </a:lnRef>
          <a:fillRef idx="1">
            <a:srgbClr val="6096E6"/>
          </a:fillRef>
          <a:effectRef idx="0">
            <a:srgbClr val="6096E6"/>
          </a:effectRef>
          <a:fontRef idx="minor">
            <a:srgbClr val="FFFFFF"/>
          </a:fontRef>
        </p:style>
        <p:txBody>
          <a:bodyPr rtlCol="0" anchor="ctr"/>
          <a:lstStyle/>
          <a:p>
            <a:pPr algn="ctr"/>
            <a:r>
              <a:rPr lang="zh-CN" altLang="en-US" sz="2400" b="1" dirty="0">
                <a:solidFill>
                  <a:srgbClr val="FFFDF8"/>
                </a:solidFill>
                <a:latin typeface="微软雅黑" panose="020B0503020204020204" pitchFamily="34" charset="-122"/>
                <a:ea typeface="微软雅黑" panose="020B0503020204020204" pitchFamily="34" charset="-122"/>
                <a:sym typeface="微软雅黑" panose="020B0503020204020204" pitchFamily="34" charset="-122"/>
              </a:rPr>
              <a:t>立法保障（重要条件）</a:t>
            </a:r>
            <a:endParaRPr lang="zh-CN" altLang="en-US" sz="2400" b="1" dirty="0">
              <a:solidFill>
                <a:srgbClr val="FFFDF8"/>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矩形: 圆角 6"/>
          <p:cNvSpPr/>
          <p:nvPr/>
        </p:nvSpPr>
        <p:spPr>
          <a:xfrm>
            <a:off x="6334760" y="4560570"/>
            <a:ext cx="3858895" cy="675005"/>
          </a:xfrm>
          <a:prstGeom prst="roundRect">
            <a:avLst/>
          </a:prstGeom>
          <a:gradFill>
            <a:gsLst>
              <a:gs pos="0">
                <a:srgbClr val="E30000"/>
              </a:gs>
              <a:gs pos="100000">
                <a:srgbClr val="760303"/>
              </a:gs>
            </a:gsLst>
            <a:lin ang="2700000" scaled="0"/>
          </a:gradFill>
          <a:ln>
            <a:noFill/>
          </a:ln>
        </p:spPr>
        <p:style>
          <a:lnRef idx="2">
            <a:srgbClr val="6096E6">
              <a:shade val="50000"/>
            </a:srgbClr>
          </a:lnRef>
          <a:fillRef idx="1">
            <a:srgbClr val="6096E6"/>
          </a:fillRef>
          <a:effectRef idx="0">
            <a:srgbClr val="6096E6"/>
          </a:effectRef>
          <a:fontRef idx="minor">
            <a:srgbClr val="FFFFFF"/>
          </a:fontRef>
        </p:style>
        <p:txBody>
          <a:bodyPr rtlCol="0" anchor="ctr"/>
          <a:lstStyle/>
          <a:p>
            <a:pPr algn="ctr"/>
            <a:r>
              <a:rPr lang="zh-CN" altLang="en-US" sz="2400" b="1" dirty="0">
                <a:solidFill>
                  <a:srgbClr val="FFFDF8"/>
                </a:solidFill>
                <a:latin typeface="微软雅黑" panose="020B0503020204020204" pitchFamily="34" charset="-122"/>
                <a:ea typeface="微软雅黑" panose="020B0503020204020204" pitchFamily="34" charset="-122"/>
                <a:sym typeface="微软雅黑" panose="020B0503020204020204" pitchFamily="34" charset="-122"/>
              </a:rPr>
              <a:t>行政保障（关键环节）</a:t>
            </a:r>
            <a:endParaRPr lang="zh-CN" altLang="en-US" sz="2400" b="1" dirty="0">
              <a:solidFill>
                <a:srgbClr val="FFFDF8"/>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双大括号 10"/>
          <p:cNvSpPr/>
          <p:nvPr/>
        </p:nvSpPr>
        <p:spPr>
          <a:xfrm>
            <a:off x="5269616" y="2985420"/>
            <a:ext cx="6034297" cy="2987445"/>
          </a:xfrm>
          <a:prstGeom prst="bracePair">
            <a:avLst>
              <a:gd name="adj" fmla="val 10769"/>
            </a:avLst>
          </a:prstGeom>
          <a:ln w="25400" cap="rnd">
            <a:solidFill>
              <a:srgbClr val="C00000"/>
            </a:solidFill>
            <a:round/>
          </a:ln>
        </p:spPr>
        <p:style>
          <a:lnRef idx="1">
            <a:srgbClr val="6096E6"/>
          </a:lnRef>
          <a:fillRef idx="0">
            <a:srgbClr val="6096E6"/>
          </a:fillRef>
          <a:effectRef idx="0">
            <a:srgbClr val="6096E6"/>
          </a:effectRef>
          <a:fontRef idx="minor">
            <a:srgbClr val="000000"/>
          </a:fontRef>
        </p:style>
        <p:txBody>
          <a:bodyPr rtlCol="0" anchor="ctr"/>
          <a:lstStyle/>
          <a:p>
            <a:pPr algn="ctr"/>
            <a:endParaRPr lang="zh-CN" altLang="en-US"/>
          </a:p>
        </p:txBody>
      </p:sp>
      <p:sp>
        <p:nvSpPr>
          <p:cNvPr id="15" name="矩形: 圆角 14"/>
          <p:cNvSpPr>
            <a:spLocks noChangeAspect="1"/>
          </p:cNvSpPr>
          <p:nvPr/>
        </p:nvSpPr>
        <p:spPr>
          <a:xfrm>
            <a:off x="888365" y="3007360"/>
            <a:ext cx="2988310" cy="2804795"/>
          </a:xfrm>
          <a:prstGeom prst="roundRect">
            <a:avLst/>
          </a:prstGeom>
          <a:gradFill>
            <a:gsLst>
              <a:gs pos="0">
                <a:srgbClr val="E30000"/>
              </a:gs>
              <a:gs pos="100000">
                <a:srgbClr val="760303"/>
              </a:gs>
            </a:gsLst>
            <a:lin scaled="0"/>
          </a:gradFill>
          <a:ln w="127000">
            <a:solidFill>
              <a:srgbClr val="C00000">
                <a:alpha val="25000"/>
              </a:srgbClr>
            </a:solidFill>
          </a:ln>
        </p:spPr>
        <p:style>
          <a:lnRef idx="2">
            <a:srgbClr val="6096E6">
              <a:shade val="50000"/>
            </a:srgbClr>
          </a:lnRef>
          <a:fillRef idx="1">
            <a:srgbClr val="6096E6"/>
          </a:fillRef>
          <a:effectRef idx="0">
            <a:srgbClr val="6096E6"/>
          </a:effectRef>
          <a:fontRef idx="minor">
            <a:srgbClr val="FFFFFF"/>
          </a:fontRef>
        </p:style>
        <p:txBody>
          <a:bodyPr rtlCol="0" anchor="ctr"/>
          <a:lstStyle/>
          <a:p>
            <a:pPr algn="ctr"/>
            <a:endParaRPr lang="zh-CN" altLang="en-US" sz="2400" b="1" dirty="0">
              <a:solidFill>
                <a:srgbClr val="FFFDF8"/>
              </a:solidFill>
            </a:endParaRPr>
          </a:p>
        </p:txBody>
      </p:sp>
      <p:sp>
        <p:nvSpPr>
          <p:cNvPr id="55" name="文本框 54"/>
          <p:cNvSpPr txBox="1"/>
          <p:nvPr/>
        </p:nvSpPr>
        <p:spPr>
          <a:xfrm>
            <a:off x="1205865" y="4056380"/>
            <a:ext cx="2214880" cy="706755"/>
          </a:xfrm>
          <a:prstGeom prst="rect">
            <a:avLst/>
          </a:prstGeom>
          <a:noFill/>
        </p:spPr>
        <p:txBody>
          <a:bodyPr wrap="none" rtlCol="0" anchor="t">
            <a:spAutoFit/>
          </a:bodyPr>
          <a:lstStyle/>
          <a:p>
            <a:pPr algn="ctr"/>
            <a:r>
              <a:rPr lang="zh-CN" altLang="en-US" sz="4000" dirty="0">
                <a:solidFill>
                  <a:sysClr val="window" lastClr="FFFFFF"/>
                </a:solidFill>
                <a:latin typeface="微软雅黑" panose="020B0503020204020204" pitchFamily="34" charset="-122"/>
                <a:ea typeface="微软雅黑" panose="020B0503020204020204" pitchFamily="34" charset="-122"/>
                <a:cs typeface="微软雅黑" panose="020B0503020204020204" pitchFamily="34" charset="-122"/>
                <a:sym typeface="+mn-ea"/>
              </a:rPr>
              <a:t>权利保障</a:t>
            </a:r>
            <a:endParaRPr lang="zh-CN" altLang="en-US" sz="4000" dirty="0">
              <a:solidFill>
                <a:sysClr val="window" lastClr="FFFFFF"/>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6" name="矩形: 圆角 6"/>
          <p:cNvSpPr/>
          <p:nvPr/>
        </p:nvSpPr>
        <p:spPr>
          <a:xfrm>
            <a:off x="6334760" y="5396865"/>
            <a:ext cx="3858895" cy="675005"/>
          </a:xfrm>
          <a:prstGeom prst="roundRect">
            <a:avLst/>
          </a:prstGeom>
          <a:gradFill>
            <a:gsLst>
              <a:gs pos="0">
                <a:srgbClr val="E30000"/>
              </a:gs>
              <a:gs pos="100000">
                <a:srgbClr val="760303"/>
              </a:gs>
            </a:gsLst>
            <a:lin ang="2700000" scaled="0"/>
          </a:gradFill>
          <a:ln>
            <a:noFill/>
          </a:ln>
        </p:spPr>
        <p:style>
          <a:lnRef idx="2">
            <a:srgbClr val="6096E6">
              <a:shade val="50000"/>
            </a:srgbClr>
          </a:lnRef>
          <a:fillRef idx="1">
            <a:srgbClr val="6096E6"/>
          </a:fillRef>
          <a:effectRef idx="0">
            <a:srgbClr val="6096E6"/>
          </a:effectRef>
          <a:fontRef idx="minor">
            <a:srgbClr val="FFFFFF"/>
          </a:fontRef>
        </p:style>
        <p:txBody>
          <a:bodyPr rtlCol="0" anchor="ctr"/>
          <a:lstStyle/>
          <a:p>
            <a:pPr algn="ctr"/>
            <a:r>
              <a:rPr lang="zh-CN" altLang="en-US" sz="2400" b="1" dirty="0">
                <a:solidFill>
                  <a:srgbClr val="FFFDF8"/>
                </a:solidFill>
                <a:latin typeface="微软雅黑" panose="020B0503020204020204" pitchFamily="34" charset="-122"/>
                <a:ea typeface="微软雅黑" panose="020B0503020204020204" pitchFamily="34" charset="-122"/>
                <a:sym typeface="微软雅黑" panose="020B0503020204020204" pitchFamily="34" charset="-122"/>
              </a:rPr>
              <a:t>司法保障（最后防线）</a:t>
            </a:r>
            <a:endParaRPr lang="zh-CN" altLang="en-US" sz="2400" b="1" dirty="0">
              <a:solidFill>
                <a:srgbClr val="FFFDF8"/>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strVal val="#ppt_w+.3"/>
                                          </p:val>
                                        </p:tav>
                                        <p:tav tm="100000">
                                          <p:val>
                                            <p:strVal val="#ppt_w"/>
                                          </p:val>
                                        </p:tav>
                                      </p:tavLst>
                                    </p:anim>
                                    <p:anim calcmode="lin" valueType="num">
                                      <p:cBhvr>
                                        <p:cTn id="12" dur="1000" fill="hold"/>
                                        <p:tgtEl>
                                          <p:spTgt spid="11"/>
                                        </p:tgtEl>
                                        <p:attrNameLst>
                                          <p:attrName>ppt_h</p:attrName>
                                        </p:attrNameLst>
                                      </p:cBhvr>
                                      <p:tavLst>
                                        <p:tav tm="0">
                                          <p:val>
                                            <p:strVal val="#ppt_h"/>
                                          </p:val>
                                        </p:tav>
                                        <p:tav tm="100000">
                                          <p:val>
                                            <p:strVal val="#ppt_h"/>
                                          </p:val>
                                        </p:tav>
                                      </p:tavLst>
                                    </p:anim>
                                    <p:animEffect transition="in" filter="fade">
                                      <p:cBhvr>
                                        <p:cTn id="13" dur="10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1000"/>
                                        <p:tgtEl>
                                          <p:spTgt spid="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1000"/>
                                        <p:tgtEl>
                                          <p:spTgt spid="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P spid="7" grpId="0" bldLvl="0" animBg="1"/>
      <p:bldP spid="11" grpId="0" bldLvl="0" animBg="1"/>
      <p:bldP spid="56"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5782310" y="1718945"/>
            <a:ext cx="6013450" cy="4634865"/>
            <a:chOff x="401" y="2966"/>
            <a:chExt cx="9470" cy="7299"/>
          </a:xfrm>
        </p:grpSpPr>
        <p:grpSp>
          <p:nvGrpSpPr>
            <p:cNvPr id="6" name="组合 5"/>
            <p:cNvGrpSpPr/>
            <p:nvPr/>
          </p:nvGrpSpPr>
          <p:grpSpPr>
            <a:xfrm>
              <a:off x="401" y="3875"/>
              <a:ext cx="9119" cy="6391"/>
              <a:chOff x="1138" y="3874"/>
              <a:chExt cx="9119" cy="6391"/>
            </a:xfrm>
          </p:grpSpPr>
          <p:sp>
            <p:nvSpPr>
              <p:cNvPr id="3" name="矩形 2"/>
              <p:cNvSpPr/>
              <p:nvPr/>
            </p:nvSpPr>
            <p:spPr>
              <a:xfrm>
                <a:off x="1138" y="3874"/>
                <a:ext cx="9119" cy="6391"/>
              </a:xfrm>
              <a:prstGeom prst="rect">
                <a:avLst/>
              </a:prstGeom>
              <a:ln>
                <a:noFill/>
              </a:ln>
              <a:effectLst>
                <a:outerShdw blurRad="63500" sx="102000" sy="102000" algn="ctr" rotWithShape="0">
                  <a:prstClr val="black">
                    <a:alpha val="40000"/>
                  </a:prstClr>
                </a:outerShdw>
              </a:effectLst>
            </p:spPr>
            <p:style>
              <a:lnRef idx="2">
                <a:srgbClr val="9F2525">
                  <a:shade val="50000"/>
                </a:srgbClr>
              </a:lnRef>
              <a:fillRef idx="1">
                <a:srgbClr val="9F2525"/>
              </a:fillRef>
              <a:effectRef idx="0">
                <a:srgbClr val="9F2525"/>
              </a:effectRef>
              <a:fontRef idx="minor">
                <a:srgbClr val="FFFFFF"/>
              </a:fontRef>
            </p:style>
            <p:txBody>
              <a:bodyPr rtlCol="0" anchor="ctr"/>
              <a:lstStyle/>
              <a:p>
                <a:pPr algn="ctr"/>
                <a:endParaRPr lang="zh-CN" altLang="en-US"/>
              </a:p>
            </p:txBody>
          </p:sp>
          <p:sp>
            <p:nvSpPr>
              <p:cNvPr id="5" name="文本框 4"/>
              <p:cNvSpPr txBox="1"/>
              <p:nvPr/>
            </p:nvSpPr>
            <p:spPr>
              <a:xfrm>
                <a:off x="1897" y="9158"/>
                <a:ext cx="7600" cy="969"/>
              </a:xfrm>
              <a:prstGeom prst="rect">
                <a:avLst/>
              </a:prstGeom>
              <a:noFill/>
            </p:spPr>
            <p:txBody>
              <a:bodyPr wrap="none" lIns="0" tIns="0" rIns="0" bIns="0" rtlCol="0">
                <a:spAutoFit/>
              </a:bodyPr>
              <a:lstStyle>
                <a:defPPr>
                  <a:defRPr lang="zh-CN"/>
                </a:defPPr>
                <a:lvl1pPr>
                  <a:defRPr sz="1400">
                    <a:solidFill>
                      <a:srgbClr val="262626"/>
                    </a:solidFill>
                    <a:ea typeface="微软雅黑" panose="020B0503020204020204" pitchFamily="34" charset="-122"/>
                  </a:defRPr>
                </a:lvl1pPr>
              </a:lstStyle>
              <a:p>
                <a:pPr algn="l"/>
                <a:r>
                  <a:rPr lang="zh-CN" altLang="en-US" sz="2000" dirty="0">
                    <a:solidFill>
                      <a:srgbClr val="FFFFFF">
                        <a:lumMod val="95000"/>
                      </a:srgbClr>
                    </a:solidFill>
                  </a:rPr>
                  <a:t>没有无义务的权利，也没有无权利的义务。</a:t>
                </a:r>
                <a:endParaRPr lang="zh-CN" altLang="en-US" sz="2000" dirty="0">
                  <a:solidFill>
                    <a:srgbClr val="FFFFFF">
                      <a:lumMod val="95000"/>
                    </a:srgbClr>
                  </a:solidFill>
                </a:endParaRPr>
              </a:p>
              <a:p>
                <a:pPr algn="r"/>
                <a:r>
                  <a:rPr lang="en-US" altLang="zh-CN" sz="2000" dirty="0">
                    <a:solidFill>
                      <a:srgbClr val="FFFFFF">
                        <a:lumMod val="95000"/>
                      </a:srgbClr>
                    </a:solidFill>
                  </a:rPr>
                  <a:t>——</a:t>
                </a:r>
                <a:r>
                  <a:rPr lang="zh-CN" altLang="en-US" sz="2000" dirty="0">
                    <a:solidFill>
                      <a:srgbClr val="FFFFFF">
                        <a:lumMod val="95000"/>
                      </a:srgbClr>
                    </a:solidFill>
                  </a:rPr>
                  <a:t>马克思</a:t>
                </a:r>
                <a:endParaRPr lang="zh-CN" altLang="en-US" sz="2000" dirty="0">
                  <a:solidFill>
                    <a:srgbClr val="FFFFFF">
                      <a:lumMod val="95000"/>
                    </a:srgbClr>
                  </a:solidFill>
                </a:endParaRPr>
              </a:p>
            </p:txBody>
          </p:sp>
        </p:grpSp>
        <p:pic>
          <p:nvPicPr>
            <p:cNvPr id="14" name="http://photo-static-api.fotomore.com/creative/vcg/400/version23/VCG41610249279.jpg" descr="&amp;pky130_sjzg_VCG41610249279&amp;2&amp;src_toppic_inpsrchzd1&amp;"/>
            <p:cNvPicPr>
              <a:picLocks noChangeAspect="1"/>
            </p:cNvPicPr>
            <p:nvPr/>
          </p:nvPicPr>
          <p:blipFill>
            <a:blip r:embed="rId1"/>
            <a:srcRect l="1622" t="15378" b="17316"/>
            <a:stretch>
              <a:fillRect/>
            </a:stretch>
          </p:blipFill>
          <p:spPr>
            <a:xfrm>
              <a:off x="1513" y="2966"/>
              <a:ext cx="8358" cy="5719"/>
            </a:xfrm>
            <a:prstGeom prst="rect">
              <a:avLst/>
            </a:prstGeom>
            <a:effectLst>
              <a:outerShdw blurRad="63500" sx="102000" sy="102000" algn="ctr" rotWithShape="0">
                <a:prstClr val="black">
                  <a:alpha val="40000"/>
                </a:prstClr>
              </a:outerShdw>
            </a:effectLst>
          </p:spPr>
        </p:pic>
      </p:grpSp>
      <p:sp>
        <p:nvSpPr>
          <p:cNvPr id="26" name="矩形: 圆角 17"/>
          <p:cNvSpPr/>
          <p:nvPr/>
        </p:nvSpPr>
        <p:spPr>
          <a:xfrm>
            <a:off x="2407285" y="906145"/>
            <a:ext cx="514413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rPr>
              <a:t>一</a:t>
            </a:r>
            <a:r>
              <a:rPr lang="en-US" altLang="zh-CN" sz="2800">
                <a:latin typeface="微软雅黑" panose="020B0503020204020204" pitchFamily="34" charset="-122"/>
                <a:ea typeface="微软雅黑" panose="020B0503020204020204" pitchFamily="34" charset="-122"/>
              </a:rPr>
              <a:t>）法律权利与法律义务</a:t>
            </a:r>
            <a:endParaRPr lang="en-US" altLang="zh-CN" sz="2800">
              <a:latin typeface="微软雅黑" panose="020B0503020204020204" pitchFamily="34" charset="-122"/>
              <a:ea typeface="微软雅黑" panose="020B0503020204020204" pitchFamily="34" charset="-122"/>
            </a:endParaRPr>
          </a:p>
        </p:txBody>
      </p:sp>
      <p:sp>
        <p:nvSpPr>
          <p:cNvPr id="2" name="文本框 1"/>
          <p:cNvSpPr txBox="1"/>
          <p:nvPr/>
        </p:nvSpPr>
        <p:spPr>
          <a:xfrm>
            <a:off x="2407285" y="21336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二、依法行使权利与履行义务</a:t>
            </a:r>
            <a:endPar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3" name="文本框 12"/>
          <p:cNvSpPr txBox="1"/>
          <p:nvPr/>
        </p:nvSpPr>
        <p:spPr>
          <a:xfrm>
            <a:off x="119380" y="2547620"/>
            <a:ext cx="5438775" cy="3415030"/>
          </a:xfrm>
          <a:prstGeom prst="rect">
            <a:avLst/>
          </a:prstGeom>
          <a:noFill/>
        </p:spPr>
        <p:txBody>
          <a:bodyPr wrap="square" rtlCol="0" anchor="t">
            <a:spAutoFit/>
          </a:bodyPr>
          <a:lstStyle/>
          <a:p>
            <a:pPr>
              <a:lnSpc>
                <a:spcPct val="150000"/>
              </a:lnSpc>
            </a:pPr>
            <a:r>
              <a:rPr lang="zh-CN" altLang="en-US" sz="2400">
                <a:sym typeface="+mn-ea"/>
              </a:rPr>
              <a:t>法律权利与法律义务就像一枚硬币的两面不可分割，相互依存。</a:t>
            </a:r>
            <a:endParaRPr lang="zh-CN" altLang="en-US" sz="2400">
              <a:sym typeface="+mn-ea"/>
            </a:endParaRPr>
          </a:p>
          <a:p>
            <a:pPr>
              <a:lnSpc>
                <a:spcPct val="150000"/>
              </a:lnSpc>
            </a:pPr>
            <a:r>
              <a:rPr lang="zh-CN" altLang="en-US" sz="2400">
                <a:sym typeface="+mn-ea"/>
              </a:rPr>
              <a:t>在社会生活中，</a:t>
            </a:r>
            <a:r>
              <a:rPr lang="zh-CN" altLang="en-US" sz="2400" b="1">
                <a:solidFill>
                  <a:srgbClr val="C00000"/>
                </a:solidFill>
                <a:sym typeface="+mn-ea"/>
              </a:rPr>
              <a:t>每个人即是享受法律权利的主体，又是承担法律义务的主体。</a:t>
            </a:r>
            <a:r>
              <a:rPr lang="zh-CN" altLang="en-US" sz="2400">
                <a:sym typeface="+mn-ea"/>
              </a:rPr>
              <a:t>在法治国家，不存在只享受权利的主体，也不存在只承担义务的主体。</a:t>
            </a:r>
            <a:endParaRPr lang="zh-CN" altLang="en-US" sz="2400">
              <a:sym typeface="+mn-ea"/>
            </a:endParaRPr>
          </a:p>
        </p:txBody>
      </p:sp>
      <p:grpSp>
        <p:nvGrpSpPr>
          <p:cNvPr id="29" name="组合 28"/>
          <p:cNvGrpSpPr/>
          <p:nvPr/>
        </p:nvGrpSpPr>
        <p:grpSpPr>
          <a:xfrm>
            <a:off x="638175" y="1655445"/>
            <a:ext cx="5730893" cy="520065"/>
            <a:chOff x="2242" y="7021"/>
            <a:chExt cx="11030" cy="819"/>
          </a:xfrm>
        </p:grpSpPr>
        <p:cxnSp>
          <p:nvCxnSpPr>
            <p:cNvPr id="4" name="直接连接符 3"/>
            <p:cNvCxnSpPr/>
            <p:nvPr/>
          </p:nvCxnSpPr>
          <p:spPr>
            <a:xfrm flipV="1">
              <a:off x="2242" y="7794"/>
              <a:ext cx="11030" cy="46"/>
            </a:xfrm>
            <a:prstGeom prst="line">
              <a:avLst/>
            </a:prstGeom>
            <a:ln>
              <a:solidFill>
                <a:srgbClr val="C00000"/>
              </a:solidFill>
            </a:ln>
          </p:spPr>
          <p:style>
            <a:lnRef idx="1">
              <a:srgbClr val="4472C4"/>
            </a:lnRef>
            <a:fillRef idx="0">
              <a:srgbClr val="4472C4"/>
            </a:fillRef>
            <a:effectRef idx="0">
              <a:srgbClr val="4472C4"/>
            </a:effectRef>
            <a:fontRef idx="minor">
              <a:sysClr val="windowText" lastClr="000000"/>
            </a:fontRef>
          </p:style>
        </p:cxnSp>
        <p:sp>
          <p:nvSpPr>
            <p:cNvPr id="31" name="矩形 30"/>
            <p:cNvSpPr/>
            <p:nvPr/>
          </p:nvSpPr>
          <p:spPr>
            <a:xfrm>
              <a:off x="2242" y="7021"/>
              <a:ext cx="8102" cy="622"/>
            </a:xfrm>
            <a:prstGeom prst="rect">
              <a:avLst/>
            </a:prstGeom>
            <a:solidFill>
              <a:srgbClr val="C00000"/>
            </a:solidFill>
            <a:ln>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法律权利与法律义务的关系</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17"/>
          <p:cNvSpPr/>
          <p:nvPr/>
        </p:nvSpPr>
        <p:spPr>
          <a:xfrm>
            <a:off x="2396490" y="822960"/>
            <a:ext cx="492950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rPr>
              <a:t>一</a:t>
            </a:r>
            <a:r>
              <a:rPr lang="en-US" altLang="zh-CN" sz="2800">
                <a:latin typeface="微软雅黑" panose="020B0503020204020204" pitchFamily="34" charset="-122"/>
                <a:ea typeface="微软雅黑" panose="020B0503020204020204" pitchFamily="34" charset="-122"/>
              </a:rPr>
              <a:t>）法律权利与法律义务</a:t>
            </a:r>
            <a:endParaRPr lang="en-US" altLang="zh-CN" sz="2800">
              <a:latin typeface="微软雅黑" panose="020B0503020204020204" pitchFamily="34" charset="-122"/>
              <a:ea typeface="微软雅黑" panose="020B0503020204020204" pitchFamily="34" charset="-122"/>
            </a:endParaRPr>
          </a:p>
        </p:txBody>
      </p:sp>
      <p:sp>
        <p:nvSpPr>
          <p:cNvPr id="2" name="文本框 1"/>
          <p:cNvSpPr txBox="1"/>
          <p:nvPr/>
        </p:nvSpPr>
        <p:spPr>
          <a:xfrm>
            <a:off x="2396490" y="14605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二、依法行使权利与履行义务</a:t>
            </a:r>
            <a:endPar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60" name="组合 59"/>
          <p:cNvGrpSpPr/>
          <p:nvPr/>
        </p:nvGrpSpPr>
        <p:grpSpPr>
          <a:xfrm>
            <a:off x="568325" y="1781810"/>
            <a:ext cx="11304905" cy="4862566"/>
            <a:chOff x="682105" y="878191"/>
            <a:chExt cx="10814884" cy="5282295"/>
          </a:xfrm>
        </p:grpSpPr>
        <p:sp>
          <p:nvSpPr>
            <p:cNvPr id="22" name="矩形 21"/>
            <p:cNvSpPr/>
            <p:nvPr/>
          </p:nvSpPr>
          <p:spPr bwMode="auto">
            <a:xfrm>
              <a:off x="4388057" y="1823600"/>
              <a:ext cx="3402980" cy="4283210"/>
            </a:xfrm>
            <a:prstGeom prst="rect">
              <a:avLst/>
            </a:prstGeom>
            <a:solidFill>
              <a:srgbClr val="FC8604"/>
            </a:solidFill>
            <a:ln w="9525" cap="flat" cmpd="sng" algn="ctr">
              <a:solidFill>
                <a:srgbClr val="EEECE1">
                  <a:lumMod val="75000"/>
                </a:srgb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ysClr val="windowText" lastClr="000000"/>
                </a:solidFill>
                <a:effectLst/>
                <a:latin typeface="微软雅黑" panose="020B0503020204020204" pitchFamily="34" charset="-122"/>
                <a:ea typeface="微软雅黑" panose="020B0503020204020204" pitchFamily="34" charset="-122"/>
              </a:endParaRPr>
            </a:p>
          </p:txBody>
        </p:sp>
        <p:sp>
          <p:nvSpPr>
            <p:cNvPr id="23" name="矩形 22"/>
            <p:cNvSpPr/>
            <p:nvPr/>
          </p:nvSpPr>
          <p:spPr bwMode="auto">
            <a:xfrm>
              <a:off x="8094009" y="1823600"/>
              <a:ext cx="3402980" cy="4283210"/>
            </a:xfrm>
            <a:prstGeom prst="rect">
              <a:avLst/>
            </a:prstGeom>
            <a:solidFill>
              <a:srgbClr val="FC8604"/>
            </a:solidFill>
            <a:ln w="9525" cap="flat" cmpd="sng" algn="ctr">
              <a:solidFill>
                <a:srgbClr val="EEECE1">
                  <a:lumMod val="75000"/>
                </a:srgb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ysClr val="windowText" lastClr="000000"/>
                </a:solidFill>
                <a:effectLst/>
                <a:latin typeface="微软雅黑" panose="020B0503020204020204" pitchFamily="34" charset="-122"/>
                <a:ea typeface="微软雅黑" panose="020B0503020204020204" pitchFamily="34" charset="-122"/>
              </a:endParaRPr>
            </a:p>
          </p:txBody>
        </p:sp>
        <p:sp>
          <p:nvSpPr>
            <p:cNvPr id="21" name="矩形 20"/>
            <p:cNvSpPr/>
            <p:nvPr/>
          </p:nvSpPr>
          <p:spPr bwMode="auto">
            <a:xfrm>
              <a:off x="682105" y="1823600"/>
              <a:ext cx="3402980" cy="4283210"/>
            </a:xfrm>
            <a:prstGeom prst="rect">
              <a:avLst/>
            </a:prstGeom>
            <a:solidFill>
              <a:srgbClr val="FC8604"/>
            </a:solidFill>
            <a:ln w="9525" cap="flat" cmpd="sng" algn="ctr">
              <a:solidFill>
                <a:srgbClr val="EEECE1">
                  <a:lumMod val="75000"/>
                </a:srgb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ysClr val="windowText" lastClr="000000"/>
                </a:solidFill>
                <a:effectLst/>
                <a:latin typeface="微软雅黑" panose="020B0503020204020204" pitchFamily="34" charset="-122"/>
                <a:ea typeface="微软雅黑" panose="020B0503020204020204" pitchFamily="34" charset="-122"/>
              </a:endParaRPr>
            </a:p>
          </p:txBody>
        </p:sp>
        <p:grpSp>
          <p:nvGrpSpPr>
            <p:cNvPr id="36" name="组合 35"/>
            <p:cNvGrpSpPr/>
            <p:nvPr/>
          </p:nvGrpSpPr>
          <p:grpSpPr>
            <a:xfrm>
              <a:off x="1376689" y="878191"/>
              <a:ext cx="1851252" cy="1440000"/>
              <a:chOff x="1353443" y="948928"/>
              <a:chExt cx="1851252" cy="1440000"/>
            </a:xfrm>
          </p:grpSpPr>
          <p:sp>
            <p:nvSpPr>
              <p:cNvPr id="25" name="椭圆 24"/>
              <p:cNvSpPr/>
              <p:nvPr/>
            </p:nvSpPr>
            <p:spPr bwMode="auto">
              <a:xfrm>
                <a:off x="1558419" y="948928"/>
                <a:ext cx="1440000" cy="1440000"/>
              </a:xfrm>
              <a:prstGeom prst="ellipse">
                <a:avLst/>
              </a:prstGeom>
              <a:solidFill>
                <a:srgbClr val="BC0309"/>
              </a:solidFill>
              <a:ln w="38100" cap="flat" cmpd="sng" algn="ctr">
                <a:solidFill>
                  <a:srgbClr val="EEECE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ysClr val="windowText" lastClr="000000"/>
                  </a:solidFill>
                  <a:effectLst/>
                  <a:latin typeface="微软雅黑" panose="020B0503020204020204" pitchFamily="34" charset="-122"/>
                  <a:ea typeface="微软雅黑" panose="020B0503020204020204" pitchFamily="34" charset="-122"/>
                </a:endParaRPr>
              </a:p>
            </p:txBody>
          </p:sp>
          <p:sp>
            <p:nvSpPr>
              <p:cNvPr id="3" name="矩形 2"/>
              <p:cNvSpPr/>
              <p:nvPr/>
            </p:nvSpPr>
            <p:spPr>
              <a:xfrm>
                <a:off x="1353443" y="1458471"/>
                <a:ext cx="1851252" cy="500114"/>
              </a:xfrm>
              <a:prstGeom prst="rect">
                <a:avLst/>
              </a:prstGeom>
            </p:spPr>
            <p:txBody>
              <a:bodyPr wrap="square">
                <a:spAutoFit/>
              </a:bodyPr>
              <a:lstStyle/>
              <a:p>
                <a:pPr lvl="0" algn="ctr"/>
                <a:r>
                  <a:rPr lang="zh-CN" altLang="en-US" sz="2400" b="1" dirty="0">
                    <a:solidFill>
                      <a:prstClr val="white"/>
                    </a:solidFill>
                    <a:latin typeface="微软雅黑" panose="020B0503020204020204" pitchFamily="34" charset="-122"/>
                    <a:ea typeface="微软雅黑" panose="020B0503020204020204" pitchFamily="34" charset="-122"/>
                  </a:rPr>
                  <a:t>统一性</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sp>
          <p:nvSpPr>
            <p:cNvPr id="24" name="矩形 23"/>
            <p:cNvSpPr/>
            <p:nvPr/>
          </p:nvSpPr>
          <p:spPr>
            <a:xfrm>
              <a:off x="801588" y="2450676"/>
              <a:ext cx="3124645" cy="3108294"/>
            </a:xfrm>
            <a:prstGeom prst="rect">
              <a:avLst/>
            </a:prstGeom>
          </p:spPr>
          <p:txBody>
            <a:bodyPr wrap="square">
              <a:spAutoFit/>
            </a:bodyPr>
            <a:lstStyle/>
            <a:p>
              <a:pPr indent="0">
                <a:lnSpc>
                  <a:spcPct val="150000"/>
                </a:lnSpc>
                <a:buSzPct val="50000"/>
                <a:buFont typeface="Wingdings" panose="05000000000000000000" pitchFamily="2" charset="2"/>
                <a:buNone/>
              </a:pPr>
              <a:r>
                <a:rPr lang="zh-CN" altLang="en-US" sz="2400" kern="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法律权利的实现必须以相应法律义务的履行为条件；法律义务的设定和履行也必须以法律权利的行使为根据。</a:t>
              </a:r>
              <a:endParaRPr lang="zh-CN" altLang="en-US" sz="2400" kern="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 name="矩形 26"/>
            <p:cNvSpPr/>
            <p:nvPr/>
          </p:nvSpPr>
          <p:spPr>
            <a:xfrm>
              <a:off x="4577380" y="2534496"/>
              <a:ext cx="3024335" cy="3108294"/>
            </a:xfrm>
            <a:prstGeom prst="rect">
              <a:avLst/>
            </a:prstGeom>
          </p:spPr>
          <p:txBody>
            <a:bodyPr wrap="square">
              <a:spAutoFit/>
            </a:bodyPr>
            <a:lstStyle/>
            <a:p>
              <a:pPr lvl="0" indent="0">
                <a:lnSpc>
                  <a:spcPct val="150000"/>
                </a:lnSpc>
                <a:buSzPct val="50000"/>
                <a:buFont typeface="Wingdings" panose="05000000000000000000" pitchFamily="2" charset="2"/>
                <a:buNone/>
              </a:pPr>
              <a:r>
                <a:rPr lang="zh-CN" altLang="en-US" sz="2400" kern="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一个行为可以同时是权利行为和义务的行为，如：劳动的权利和义务、接受义务教育的权利和义务。</a:t>
              </a:r>
              <a:endParaRPr lang="zh-CN" altLang="en-US" sz="2400" kern="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2" name="矩形 31"/>
            <p:cNvSpPr/>
            <p:nvPr/>
          </p:nvSpPr>
          <p:spPr>
            <a:xfrm>
              <a:off x="8283332" y="2450676"/>
              <a:ext cx="3024335" cy="3709810"/>
            </a:xfrm>
            <a:prstGeom prst="rect">
              <a:avLst/>
            </a:prstGeom>
          </p:spPr>
          <p:txBody>
            <a:bodyPr wrap="square">
              <a:spAutoFit/>
            </a:bodyPr>
            <a:lstStyle/>
            <a:p>
              <a:pPr lvl="0" indent="0">
                <a:lnSpc>
                  <a:spcPct val="150000"/>
                </a:lnSpc>
                <a:buSzPct val="50000"/>
                <a:buFont typeface="Wingdings" panose="05000000000000000000" pitchFamily="2" charset="2"/>
                <a:buNone/>
              </a:pPr>
              <a:r>
                <a:rPr lang="zh-CN" altLang="en-US" sz="2400" kern="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在法律权利和法律义务相一致的情况下，一个人无论是行使权利还是履行义务，实际上都是对自己有利的。如公民应征入伍。</a:t>
              </a:r>
              <a:endParaRPr lang="zh-CN" altLang="en-US" sz="2400" kern="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59" name="组合 58"/>
            <p:cNvGrpSpPr/>
            <p:nvPr/>
          </p:nvGrpSpPr>
          <p:grpSpPr>
            <a:xfrm>
              <a:off x="5082006" y="878191"/>
              <a:ext cx="1851252" cy="1440000"/>
              <a:chOff x="5082006" y="751191"/>
              <a:chExt cx="1851252" cy="1440000"/>
            </a:xfrm>
          </p:grpSpPr>
          <p:sp>
            <p:nvSpPr>
              <p:cNvPr id="28" name="椭圆 27"/>
              <p:cNvSpPr/>
              <p:nvPr/>
            </p:nvSpPr>
            <p:spPr bwMode="auto">
              <a:xfrm>
                <a:off x="5287617" y="751191"/>
                <a:ext cx="1440000" cy="1440000"/>
              </a:xfrm>
              <a:prstGeom prst="ellipse">
                <a:avLst/>
              </a:prstGeom>
              <a:solidFill>
                <a:srgbClr val="BC0309"/>
              </a:solidFill>
              <a:ln w="38100" cap="flat" cmpd="sng" algn="ctr">
                <a:solidFill>
                  <a:srgbClr val="EEECE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ysClr val="windowText" lastClr="000000"/>
                  </a:solidFill>
                  <a:effectLst/>
                  <a:latin typeface="微软雅黑" panose="020B0503020204020204" pitchFamily="34" charset="-122"/>
                  <a:ea typeface="微软雅黑" panose="020B0503020204020204" pitchFamily="34" charset="-122"/>
                </a:endParaRPr>
              </a:p>
            </p:txBody>
          </p:sp>
          <p:sp>
            <p:nvSpPr>
              <p:cNvPr id="34" name="矩形 33"/>
              <p:cNvSpPr/>
              <p:nvPr/>
            </p:nvSpPr>
            <p:spPr>
              <a:xfrm>
                <a:off x="5082006" y="1260734"/>
                <a:ext cx="1851252" cy="500114"/>
              </a:xfrm>
              <a:prstGeom prst="rect">
                <a:avLst/>
              </a:prstGeom>
            </p:spPr>
            <p:txBody>
              <a:bodyPr wrap="square">
                <a:spAutoFit/>
              </a:bodyPr>
              <a:lstStyle/>
              <a:p>
                <a:pPr lvl="0" algn="ctr"/>
                <a:r>
                  <a:rPr lang="zh-CN" altLang="en-US" sz="2400" b="1" dirty="0">
                    <a:solidFill>
                      <a:prstClr val="white"/>
                    </a:solidFill>
                    <a:latin typeface="微软雅黑" panose="020B0503020204020204" pitchFamily="34" charset="-122"/>
                    <a:ea typeface="微软雅黑" panose="020B0503020204020204" pitchFamily="34" charset="-122"/>
                  </a:rPr>
                  <a:t>复合性</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grpSp>
          <p:nvGrpSpPr>
            <p:cNvPr id="38" name="组合 37"/>
            <p:cNvGrpSpPr/>
            <p:nvPr/>
          </p:nvGrpSpPr>
          <p:grpSpPr>
            <a:xfrm>
              <a:off x="8787958" y="878191"/>
              <a:ext cx="1851252" cy="1440000"/>
              <a:chOff x="8674873" y="948928"/>
              <a:chExt cx="1851252" cy="1440000"/>
            </a:xfrm>
          </p:grpSpPr>
          <p:sp>
            <p:nvSpPr>
              <p:cNvPr id="30" name="椭圆 29"/>
              <p:cNvSpPr/>
              <p:nvPr/>
            </p:nvSpPr>
            <p:spPr bwMode="auto">
              <a:xfrm>
                <a:off x="8880484" y="948928"/>
                <a:ext cx="1440000" cy="1440000"/>
              </a:xfrm>
              <a:prstGeom prst="ellipse">
                <a:avLst/>
              </a:prstGeom>
              <a:solidFill>
                <a:srgbClr val="BC0309"/>
              </a:solidFill>
              <a:ln w="38100" cap="flat" cmpd="sng" algn="ctr">
                <a:solidFill>
                  <a:srgbClr val="EEECE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ysClr val="windowText" lastClr="000000"/>
                  </a:solidFill>
                  <a:effectLst/>
                  <a:latin typeface="微软雅黑" panose="020B0503020204020204" pitchFamily="34" charset="-122"/>
                  <a:ea typeface="微软雅黑" panose="020B0503020204020204" pitchFamily="34" charset="-122"/>
                </a:endParaRPr>
              </a:p>
            </p:txBody>
          </p:sp>
          <p:sp>
            <p:nvSpPr>
              <p:cNvPr id="37" name="矩形 36"/>
              <p:cNvSpPr/>
              <p:nvPr/>
            </p:nvSpPr>
            <p:spPr>
              <a:xfrm>
                <a:off x="8674873" y="1434341"/>
                <a:ext cx="1851252" cy="500114"/>
              </a:xfrm>
              <a:prstGeom prst="rect">
                <a:avLst/>
              </a:prstGeom>
            </p:spPr>
            <p:txBody>
              <a:bodyPr wrap="square">
                <a:spAutoFit/>
              </a:bodyPr>
              <a:lstStyle/>
              <a:p>
                <a:pPr lvl="0" algn="ctr"/>
                <a:r>
                  <a:rPr lang="zh-CN" altLang="en-US" sz="2400" b="1" dirty="0">
                    <a:solidFill>
                      <a:prstClr val="white"/>
                    </a:solidFill>
                    <a:latin typeface="微软雅黑" panose="020B0503020204020204" pitchFamily="34" charset="-122"/>
                    <a:ea typeface="微软雅黑" panose="020B0503020204020204" pitchFamily="34" charset="-122"/>
                  </a:rPr>
                  <a:t>互利共赢</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881085" y="554151"/>
            <a:ext cx="5400075" cy="698069"/>
            <a:chOff x="1703" y="2189"/>
            <a:chExt cx="8504" cy="1099"/>
          </a:xfrm>
        </p:grpSpPr>
        <p:sp>
          <p:nvSpPr>
            <p:cNvPr id="11" name="文本框 2"/>
            <p:cNvSpPr txBox="1"/>
            <p:nvPr/>
          </p:nvSpPr>
          <p:spPr>
            <a:xfrm>
              <a:off x="1703" y="2189"/>
              <a:ext cx="2848" cy="919"/>
            </a:xfrm>
            <a:prstGeom prst="rect">
              <a:avLst/>
            </a:prstGeom>
            <a:noFill/>
            <a:ln>
              <a:noFill/>
            </a:ln>
          </p:spPr>
          <p:txBody>
            <a:bodyPr wrap="none" rtlCol="0">
              <a:spAutoFit/>
            </a:bodyPr>
            <a:lstStyle/>
            <a:p>
              <a:r>
                <a:rPr lang="zh-CN" altLang="en-US" sz="3200" b="1"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案例导入</a:t>
              </a:r>
              <a:endParaRPr lang="zh-CN" altLang="en-US" sz="3200" b="1" dirty="0">
                <a:solidFill>
                  <a:srgbClr val="C00000"/>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17" name="直接连接符 16"/>
            <p:cNvCxnSpPr/>
            <p:nvPr/>
          </p:nvCxnSpPr>
          <p:spPr>
            <a:xfrm flipV="1">
              <a:off x="1703" y="3288"/>
              <a:ext cx="8504" cy="0"/>
            </a:xfrm>
            <a:prstGeom prst="line">
              <a:avLst/>
            </a:prstGeom>
            <a:noFill/>
            <a:ln w="19050" cap="flat" cmpd="sng" algn="ctr">
              <a:solidFill>
                <a:srgbClr val="FF0000"/>
              </a:solidFill>
              <a:prstDash val="solid"/>
            </a:ln>
            <a:effectLst/>
          </p:spPr>
        </p:cxnSp>
      </p:grpSp>
      <p:sp>
        <p:nvSpPr>
          <p:cNvPr id="8" name="文本框 7"/>
          <p:cNvSpPr txBox="1"/>
          <p:nvPr/>
        </p:nvSpPr>
        <p:spPr>
          <a:xfrm>
            <a:off x="6575425" y="3412490"/>
            <a:ext cx="5295900" cy="3324720"/>
          </a:xfrm>
          <a:prstGeom prst="roundRect">
            <a:avLst/>
          </a:prstGeom>
          <a:noFill/>
          <a:ln w="28575">
            <a:solidFill>
              <a:srgbClr val="C00000"/>
            </a:solidFill>
          </a:ln>
        </p:spPr>
        <p:txBody>
          <a:bodyPr wrap="square" rtlCol="0" anchor="t">
            <a:spAutoFit/>
          </a:bodyPr>
          <a:lstStyle/>
          <a:p>
            <a:pPr>
              <a:lnSpc>
                <a:spcPct val="150000"/>
              </a:lnSpc>
            </a:pPr>
            <a:r>
              <a:rPr dirty="0">
                <a:latin typeface="微软雅黑" panose="020B0503020204020204" pitchFamily="34" charset="-122"/>
                <a:ea typeface="微软雅黑" panose="020B0503020204020204" pitchFamily="34" charset="-122"/>
                <a:cs typeface="方正风雅宋简体" panose="02000000000000000000" charset="-122"/>
                <a:sym typeface="微软雅黑" panose="020B0503020204020204" pitchFamily="34" charset="-122"/>
              </a:rPr>
              <a:t>2015年《刑法修正案九》规定： 编造虚假的险情、疫情、灾情、警情,在信息网络或者其他媒体上传播,或者明知是上述虚假信息,故意在信息网络或者其他媒体上传播,严重扰乱社会秩序的,处三年以下有期徒刑、拘役或者管制;造成严重后果的,处三年以上七年以下有期徒刑。”</a:t>
            </a:r>
            <a:endParaRPr dirty="0">
              <a:latin typeface="微软雅黑" panose="020B0503020204020204" pitchFamily="34" charset="-122"/>
              <a:ea typeface="微软雅黑" panose="020B0503020204020204" pitchFamily="34" charset="-122"/>
              <a:cs typeface="方正风雅宋简体" panose="02000000000000000000" charset="-122"/>
              <a:sym typeface="微软雅黑" panose="020B0503020204020204" pitchFamily="34" charset="-122"/>
            </a:endParaRPr>
          </a:p>
          <a:p>
            <a:pPr>
              <a:lnSpc>
                <a:spcPct val="150000"/>
              </a:lnSpc>
            </a:pPr>
            <a:endParaRPr lang="zh-CN" altLang="en-US"/>
          </a:p>
        </p:txBody>
      </p:sp>
      <p:pic>
        <p:nvPicPr>
          <p:cNvPr id="9" name="图片 8" descr="8"/>
          <p:cNvPicPr>
            <a:picLocks noChangeAspect="1"/>
          </p:cNvPicPr>
          <p:nvPr/>
        </p:nvPicPr>
        <p:blipFill>
          <a:blip r:embed="rId1"/>
          <a:stretch>
            <a:fillRect/>
          </a:stretch>
        </p:blipFill>
        <p:spPr>
          <a:xfrm>
            <a:off x="22860" y="4051300"/>
            <a:ext cx="2324100" cy="2324100"/>
          </a:xfrm>
          <a:prstGeom prst="rect">
            <a:avLst/>
          </a:prstGeom>
          <a:effectLst>
            <a:outerShdw blurRad="63500" sx="102000" sy="102000" algn="ctr" rotWithShape="0">
              <a:prstClr val="black">
                <a:alpha val="40000"/>
              </a:prstClr>
            </a:outerShdw>
          </a:effectLst>
        </p:spPr>
      </p:pic>
      <p:pic>
        <p:nvPicPr>
          <p:cNvPr id="10" name="图片 9" descr="9"/>
          <p:cNvPicPr>
            <a:picLocks noChangeAspect="1"/>
          </p:cNvPicPr>
          <p:nvPr/>
        </p:nvPicPr>
        <p:blipFill>
          <a:blip r:embed="rId2"/>
          <a:stretch>
            <a:fillRect/>
          </a:stretch>
        </p:blipFill>
        <p:spPr>
          <a:xfrm>
            <a:off x="2346960" y="4020820"/>
            <a:ext cx="3909060" cy="2354580"/>
          </a:xfrm>
          <a:prstGeom prst="rect">
            <a:avLst/>
          </a:prstGeom>
          <a:effectLst>
            <a:outerShdw blurRad="63500" sx="102000" sy="102000" algn="ctr" rotWithShape="0">
              <a:prstClr val="black">
                <a:alpha val="40000"/>
              </a:prstClr>
            </a:outerShdw>
          </a:effectLst>
        </p:spPr>
      </p:pic>
      <p:sp>
        <p:nvSpPr>
          <p:cNvPr id="2" name="文本框 1"/>
          <p:cNvSpPr txBox="1"/>
          <p:nvPr/>
        </p:nvSpPr>
        <p:spPr>
          <a:xfrm>
            <a:off x="1206500" y="1530350"/>
            <a:ext cx="8623935" cy="2306955"/>
          </a:xfrm>
          <a:prstGeom prst="rect">
            <a:avLst/>
          </a:prstGeom>
          <a:noFill/>
        </p:spPr>
        <p:txBody>
          <a:bodyPr wrap="square" rtlCol="0">
            <a:spAutoFit/>
          </a:bodyPr>
          <a:lstStyle/>
          <a:p>
            <a:pPr algn="just">
              <a:lnSpc>
                <a:spcPct val="150000"/>
              </a:lnSpc>
              <a:buClrTx/>
              <a:buSzTx/>
              <a:buFontTx/>
            </a:pP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mn-ea"/>
              </a:rPr>
              <a:t>同学们经常发朋友圈，有多少是自己原创的？有哪些是转发的？是否曾经在朋友圈转发信息，后来却被证实是谣言吗？有些网络大V为博得眼球获得流量，有时发布一些不实消息，而同学们有没有成为不实信息的二传手呢？</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468245" y="16637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二、依法行使权利与履行义务</a:t>
            </a:r>
            <a:endPar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6" name="矩形: 圆角 17"/>
          <p:cNvSpPr/>
          <p:nvPr/>
        </p:nvSpPr>
        <p:spPr>
          <a:xfrm>
            <a:off x="2468245" y="843280"/>
            <a:ext cx="487743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rPr>
              <a:t>一</a:t>
            </a:r>
            <a:r>
              <a:rPr lang="en-US" altLang="zh-CN" sz="2800">
                <a:latin typeface="微软雅黑" panose="020B0503020204020204" pitchFamily="34" charset="-122"/>
                <a:ea typeface="微软雅黑" panose="020B0503020204020204" pitchFamily="34" charset="-122"/>
              </a:rPr>
              <a:t>）法律权利与法律义务</a:t>
            </a:r>
            <a:endParaRPr lang="en-US" altLang="zh-CN" sz="2800">
              <a:latin typeface="微软雅黑" panose="020B0503020204020204" pitchFamily="34" charset="-122"/>
              <a:ea typeface="微软雅黑" panose="020B0503020204020204" pitchFamily="34" charset="-122"/>
            </a:endParaRPr>
          </a:p>
        </p:txBody>
      </p:sp>
      <p:sp>
        <p:nvSpPr>
          <p:cNvPr id="3" name="矩形 2"/>
          <p:cNvSpPr/>
          <p:nvPr/>
        </p:nvSpPr>
        <p:spPr>
          <a:xfrm>
            <a:off x="1135380" y="2059940"/>
            <a:ext cx="9116060" cy="4389755"/>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135380" y="1687195"/>
            <a:ext cx="3997960" cy="4761865"/>
          </a:xfrm>
          <a:prstGeom prst="rect">
            <a:avLst/>
          </a:prstGeom>
          <a:solidFill>
            <a:srgbClr val="FC8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5258435" y="3072130"/>
            <a:ext cx="4784725" cy="1753235"/>
          </a:xfrm>
          <a:prstGeom prst="rect">
            <a:avLst/>
          </a:prstGeom>
        </p:spPr>
        <p:txBody>
          <a:bodyPr wrap="square">
            <a:spAutoFit/>
          </a:bodyPr>
          <a:lstStyle/>
          <a:p>
            <a:pPr indent="0">
              <a:lnSpc>
                <a:spcPct val="150000"/>
              </a:lnSpc>
              <a:buSzPct val="50000"/>
              <a:buFont typeface="Wingdings" panose="05000000000000000000" pitchFamily="2" charset="2"/>
              <a:buNone/>
            </a:pPr>
            <a:r>
              <a:rPr lang="zh-CN" altLang="en-US" sz="2400" kern="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法律上的权利和义务，不能只是写在纸上的条文，要让它们成为现实中的权利和义务。</a:t>
            </a:r>
            <a:endParaRPr lang="zh-CN" altLang="en-US" sz="2400" kern="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descr="法律权利与义务"/>
          <p:cNvPicPr>
            <a:picLocks noChangeAspect="1"/>
          </p:cNvPicPr>
          <p:nvPr/>
        </p:nvPicPr>
        <p:blipFill>
          <a:blip r:embed="rId1"/>
          <a:srcRect l="13028" t="24287" r="15674" b="6630"/>
          <a:stretch>
            <a:fillRect/>
          </a:stretch>
        </p:blipFill>
        <p:spPr>
          <a:xfrm>
            <a:off x="1299845" y="2734945"/>
            <a:ext cx="3669030" cy="2666365"/>
          </a:xfrm>
          <a:prstGeom prst="rect">
            <a:avLst/>
          </a:prstGeom>
          <a:effectLst>
            <a:outerShdw blurRad="63500" sx="102000" sy="102000" algn="ctr" rotWithShape="0">
              <a:prstClr val="black">
                <a:alpha val="40000"/>
              </a:prstClr>
            </a:outerShdw>
          </a:effectLst>
        </p:spPr>
      </p:pic>
      <p:sp>
        <p:nvSpPr>
          <p:cNvPr id="12" name="矩形 11"/>
          <p:cNvSpPr/>
          <p:nvPr/>
        </p:nvSpPr>
        <p:spPr>
          <a:xfrm>
            <a:off x="1725295" y="2404110"/>
            <a:ext cx="9161145" cy="3391535"/>
          </a:xfrm>
          <a:prstGeom prst="rect">
            <a:avLst/>
          </a:prstGeom>
          <a:noFill/>
          <a:ln w="254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17"/>
          <p:cNvSpPr/>
          <p:nvPr/>
        </p:nvSpPr>
        <p:spPr>
          <a:xfrm>
            <a:off x="2468245" y="853440"/>
            <a:ext cx="528383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rPr>
              <a:t>二</a:t>
            </a:r>
            <a:r>
              <a:rPr lang="en-US" altLang="zh-CN" sz="2800">
                <a:latin typeface="微软雅黑" panose="020B0503020204020204" pitchFamily="34" charset="-122"/>
                <a:ea typeface="微软雅黑" panose="020B0503020204020204" pitchFamily="34" charset="-122"/>
              </a:rPr>
              <a:t>）我国宪法法律规定的权利</a:t>
            </a:r>
            <a:endParaRPr lang="en-US" altLang="zh-CN" sz="2800">
              <a:latin typeface="微软雅黑" panose="020B0503020204020204" pitchFamily="34" charset="-122"/>
              <a:ea typeface="微软雅黑" panose="020B0503020204020204" pitchFamily="34" charset="-122"/>
            </a:endParaRPr>
          </a:p>
        </p:txBody>
      </p:sp>
      <p:sp>
        <p:nvSpPr>
          <p:cNvPr id="2" name="文本框 1"/>
          <p:cNvSpPr txBox="1"/>
          <p:nvPr/>
        </p:nvSpPr>
        <p:spPr>
          <a:xfrm>
            <a:off x="2582545" y="15621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二、依法行使权利与履行义务</a:t>
            </a:r>
            <a:endPar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2" name="Rectangle 14"/>
          <p:cNvSpPr>
            <a:spLocks noChangeArrowheads="1"/>
          </p:cNvSpPr>
          <p:nvPr/>
        </p:nvSpPr>
        <p:spPr bwMode="auto">
          <a:xfrm>
            <a:off x="7973695" y="2444750"/>
            <a:ext cx="282194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文化教育权利</a:t>
            </a:r>
            <a:endParaRPr kumimoji="0" lang="zh-CN" altLang="en-US" sz="2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33" name="Rectangle 28"/>
          <p:cNvSpPr>
            <a:spLocks noChangeArrowheads="1"/>
          </p:cNvSpPr>
          <p:nvPr/>
        </p:nvSpPr>
        <p:spPr bwMode="auto">
          <a:xfrm>
            <a:off x="3507740" y="4346575"/>
            <a:ext cx="144716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财产权利</a:t>
            </a:r>
            <a:endParaRPr kumimoji="0" lang="zh-CN" altLang="en-US" sz="2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34" name="Rectangle 29"/>
          <p:cNvSpPr>
            <a:spLocks noChangeArrowheads="1"/>
          </p:cNvSpPr>
          <p:nvPr/>
        </p:nvSpPr>
        <p:spPr bwMode="auto">
          <a:xfrm>
            <a:off x="2468245" y="2559050"/>
            <a:ext cx="155194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政治权利</a:t>
            </a:r>
            <a:endParaRPr kumimoji="0" lang="zh-CN" altLang="en-US" sz="2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35" name="Rectangle 30"/>
          <p:cNvSpPr>
            <a:spLocks noChangeArrowheads="1"/>
          </p:cNvSpPr>
          <p:nvPr/>
        </p:nvSpPr>
        <p:spPr bwMode="auto">
          <a:xfrm>
            <a:off x="2825750" y="3455670"/>
            <a:ext cx="146939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人身权利</a:t>
            </a:r>
            <a:endParaRPr kumimoji="0" lang="zh-CN" altLang="en-US" sz="2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36" name="Rectangle 31"/>
          <p:cNvSpPr>
            <a:spLocks noChangeArrowheads="1"/>
          </p:cNvSpPr>
          <p:nvPr/>
        </p:nvSpPr>
        <p:spPr bwMode="auto">
          <a:xfrm>
            <a:off x="8173085" y="3396615"/>
            <a:ext cx="22847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宗教信仰自由</a:t>
            </a:r>
            <a:endParaRPr kumimoji="0" lang="zh-CN" altLang="en-US" sz="2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37" name="Rectangle 32"/>
          <p:cNvSpPr>
            <a:spLocks noChangeArrowheads="1"/>
          </p:cNvSpPr>
          <p:nvPr/>
        </p:nvSpPr>
        <p:spPr bwMode="auto">
          <a:xfrm>
            <a:off x="7099300" y="4318635"/>
            <a:ext cx="2203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社会经济权利</a:t>
            </a:r>
            <a:endParaRPr kumimoji="0" lang="zh-CN" altLang="en-US" sz="240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51" name="椭圆 54"/>
          <p:cNvSpPr/>
          <p:nvPr/>
        </p:nvSpPr>
        <p:spPr>
          <a:xfrm>
            <a:off x="4451529" y="2698178"/>
            <a:ext cx="3477652" cy="1802173"/>
          </a:xfrm>
          <a:custGeom>
            <a:avLst/>
            <a:gdLst>
              <a:gd name="connsiteX0" fmla="*/ 0 w 3439659"/>
              <a:gd name="connsiteY0" fmla="*/ 1719830 h 3439659"/>
              <a:gd name="connsiteX1" fmla="*/ 1719830 w 3439659"/>
              <a:gd name="connsiteY1" fmla="*/ 0 h 3439659"/>
              <a:gd name="connsiteX2" fmla="*/ 3439660 w 3439659"/>
              <a:gd name="connsiteY2" fmla="*/ 1719830 h 3439659"/>
              <a:gd name="connsiteX3" fmla="*/ 1719830 w 3439659"/>
              <a:gd name="connsiteY3" fmla="*/ 3439660 h 3439659"/>
              <a:gd name="connsiteX4" fmla="*/ 0 w 3439659"/>
              <a:gd name="connsiteY4" fmla="*/ 1719830 h 3439659"/>
              <a:gd name="connsiteX0-1" fmla="*/ 0 w 3487467"/>
              <a:gd name="connsiteY0-2" fmla="*/ 0 h 1719830"/>
              <a:gd name="connsiteX1-3" fmla="*/ 3439660 w 3487467"/>
              <a:gd name="connsiteY1-4" fmla="*/ 0 h 1719830"/>
              <a:gd name="connsiteX2-5" fmla="*/ 1719830 w 3487467"/>
              <a:gd name="connsiteY2-6" fmla="*/ 1719830 h 1719830"/>
              <a:gd name="connsiteX3-7" fmla="*/ 0 w 3487467"/>
              <a:gd name="connsiteY3-8" fmla="*/ 0 h 1719830"/>
              <a:gd name="connsiteX0-9" fmla="*/ 6132 w 3493599"/>
              <a:gd name="connsiteY0-10" fmla="*/ 130018 h 1849848"/>
              <a:gd name="connsiteX1-11" fmla="*/ 3445792 w 3493599"/>
              <a:gd name="connsiteY1-12" fmla="*/ 130018 h 1849848"/>
              <a:gd name="connsiteX2-13" fmla="*/ 1725962 w 3493599"/>
              <a:gd name="connsiteY2-14" fmla="*/ 1849848 h 1849848"/>
              <a:gd name="connsiteX3-15" fmla="*/ 6132 w 3493599"/>
              <a:gd name="connsiteY3-16" fmla="*/ 130018 h 1849848"/>
              <a:gd name="connsiteX0-17" fmla="*/ 6132 w 3493599"/>
              <a:gd name="connsiteY0-18" fmla="*/ 35412 h 1755242"/>
              <a:gd name="connsiteX1-19" fmla="*/ 3445792 w 3493599"/>
              <a:gd name="connsiteY1-20" fmla="*/ 35412 h 1755242"/>
              <a:gd name="connsiteX2-21" fmla="*/ 1725962 w 3493599"/>
              <a:gd name="connsiteY2-22" fmla="*/ 1755242 h 1755242"/>
              <a:gd name="connsiteX3-23" fmla="*/ 6132 w 3493599"/>
              <a:gd name="connsiteY3-24" fmla="*/ 35412 h 1755242"/>
              <a:gd name="connsiteX0-25" fmla="*/ 4377 w 3488420"/>
              <a:gd name="connsiteY0-26" fmla="*/ 11795 h 1772900"/>
              <a:gd name="connsiteX1-27" fmla="*/ 3450912 w 3488420"/>
              <a:gd name="connsiteY1-28" fmla="*/ 53046 h 1772900"/>
              <a:gd name="connsiteX2-29" fmla="*/ 1731082 w 3488420"/>
              <a:gd name="connsiteY2-30" fmla="*/ 1772876 h 1772900"/>
              <a:gd name="connsiteX3-31" fmla="*/ 4377 w 3488420"/>
              <a:gd name="connsiteY3-32" fmla="*/ 11795 h 1772900"/>
              <a:gd name="connsiteX0-33" fmla="*/ 39013 w 3522446"/>
              <a:gd name="connsiteY0-34" fmla="*/ 134148 h 1909003"/>
              <a:gd name="connsiteX1-35" fmla="*/ 3485548 w 3522446"/>
              <a:gd name="connsiteY1-36" fmla="*/ 175399 h 1909003"/>
              <a:gd name="connsiteX2-37" fmla="*/ 1738217 w 3522446"/>
              <a:gd name="connsiteY2-38" fmla="*/ 1908979 h 1909003"/>
              <a:gd name="connsiteX3-39" fmla="*/ 39013 w 3522446"/>
              <a:gd name="connsiteY3-40" fmla="*/ 134148 h 1909003"/>
              <a:gd name="connsiteX0-41" fmla="*/ 55067 w 3553265"/>
              <a:gd name="connsiteY0-42" fmla="*/ 134148 h 1909002"/>
              <a:gd name="connsiteX1-43" fmla="*/ 3501602 w 3553265"/>
              <a:gd name="connsiteY1-44" fmla="*/ 175399 h 1909002"/>
              <a:gd name="connsiteX2-45" fmla="*/ 1754271 w 3553265"/>
              <a:gd name="connsiteY2-46" fmla="*/ 1908979 h 1909002"/>
              <a:gd name="connsiteX3-47" fmla="*/ 55067 w 3553265"/>
              <a:gd name="connsiteY3-48" fmla="*/ 134148 h 1909002"/>
              <a:gd name="connsiteX0-49" fmla="*/ 39426 w 3502160"/>
              <a:gd name="connsiteY0-50" fmla="*/ 134148 h 1909003"/>
              <a:gd name="connsiteX1-51" fmla="*/ 3465335 w 3502160"/>
              <a:gd name="connsiteY1-52" fmla="*/ 175399 h 1909003"/>
              <a:gd name="connsiteX2-53" fmla="*/ 1718004 w 3502160"/>
              <a:gd name="connsiteY2-54" fmla="*/ 1908979 h 1909003"/>
              <a:gd name="connsiteX3-55" fmla="*/ 39426 w 3502160"/>
              <a:gd name="connsiteY3-56" fmla="*/ 134148 h 1909003"/>
              <a:gd name="connsiteX0-57" fmla="*/ 8999 w 3471733"/>
              <a:gd name="connsiteY0-58" fmla="*/ 21578 h 1796433"/>
              <a:gd name="connsiteX1-59" fmla="*/ 3434908 w 3471733"/>
              <a:gd name="connsiteY1-60" fmla="*/ 62829 h 1796433"/>
              <a:gd name="connsiteX2-61" fmla="*/ 1687577 w 3471733"/>
              <a:gd name="connsiteY2-62" fmla="*/ 1796409 h 1796433"/>
              <a:gd name="connsiteX3-63" fmla="*/ 8999 w 3471733"/>
              <a:gd name="connsiteY3-64" fmla="*/ 21578 h 1796433"/>
              <a:gd name="connsiteX0-65" fmla="*/ 39425 w 3502159"/>
              <a:gd name="connsiteY0-66" fmla="*/ 135675 h 1931154"/>
              <a:gd name="connsiteX1-67" fmla="*/ 3465334 w 3502159"/>
              <a:gd name="connsiteY1-68" fmla="*/ 176926 h 1931154"/>
              <a:gd name="connsiteX2-69" fmla="*/ 1718003 w 3502159"/>
              <a:gd name="connsiteY2-70" fmla="*/ 1931131 h 1931154"/>
              <a:gd name="connsiteX3-71" fmla="*/ 39425 w 3502159"/>
              <a:gd name="connsiteY3-72" fmla="*/ 135675 h 1931154"/>
              <a:gd name="connsiteX0-73" fmla="*/ 7276 w 3470010"/>
              <a:gd name="connsiteY0-74" fmla="*/ 26065 h 1821544"/>
              <a:gd name="connsiteX1-75" fmla="*/ 3433185 w 3470010"/>
              <a:gd name="connsiteY1-76" fmla="*/ 67316 h 1821544"/>
              <a:gd name="connsiteX2-77" fmla="*/ 1685854 w 3470010"/>
              <a:gd name="connsiteY2-78" fmla="*/ 1821521 h 1821544"/>
              <a:gd name="connsiteX3-79" fmla="*/ 7276 w 3470010"/>
              <a:gd name="connsiteY3-80" fmla="*/ 26065 h 1821544"/>
              <a:gd name="connsiteX0-81" fmla="*/ 12669 w 3492943"/>
              <a:gd name="connsiteY0-82" fmla="*/ 26065 h 1822469"/>
              <a:gd name="connsiteX1-83" fmla="*/ 3438578 w 3492943"/>
              <a:gd name="connsiteY1-84" fmla="*/ 67316 h 1822469"/>
              <a:gd name="connsiteX2-85" fmla="*/ 1691247 w 3492943"/>
              <a:gd name="connsiteY2-86" fmla="*/ 1821521 h 1822469"/>
              <a:gd name="connsiteX3-87" fmla="*/ 12669 w 3492943"/>
              <a:gd name="connsiteY3-88" fmla="*/ 26065 h 1822469"/>
              <a:gd name="connsiteX0-89" fmla="*/ 48756 w 3529030"/>
              <a:gd name="connsiteY0-90" fmla="*/ 3139 h 1799516"/>
              <a:gd name="connsiteX1-91" fmla="*/ 3474665 w 3529030"/>
              <a:gd name="connsiteY1-92" fmla="*/ 44390 h 1799516"/>
              <a:gd name="connsiteX2-93" fmla="*/ 1727334 w 3529030"/>
              <a:gd name="connsiteY2-94" fmla="*/ 1798595 h 1799516"/>
              <a:gd name="connsiteX3-95" fmla="*/ 48756 w 3529030"/>
              <a:gd name="connsiteY3-96" fmla="*/ 3139 h 1799516"/>
              <a:gd name="connsiteX0-97" fmla="*/ 48756 w 3529030"/>
              <a:gd name="connsiteY0-98" fmla="*/ 5796 h 1802173"/>
              <a:gd name="connsiteX1-99" fmla="*/ 3474665 w 3529030"/>
              <a:gd name="connsiteY1-100" fmla="*/ 47047 h 1802173"/>
              <a:gd name="connsiteX2-101" fmla="*/ 1727334 w 3529030"/>
              <a:gd name="connsiteY2-102" fmla="*/ 1801252 h 1802173"/>
              <a:gd name="connsiteX3-103" fmla="*/ 48756 w 3529030"/>
              <a:gd name="connsiteY3-104" fmla="*/ 5796 h 1802173"/>
              <a:gd name="connsiteX0-105" fmla="*/ 48756 w 3477652"/>
              <a:gd name="connsiteY0-106" fmla="*/ 5796 h 1802173"/>
              <a:gd name="connsiteX1-107" fmla="*/ 3474665 w 3477652"/>
              <a:gd name="connsiteY1-108" fmla="*/ 47047 h 1802173"/>
              <a:gd name="connsiteX2-109" fmla="*/ 1727334 w 3477652"/>
              <a:gd name="connsiteY2-110" fmla="*/ 1801252 h 1802173"/>
              <a:gd name="connsiteX3-111" fmla="*/ 48756 w 3477652"/>
              <a:gd name="connsiteY3-112" fmla="*/ 5796 h 1802173"/>
            </a:gdLst>
            <a:ahLst/>
            <a:cxnLst>
              <a:cxn ang="0">
                <a:pos x="connsiteX0-1" y="connsiteY0-2"/>
              </a:cxn>
              <a:cxn ang="0">
                <a:pos x="connsiteX1-3" y="connsiteY1-4"/>
              </a:cxn>
              <a:cxn ang="0">
                <a:pos x="connsiteX2-5" y="connsiteY2-6"/>
              </a:cxn>
              <a:cxn ang="0">
                <a:pos x="connsiteX3-7" y="connsiteY3-8"/>
              </a:cxn>
            </a:cxnLst>
            <a:rect l="l" t="t" r="r" b="b"/>
            <a:pathLst>
              <a:path w="3477652" h="1802173">
                <a:moveTo>
                  <a:pt x="48756" y="5796"/>
                </a:moveTo>
                <a:cubicBezTo>
                  <a:pt x="305602" y="15937"/>
                  <a:pt x="3181151" y="-33335"/>
                  <a:pt x="3474665" y="47047"/>
                </a:cubicBezTo>
                <a:cubicBezTo>
                  <a:pt x="3527547" y="271809"/>
                  <a:pt x="2875835" y="1753126"/>
                  <a:pt x="1727334" y="1801252"/>
                </a:cubicBezTo>
                <a:cubicBezTo>
                  <a:pt x="578833" y="1849378"/>
                  <a:pt x="-208090" y="-4345"/>
                  <a:pt x="48756" y="5796"/>
                </a:cubicBezTo>
                <a:close/>
              </a:path>
            </a:pathLst>
          </a:custGeom>
          <a:noFill/>
          <a:ln w="12700" cap="flat" cmpd="sng" algn="ctr">
            <a:solidFill>
              <a:sysClr val="windowText" lastClr="000000"/>
            </a:solidFill>
            <a:prstDash val="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cxnSp>
        <p:nvCxnSpPr>
          <p:cNvPr id="52" name="直接连接符 51"/>
          <p:cNvCxnSpPr/>
          <p:nvPr/>
        </p:nvCxnSpPr>
        <p:spPr>
          <a:xfrm flipV="1">
            <a:off x="4254505" y="2694197"/>
            <a:ext cx="1913927" cy="21230"/>
          </a:xfrm>
          <a:prstGeom prst="line">
            <a:avLst/>
          </a:prstGeom>
          <a:noFill/>
          <a:ln w="76200" cap="flat" cmpd="sng" algn="ctr">
            <a:solidFill>
              <a:srgbClr val="C00002"/>
            </a:solidFill>
            <a:prstDash val="solid"/>
          </a:ln>
          <a:effectLst/>
        </p:spPr>
      </p:cxnSp>
      <p:cxnSp>
        <p:nvCxnSpPr>
          <p:cNvPr id="53" name="直接连接符 52"/>
          <p:cNvCxnSpPr/>
          <p:nvPr/>
        </p:nvCxnSpPr>
        <p:spPr>
          <a:xfrm flipV="1">
            <a:off x="4669284" y="2694197"/>
            <a:ext cx="1499148" cy="1054342"/>
          </a:xfrm>
          <a:prstGeom prst="line">
            <a:avLst/>
          </a:prstGeom>
          <a:noFill/>
          <a:ln w="76200" cap="flat" cmpd="sng" algn="ctr">
            <a:solidFill>
              <a:srgbClr val="C00002"/>
            </a:solidFill>
            <a:prstDash val="solid"/>
          </a:ln>
          <a:effectLst/>
        </p:spPr>
      </p:cxnSp>
      <p:cxnSp>
        <p:nvCxnSpPr>
          <p:cNvPr id="54" name="直接连接符 53"/>
          <p:cNvCxnSpPr/>
          <p:nvPr/>
        </p:nvCxnSpPr>
        <p:spPr>
          <a:xfrm flipV="1">
            <a:off x="5542120" y="2694198"/>
            <a:ext cx="626312" cy="1779464"/>
          </a:xfrm>
          <a:prstGeom prst="line">
            <a:avLst/>
          </a:prstGeom>
          <a:noFill/>
          <a:ln w="76200" cap="flat" cmpd="sng" algn="ctr">
            <a:solidFill>
              <a:srgbClr val="C00002"/>
            </a:solidFill>
            <a:prstDash val="solid"/>
          </a:ln>
          <a:effectLst/>
        </p:spPr>
      </p:cxnSp>
      <p:cxnSp>
        <p:nvCxnSpPr>
          <p:cNvPr id="55" name="直接连接符 54"/>
          <p:cNvCxnSpPr/>
          <p:nvPr/>
        </p:nvCxnSpPr>
        <p:spPr>
          <a:xfrm flipH="1" flipV="1">
            <a:off x="6168433" y="2694198"/>
            <a:ext cx="670571" cy="1717151"/>
          </a:xfrm>
          <a:prstGeom prst="line">
            <a:avLst/>
          </a:prstGeom>
          <a:noFill/>
          <a:ln w="76200" cap="flat" cmpd="sng" algn="ctr">
            <a:solidFill>
              <a:srgbClr val="C00002"/>
            </a:solidFill>
            <a:prstDash val="solid"/>
          </a:ln>
          <a:effectLst/>
        </p:spPr>
      </p:cxnSp>
      <p:cxnSp>
        <p:nvCxnSpPr>
          <p:cNvPr id="56" name="直接连接符 55"/>
          <p:cNvCxnSpPr/>
          <p:nvPr/>
        </p:nvCxnSpPr>
        <p:spPr>
          <a:xfrm flipH="1" flipV="1">
            <a:off x="6168432" y="2694197"/>
            <a:ext cx="1465240" cy="1054342"/>
          </a:xfrm>
          <a:prstGeom prst="line">
            <a:avLst/>
          </a:prstGeom>
          <a:noFill/>
          <a:ln w="76200" cap="flat" cmpd="sng" algn="ctr">
            <a:solidFill>
              <a:srgbClr val="C00002"/>
            </a:solidFill>
            <a:prstDash val="solid"/>
          </a:ln>
          <a:effectLst/>
        </p:spPr>
      </p:cxnSp>
      <p:cxnSp>
        <p:nvCxnSpPr>
          <p:cNvPr id="57" name="直接连接符 56"/>
          <p:cNvCxnSpPr/>
          <p:nvPr/>
        </p:nvCxnSpPr>
        <p:spPr>
          <a:xfrm>
            <a:off x="6168432" y="2694196"/>
            <a:ext cx="1861284" cy="13806"/>
          </a:xfrm>
          <a:prstGeom prst="line">
            <a:avLst/>
          </a:prstGeom>
          <a:noFill/>
          <a:ln w="76200" cap="flat" cmpd="sng" algn="ctr">
            <a:solidFill>
              <a:srgbClr val="C00002"/>
            </a:solidFill>
            <a:prstDash val="solid"/>
          </a:ln>
          <a:effectLst/>
        </p:spPr>
      </p:cxnSp>
      <p:sp>
        <p:nvSpPr>
          <p:cNvPr id="58" name="椭圆 57"/>
          <p:cNvSpPr/>
          <p:nvPr/>
        </p:nvSpPr>
        <p:spPr>
          <a:xfrm>
            <a:off x="4469889" y="3350723"/>
            <a:ext cx="660132" cy="660132"/>
          </a:xfrm>
          <a:prstGeom prst="ellipse">
            <a:avLst/>
          </a:prstGeom>
          <a:solidFill>
            <a:srgbClr val="C00002"/>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sp>
        <p:nvSpPr>
          <p:cNvPr id="59" name="椭圆 58"/>
          <p:cNvSpPr/>
          <p:nvPr/>
        </p:nvSpPr>
        <p:spPr>
          <a:xfrm>
            <a:off x="5251378" y="4081283"/>
            <a:ext cx="660132" cy="660132"/>
          </a:xfrm>
          <a:prstGeom prst="ellipse">
            <a:avLst/>
          </a:prstGeom>
          <a:solidFill>
            <a:srgbClr val="C00002"/>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sp>
        <p:nvSpPr>
          <p:cNvPr id="60" name="椭圆 59"/>
          <p:cNvSpPr/>
          <p:nvPr/>
        </p:nvSpPr>
        <p:spPr>
          <a:xfrm>
            <a:off x="6503718" y="4047544"/>
            <a:ext cx="660132" cy="660132"/>
          </a:xfrm>
          <a:prstGeom prst="ellipse">
            <a:avLst/>
          </a:prstGeom>
          <a:solidFill>
            <a:srgbClr val="C00002"/>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sp>
        <p:nvSpPr>
          <p:cNvPr id="61" name="椭圆 60"/>
          <p:cNvSpPr/>
          <p:nvPr/>
        </p:nvSpPr>
        <p:spPr>
          <a:xfrm>
            <a:off x="7257160" y="3253864"/>
            <a:ext cx="660132" cy="660132"/>
          </a:xfrm>
          <a:prstGeom prst="ellipse">
            <a:avLst/>
          </a:prstGeom>
          <a:solidFill>
            <a:srgbClr val="C00002"/>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sp>
        <p:nvSpPr>
          <p:cNvPr id="62" name="椭圆 61"/>
          <p:cNvSpPr/>
          <p:nvPr/>
        </p:nvSpPr>
        <p:spPr>
          <a:xfrm>
            <a:off x="7555634" y="2386149"/>
            <a:ext cx="660132" cy="660132"/>
          </a:xfrm>
          <a:prstGeom prst="ellipse">
            <a:avLst/>
          </a:prstGeom>
          <a:solidFill>
            <a:srgbClr val="C00002"/>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sp>
        <p:nvSpPr>
          <p:cNvPr id="63" name="椭圆 62"/>
          <p:cNvSpPr/>
          <p:nvPr/>
        </p:nvSpPr>
        <p:spPr>
          <a:xfrm>
            <a:off x="4189172" y="2374746"/>
            <a:ext cx="660132" cy="660132"/>
          </a:xfrm>
          <a:prstGeom prst="ellipse">
            <a:avLst/>
          </a:prstGeom>
          <a:solidFill>
            <a:srgbClr val="C00002"/>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nvGrpSpPr>
          <p:cNvPr id="67" name="组合 66"/>
          <p:cNvGrpSpPr/>
          <p:nvPr/>
        </p:nvGrpSpPr>
        <p:grpSpPr>
          <a:xfrm>
            <a:off x="5467350" y="1993265"/>
            <a:ext cx="1402080" cy="1402080"/>
            <a:chOff x="304800" y="673100"/>
            <a:chExt cx="4000500" cy="4000500"/>
          </a:xfrm>
          <a:effectLst>
            <a:outerShdw blurRad="444500" dist="254000" dir="8100000" algn="tr" rotWithShape="0">
              <a:prstClr val="black">
                <a:alpha val="50000"/>
              </a:prstClr>
            </a:outerShdw>
          </a:effectLst>
        </p:grpSpPr>
        <p:sp>
          <p:nvSpPr>
            <p:cNvPr id="69" name="同心圆 2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ea"/>
              </a:endParaRPr>
            </a:p>
          </p:txBody>
        </p:sp>
        <p:sp>
          <p:nvSpPr>
            <p:cNvPr id="70" name="椭圆 6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endParaRPr>
            </a:p>
          </p:txBody>
        </p:sp>
      </p:grpSp>
      <p:sp>
        <p:nvSpPr>
          <p:cNvPr id="71" name="TextBox 86"/>
          <p:cNvSpPr txBox="1"/>
          <p:nvPr/>
        </p:nvSpPr>
        <p:spPr>
          <a:xfrm>
            <a:off x="4243891" y="2485722"/>
            <a:ext cx="558800" cy="460375"/>
          </a:xfrm>
          <a:prstGeom prst="rect">
            <a:avLst/>
          </a:prstGeom>
          <a:noFill/>
        </p:spPr>
        <p:txBody>
          <a:bodyPr wrap="none">
            <a:spAutoFit/>
          </a:bodyPr>
          <a:lstStyle/>
          <a:p>
            <a:pPr eaLnBrk="1" fontAlgn="auto" hangingPunct="1">
              <a:spcBef>
                <a:spcPts val="0"/>
              </a:spcBef>
              <a:spcAft>
                <a:spcPts val="0"/>
              </a:spcAft>
              <a:defRPr/>
            </a:pPr>
            <a:r>
              <a:rPr lang="en-US" altLang="zh-CN" sz="2400" b="1" dirty="0">
                <a:solidFill>
                  <a:sysClr val="window" lastClr="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01</a:t>
            </a:r>
            <a:endParaRPr lang="en-US" altLang="zh-CN" sz="2400" b="1" dirty="0">
              <a:solidFill>
                <a:sysClr val="window" lastClr="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2" name="TextBox 86"/>
          <p:cNvSpPr txBox="1"/>
          <p:nvPr/>
        </p:nvSpPr>
        <p:spPr>
          <a:xfrm>
            <a:off x="4535358" y="3460171"/>
            <a:ext cx="558800" cy="460375"/>
          </a:xfrm>
          <a:prstGeom prst="rect">
            <a:avLst/>
          </a:prstGeom>
          <a:noFill/>
        </p:spPr>
        <p:txBody>
          <a:bodyPr wrap="none">
            <a:spAutoFit/>
          </a:bodyPr>
          <a:lstStyle/>
          <a:p>
            <a:pPr eaLnBrk="1" fontAlgn="auto" hangingPunct="1">
              <a:spcBef>
                <a:spcPts val="0"/>
              </a:spcBef>
              <a:spcAft>
                <a:spcPts val="0"/>
              </a:spcAft>
              <a:defRPr/>
            </a:pPr>
            <a:r>
              <a:rPr lang="en-US" altLang="zh-CN" sz="2400" b="1" dirty="0">
                <a:solidFill>
                  <a:sysClr val="window" lastClr="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02</a:t>
            </a:r>
            <a:endParaRPr lang="en-US" altLang="zh-CN" sz="2400" b="1" dirty="0">
              <a:solidFill>
                <a:sysClr val="window" lastClr="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3" name="TextBox 86"/>
          <p:cNvSpPr txBox="1"/>
          <p:nvPr/>
        </p:nvSpPr>
        <p:spPr>
          <a:xfrm>
            <a:off x="5311505" y="4198301"/>
            <a:ext cx="558800" cy="460375"/>
          </a:xfrm>
          <a:prstGeom prst="rect">
            <a:avLst/>
          </a:prstGeom>
          <a:noFill/>
        </p:spPr>
        <p:txBody>
          <a:bodyPr wrap="none">
            <a:spAutoFit/>
          </a:bodyPr>
          <a:lstStyle/>
          <a:p>
            <a:pPr eaLnBrk="1" fontAlgn="auto" hangingPunct="1">
              <a:spcBef>
                <a:spcPts val="0"/>
              </a:spcBef>
              <a:spcAft>
                <a:spcPts val="0"/>
              </a:spcAft>
              <a:defRPr/>
            </a:pPr>
            <a:r>
              <a:rPr lang="en-US" altLang="zh-CN" sz="2400" b="1" dirty="0">
                <a:solidFill>
                  <a:sysClr val="window" lastClr="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03</a:t>
            </a:r>
            <a:endParaRPr lang="en-US" altLang="zh-CN" sz="2400" b="1" dirty="0">
              <a:solidFill>
                <a:sysClr val="window" lastClr="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4" name="TextBox 86"/>
          <p:cNvSpPr txBox="1"/>
          <p:nvPr/>
        </p:nvSpPr>
        <p:spPr>
          <a:xfrm>
            <a:off x="6547946" y="4180924"/>
            <a:ext cx="558800" cy="460375"/>
          </a:xfrm>
          <a:prstGeom prst="rect">
            <a:avLst/>
          </a:prstGeom>
          <a:noFill/>
        </p:spPr>
        <p:txBody>
          <a:bodyPr wrap="none">
            <a:spAutoFit/>
          </a:bodyPr>
          <a:lstStyle/>
          <a:p>
            <a:pPr eaLnBrk="1" fontAlgn="auto" hangingPunct="1">
              <a:spcBef>
                <a:spcPts val="0"/>
              </a:spcBef>
              <a:spcAft>
                <a:spcPts val="0"/>
              </a:spcAft>
              <a:defRPr/>
            </a:pPr>
            <a:r>
              <a:rPr lang="en-US" altLang="zh-CN" sz="2400" b="1" dirty="0">
                <a:solidFill>
                  <a:sysClr val="window" lastClr="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04</a:t>
            </a:r>
            <a:endParaRPr lang="en-US" altLang="zh-CN" sz="2400" b="1" dirty="0">
              <a:solidFill>
                <a:sysClr val="window" lastClr="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5" name="TextBox 86"/>
          <p:cNvSpPr txBox="1"/>
          <p:nvPr/>
        </p:nvSpPr>
        <p:spPr>
          <a:xfrm>
            <a:off x="7308176" y="3387028"/>
            <a:ext cx="558800" cy="460375"/>
          </a:xfrm>
          <a:prstGeom prst="rect">
            <a:avLst/>
          </a:prstGeom>
          <a:noFill/>
        </p:spPr>
        <p:txBody>
          <a:bodyPr wrap="none">
            <a:spAutoFit/>
          </a:bodyPr>
          <a:lstStyle/>
          <a:p>
            <a:pPr eaLnBrk="1" fontAlgn="auto" hangingPunct="1">
              <a:spcBef>
                <a:spcPts val="0"/>
              </a:spcBef>
              <a:spcAft>
                <a:spcPts val="0"/>
              </a:spcAft>
              <a:defRPr/>
            </a:pPr>
            <a:r>
              <a:rPr lang="en-US" altLang="zh-CN" sz="2400" b="1" dirty="0">
                <a:solidFill>
                  <a:sysClr val="window" lastClr="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05</a:t>
            </a:r>
            <a:endParaRPr lang="en-US" altLang="zh-CN" sz="2400" b="1" dirty="0">
              <a:solidFill>
                <a:sysClr val="window" lastClr="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6" name="TextBox 86"/>
          <p:cNvSpPr txBox="1"/>
          <p:nvPr/>
        </p:nvSpPr>
        <p:spPr>
          <a:xfrm>
            <a:off x="7602557" y="2509530"/>
            <a:ext cx="558800" cy="460375"/>
          </a:xfrm>
          <a:prstGeom prst="rect">
            <a:avLst/>
          </a:prstGeom>
          <a:noFill/>
        </p:spPr>
        <p:txBody>
          <a:bodyPr wrap="none">
            <a:spAutoFit/>
          </a:bodyPr>
          <a:lstStyle/>
          <a:p>
            <a:pPr eaLnBrk="1" fontAlgn="auto" hangingPunct="1">
              <a:spcBef>
                <a:spcPts val="0"/>
              </a:spcBef>
              <a:spcAft>
                <a:spcPts val="0"/>
              </a:spcAft>
              <a:defRPr/>
            </a:pPr>
            <a:r>
              <a:rPr lang="en-US" altLang="zh-CN" sz="2400" b="1" dirty="0">
                <a:solidFill>
                  <a:sysClr val="window" lastClr="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06</a:t>
            </a:r>
            <a:endParaRPr lang="en-US" altLang="zh-CN" sz="2400" b="1" dirty="0">
              <a:solidFill>
                <a:sysClr val="window" lastClr="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17"/>
          <p:cNvSpPr/>
          <p:nvPr/>
        </p:nvSpPr>
        <p:spPr>
          <a:xfrm>
            <a:off x="2453640" y="848995"/>
            <a:ext cx="528383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rPr>
              <a:t>二</a:t>
            </a:r>
            <a:r>
              <a:rPr lang="en-US" altLang="zh-CN" sz="2800">
                <a:latin typeface="微软雅黑" panose="020B0503020204020204" pitchFamily="34" charset="-122"/>
                <a:ea typeface="微软雅黑" panose="020B0503020204020204" pitchFamily="34" charset="-122"/>
              </a:rPr>
              <a:t>）我国宪法法律规定的权利</a:t>
            </a:r>
            <a:endParaRPr lang="en-US" altLang="zh-CN" sz="2800">
              <a:latin typeface="微软雅黑" panose="020B0503020204020204" pitchFamily="34" charset="-122"/>
              <a:ea typeface="微软雅黑" panose="020B0503020204020204" pitchFamily="34" charset="-122"/>
            </a:endParaRPr>
          </a:p>
        </p:txBody>
      </p:sp>
      <p:sp>
        <p:nvSpPr>
          <p:cNvPr id="2" name="文本框 1"/>
          <p:cNvSpPr txBox="1"/>
          <p:nvPr/>
        </p:nvSpPr>
        <p:spPr>
          <a:xfrm>
            <a:off x="2453640" y="14605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二、依法行使权利与履行义务</a:t>
            </a:r>
            <a:endPar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29" name="组合 28"/>
          <p:cNvGrpSpPr/>
          <p:nvPr/>
        </p:nvGrpSpPr>
        <p:grpSpPr>
          <a:xfrm>
            <a:off x="638175" y="1655445"/>
            <a:ext cx="9218930" cy="520065"/>
            <a:chOff x="2242" y="7021"/>
            <a:chExt cx="14518" cy="819"/>
          </a:xfrm>
        </p:grpSpPr>
        <p:cxnSp>
          <p:nvCxnSpPr>
            <p:cNvPr id="4" name="直接连接符 3"/>
            <p:cNvCxnSpPr/>
            <p:nvPr/>
          </p:nvCxnSpPr>
          <p:spPr>
            <a:xfrm>
              <a:off x="2242" y="7840"/>
              <a:ext cx="14518" cy="0"/>
            </a:xfrm>
            <a:prstGeom prst="line">
              <a:avLst/>
            </a:prstGeom>
            <a:ln>
              <a:solidFill>
                <a:srgbClr val="C00000"/>
              </a:solidFill>
            </a:ln>
          </p:spPr>
          <p:style>
            <a:lnRef idx="1">
              <a:srgbClr val="4472C4"/>
            </a:lnRef>
            <a:fillRef idx="0">
              <a:srgbClr val="4472C4"/>
            </a:fillRef>
            <a:effectRef idx="0">
              <a:srgbClr val="4472C4"/>
            </a:effectRef>
            <a:fontRef idx="minor">
              <a:sysClr val="windowText" lastClr="000000"/>
            </a:fontRef>
          </p:style>
        </p:cxnSp>
        <p:sp>
          <p:nvSpPr>
            <p:cNvPr id="31" name="矩形 30"/>
            <p:cNvSpPr/>
            <p:nvPr/>
          </p:nvSpPr>
          <p:spPr>
            <a:xfrm>
              <a:off x="2242" y="7021"/>
              <a:ext cx="3008" cy="622"/>
            </a:xfrm>
            <a:prstGeom prst="rect">
              <a:avLst/>
            </a:prstGeom>
            <a:solidFill>
              <a:srgbClr val="C00000"/>
            </a:solidFill>
            <a:ln>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政治权利</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3" name="任意多边形 5"/>
          <p:cNvSpPr/>
          <p:nvPr/>
        </p:nvSpPr>
        <p:spPr>
          <a:xfrm rot="2581333">
            <a:off x="5149449" y="4917910"/>
            <a:ext cx="2407422" cy="1359946"/>
          </a:xfrm>
          <a:custGeom>
            <a:avLst/>
            <a:gdLst>
              <a:gd name="connsiteX0" fmla="*/ 637386 w 2148387"/>
              <a:gd name="connsiteY0" fmla="*/ 285213 h 1213618"/>
              <a:gd name="connsiteX1" fmla="*/ 687468 w 2148387"/>
              <a:gd name="connsiteY1" fmla="*/ 294250 h 1213618"/>
              <a:gd name="connsiteX2" fmla="*/ 2148387 w 2148387"/>
              <a:gd name="connsiteY2" fmla="*/ 0 h 1213618"/>
              <a:gd name="connsiteX3" fmla="*/ 2147269 w 2148387"/>
              <a:gd name="connsiteY3" fmla="*/ 8682 h 1213618"/>
              <a:gd name="connsiteX4" fmla="*/ 2145368 w 2148387"/>
              <a:gd name="connsiteY4" fmla="*/ 8788 h 1213618"/>
              <a:gd name="connsiteX5" fmla="*/ 2131997 w 2148387"/>
              <a:gd name="connsiteY5" fmla="*/ 10250 h 1213618"/>
              <a:gd name="connsiteX6" fmla="*/ 2112386 w 2148387"/>
              <a:gd name="connsiteY6" fmla="*/ 132955 h 1213618"/>
              <a:gd name="connsiteX7" fmla="*/ 1518237 w 2148387"/>
              <a:gd name="connsiteY7" fmla="*/ 972545 h 1213618"/>
              <a:gd name="connsiteX8" fmla="*/ 136012 w 2148387"/>
              <a:gd name="connsiteY8" fmla="*/ 1117864 h 1213618"/>
              <a:gd name="connsiteX9" fmla="*/ 0 w 2148387"/>
              <a:gd name="connsiteY9" fmla="*/ 1060690 h 1213618"/>
              <a:gd name="connsiteX10" fmla="*/ 138384 w 2148387"/>
              <a:gd name="connsiteY10" fmla="*/ 931867 h 1213618"/>
              <a:gd name="connsiteX11" fmla="*/ 538394 w 2148387"/>
              <a:gd name="connsiteY11" fmla="*/ 443635 h 121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8387" h="1213618">
                <a:moveTo>
                  <a:pt x="637386" y="285213"/>
                </a:moveTo>
                <a:lnTo>
                  <a:pt x="687468" y="294250"/>
                </a:lnTo>
                <a:cubicBezTo>
                  <a:pt x="1124549" y="351243"/>
                  <a:pt x="1610304" y="281075"/>
                  <a:pt x="2148387" y="0"/>
                </a:cubicBezTo>
                <a:lnTo>
                  <a:pt x="2147269" y="8682"/>
                </a:lnTo>
                <a:lnTo>
                  <a:pt x="2145368" y="8788"/>
                </a:lnTo>
                <a:lnTo>
                  <a:pt x="2131997" y="10250"/>
                </a:lnTo>
                <a:lnTo>
                  <a:pt x="2112386" y="132955"/>
                </a:lnTo>
                <a:cubicBezTo>
                  <a:pt x="2042138" y="466458"/>
                  <a:pt x="1839823" y="777451"/>
                  <a:pt x="1518237" y="972545"/>
                </a:cubicBezTo>
                <a:cubicBezTo>
                  <a:pt x="1035858" y="1265185"/>
                  <a:pt x="546739" y="1262469"/>
                  <a:pt x="136012" y="1117864"/>
                </a:cubicBezTo>
                <a:lnTo>
                  <a:pt x="0" y="1060690"/>
                </a:lnTo>
                <a:lnTo>
                  <a:pt x="138384" y="931867"/>
                </a:lnTo>
                <a:cubicBezTo>
                  <a:pt x="281165" y="789529"/>
                  <a:pt x="416216" y="625888"/>
                  <a:pt x="538394" y="443635"/>
                </a:cubicBezTo>
                <a:close/>
              </a:path>
            </a:pathLst>
          </a:custGeom>
          <a:solidFill>
            <a:srgbClr val="9F2525"/>
          </a:solidFill>
          <a:ln w="57150">
            <a:solidFill>
              <a:srgbClr val="FFFFFF"/>
            </a:solidFill>
          </a:ln>
        </p:spPr>
        <p:style>
          <a:lnRef idx="2">
            <a:srgbClr val="9F2525">
              <a:shade val="50000"/>
            </a:srgbClr>
          </a:lnRef>
          <a:fillRef idx="1">
            <a:srgbClr val="9F2525"/>
          </a:fillRef>
          <a:effectRef idx="0">
            <a:srgbClr val="9F2525"/>
          </a:effectRef>
          <a:fontRef idx="minor">
            <a:srgbClr val="FFFFFF"/>
          </a:fontRef>
        </p:style>
        <p:txBody>
          <a:bodyPr rtlCol="0" anchor="ctr"/>
          <a:lstStyle/>
          <a:p>
            <a:pPr algn="ctr"/>
            <a:endParaRPr lang="zh-CN" altLang="en-US"/>
          </a:p>
        </p:txBody>
      </p:sp>
      <p:sp>
        <p:nvSpPr>
          <p:cNvPr id="5" name="任意多边形 6"/>
          <p:cNvSpPr/>
          <p:nvPr/>
        </p:nvSpPr>
        <p:spPr>
          <a:xfrm rot="2581333">
            <a:off x="4961810" y="2823846"/>
            <a:ext cx="2636682" cy="1869212"/>
          </a:xfrm>
          <a:custGeom>
            <a:avLst/>
            <a:gdLst>
              <a:gd name="connsiteX0" fmla="*/ 0 w 2352979"/>
              <a:gd name="connsiteY0" fmla="*/ 578045 h 1668088"/>
              <a:gd name="connsiteX1" fmla="*/ 118063 w 2352979"/>
              <a:gd name="connsiteY1" fmla="*/ 571165 h 1668088"/>
              <a:gd name="connsiteX2" fmla="*/ 1565902 w 2352979"/>
              <a:gd name="connsiteY2" fmla="*/ 75958 h 1668088"/>
              <a:gd name="connsiteX3" fmla="*/ 2175298 w 2352979"/>
              <a:gd name="connsiteY3" fmla="*/ 4400 h 1668088"/>
              <a:gd name="connsiteX4" fmla="*/ 2345316 w 2352979"/>
              <a:gd name="connsiteY4" fmla="*/ 29005 h 1668088"/>
              <a:gd name="connsiteX5" fmla="*/ 2351710 w 2352979"/>
              <a:gd name="connsiteY5" fmla="*/ 109710 h 1668088"/>
              <a:gd name="connsiteX6" fmla="*/ 1925991 w 2352979"/>
              <a:gd name="connsiteY6" fmla="*/ 1638153 h 1668088"/>
              <a:gd name="connsiteX7" fmla="*/ 1907285 w 2352979"/>
              <a:gd name="connsiteY7" fmla="*/ 1668088 h 1668088"/>
              <a:gd name="connsiteX8" fmla="*/ 1742866 w 2352979"/>
              <a:gd name="connsiteY8" fmla="*/ 1638420 h 1668088"/>
              <a:gd name="connsiteX9" fmla="*/ 160660 w 2352979"/>
              <a:gd name="connsiteY9" fmla="*/ 720216 h 166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979" h="1668088">
                <a:moveTo>
                  <a:pt x="0" y="578045"/>
                </a:moveTo>
                <a:lnTo>
                  <a:pt x="118063" y="571165"/>
                </a:lnTo>
                <a:cubicBezTo>
                  <a:pt x="715197" y="518738"/>
                  <a:pt x="1125573" y="221847"/>
                  <a:pt x="1565902" y="75958"/>
                </a:cubicBezTo>
                <a:cubicBezTo>
                  <a:pt x="1742034" y="17602"/>
                  <a:pt x="1955486" y="-11762"/>
                  <a:pt x="2175298" y="4400"/>
                </a:cubicBezTo>
                <a:lnTo>
                  <a:pt x="2345316" y="29005"/>
                </a:lnTo>
                <a:lnTo>
                  <a:pt x="2351710" y="109710"/>
                </a:lnTo>
                <a:cubicBezTo>
                  <a:pt x="2368014" y="573711"/>
                  <a:pt x="2227395" y="1119852"/>
                  <a:pt x="1925991" y="1638153"/>
                </a:cubicBezTo>
                <a:lnTo>
                  <a:pt x="1907285" y="1668088"/>
                </a:lnTo>
                <a:lnTo>
                  <a:pt x="1742866" y="1638420"/>
                </a:lnTo>
                <a:cubicBezTo>
                  <a:pt x="1111429" y="1492841"/>
                  <a:pt x="588138" y="1092557"/>
                  <a:pt x="160660" y="720216"/>
                </a:cubicBezTo>
                <a:close/>
              </a:path>
            </a:pathLst>
          </a:custGeom>
          <a:solidFill>
            <a:srgbClr val="9F2525"/>
          </a:solidFill>
          <a:ln w="57150">
            <a:solidFill>
              <a:srgbClr val="FFFFFF"/>
            </a:solidFill>
          </a:ln>
        </p:spPr>
        <p:style>
          <a:lnRef idx="2">
            <a:srgbClr val="9F2525">
              <a:shade val="50000"/>
            </a:srgbClr>
          </a:lnRef>
          <a:fillRef idx="1">
            <a:srgbClr val="9F2525"/>
          </a:fillRef>
          <a:effectRef idx="0">
            <a:srgbClr val="9F2525"/>
          </a:effectRef>
          <a:fontRef idx="minor">
            <a:srgbClr val="FFFFFF"/>
          </a:fontRef>
        </p:style>
        <p:txBody>
          <a:bodyPr rtlCol="0" anchor="ctr"/>
          <a:lstStyle/>
          <a:p>
            <a:pPr algn="ctr"/>
            <a:endParaRPr lang="zh-CN" altLang="en-US"/>
          </a:p>
        </p:txBody>
      </p:sp>
      <p:sp>
        <p:nvSpPr>
          <p:cNvPr id="6" name="任意多边形 7"/>
          <p:cNvSpPr/>
          <p:nvPr/>
        </p:nvSpPr>
        <p:spPr>
          <a:xfrm rot="2581333">
            <a:off x="4507743" y="3095783"/>
            <a:ext cx="2141645" cy="2090449"/>
          </a:xfrm>
          <a:custGeom>
            <a:avLst/>
            <a:gdLst>
              <a:gd name="connsiteX0" fmla="*/ 0 w 1911207"/>
              <a:gd name="connsiteY0" fmla="*/ 228 h 1865521"/>
              <a:gd name="connsiteX1" fmla="*/ 3918 w 1911207"/>
              <a:gd name="connsiteY1" fmla="*/ 0 h 1865521"/>
              <a:gd name="connsiteX2" fmla="*/ 164578 w 1911207"/>
              <a:gd name="connsiteY2" fmla="*/ 142171 h 1865521"/>
              <a:gd name="connsiteX3" fmla="*/ 1746784 w 1911207"/>
              <a:gd name="connsiteY3" fmla="*/ 1060375 h 1865521"/>
              <a:gd name="connsiteX4" fmla="*/ 1911207 w 1911207"/>
              <a:gd name="connsiteY4" fmla="*/ 1090044 h 1865521"/>
              <a:gd name="connsiteX5" fmla="*/ 1812218 w 1911207"/>
              <a:gd name="connsiteY5" fmla="*/ 1248462 h 1865521"/>
              <a:gd name="connsiteX6" fmla="*/ 1412208 w 1911207"/>
              <a:gd name="connsiteY6" fmla="*/ 1736694 h 1865521"/>
              <a:gd name="connsiteX7" fmla="*/ 1273819 w 1911207"/>
              <a:gd name="connsiteY7" fmla="*/ 1865521 h 1865521"/>
              <a:gd name="connsiteX8" fmla="*/ 1211393 w 1911207"/>
              <a:gd name="connsiteY8" fmla="*/ 1839279 h 1865521"/>
              <a:gd name="connsiteX9" fmla="*/ 1028386 w 1911207"/>
              <a:gd name="connsiteY9" fmla="*/ 1736479 h 1865521"/>
              <a:gd name="connsiteX10" fmla="*/ 0 w 1911207"/>
              <a:gd name="connsiteY10" fmla="*/ 228 h 186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1207" h="1865521">
                <a:moveTo>
                  <a:pt x="0" y="228"/>
                </a:moveTo>
                <a:lnTo>
                  <a:pt x="3918" y="0"/>
                </a:lnTo>
                <a:lnTo>
                  <a:pt x="164578" y="142171"/>
                </a:lnTo>
                <a:cubicBezTo>
                  <a:pt x="592056" y="514512"/>
                  <a:pt x="1115347" y="914796"/>
                  <a:pt x="1746784" y="1060375"/>
                </a:cubicBezTo>
                <a:lnTo>
                  <a:pt x="1911207" y="1090044"/>
                </a:lnTo>
                <a:lnTo>
                  <a:pt x="1812218" y="1248462"/>
                </a:lnTo>
                <a:cubicBezTo>
                  <a:pt x="1690039" y="1430715"/>
                  <a:pt x="1554988" y="1594356"/>
                  <a:pt x="1412208" y="1736694"/>
                </a:cubicBezTo>
                <a:lnTo>
                  <a:pt x="1273819" y="1865521"/>
                </a:lnTo>
                <a:lnTo>
                  <a:pt x="1211393" y="1839279"/>
                </a:lnTo>
                <a:cubicBezTo>
                  <a:pt x="1147687" y="1808006"/>
                  <a:pt x="1086554" y="1773503"/>
                  <a:pt x="1028386" y="1736479"/>
                </a:cubicBezTo>
                <a:cubicBezTo>
                  <a:pt x="563043" y="1440288"/>
                  <a:pt x="95272" y="785505"/>
                  <a:pt x="0" y="228"/>
                </a:cubicBezTo>
                <a:close/>
              </a:path>
            </a:pathLst>
          </a:custGeom>
          <a:solidFill>
            <a:srgbClr val="FC8604"/>
          </a:solidFill>
          <a:ln w="57150">
            <a:solidFill>
              <a:srgbClr val="FFFFFF"/>
            </a:solidFill>
          </a:ln>
        </p:spPr>
        <p:style>
          <a:lnRef idx="2">
            <a:srgbClr val="9F2525">
              <a:shade val="50000"/>
            </a:srgbClr>
          </a:lnRef>
          <a:fillRef idx="1">
            <a:srgbClr val="9F2525"/>
          </a:fillRef>
          <a:effectRef idx="0">
            <a:srgbClr val="9F2525"/>
          </a:effectRef>
          <a:fontRef idx="minor">
            <a:srgbClr val="FFFFFF"/>
          </a:fontRef>
        </p:style>
        <p:txBody>
          <a:bodyPr rtlCol="0" anchor="ctr"/>
          <a:lstStyle/>
          <a:p>
            <a:pPr algn="ctr"/>
            <a:endParaRPr lang="zh-CN" altLang="en-US"/>
          </a:p>
        </p:txBody>
      </p:sp>
      <p:sp>
        <p:nvSpPr>
          <p:cNvPr id="7" name="任意多边形 8"/>
          <p:cNvSpPr/>
          <p:nvPr/>
        </p:nvSpPr>
        <p:spPr>
          <a:xfrm rot="2581333">
            <a:off x="6507718" y="4293577"/>
            <a:ext cx="2600073" cy="1867349"/>
          </a:xfrm>
          <a:custGeom>
            <a:avLst/>
            <a:gdLst>
              <a:gd name="connsiteX0" fmla="*/ 438030 w 2320309"/>
              <a:gd name="connsiteY0" fmla="*/ 0 h 1666426"/>
              <a:gd name="connsiteX1" fmla="*/ 488797 w 2320309"/>
              <a:gd name="connsiteY1" fmla="*/ 7347 h 1666426"/>
              <a:gd name="connsiteX2" fmla="*/ 1276742 w 2320309"/>
              <a:gd name="connsiteY2" fmla="*/ 512164 h 1666426"/>
              <a:gd name="connsiteX3" fmla="*/ 1497638 w 2320309"/>
              <a:gd name="connsiteY3" fmla="*/ 1107060 h 1666426"/>
              <a:gd name="connsiteX4" fmla="*/ 1499388 w 2320309"/>
              <a:gd name="connsiteY4" fmla="*/ 1150713 h 1666426"/>
              <a:gd name="connsiteX5" fmla="*/ 1513008 w 2320309"/>
              <a:gd name="connsiteY5" fmla="*/ 1149017 h 1666426"/>
              <a:gd name="connsiteX6" fmla="*/ 2320309 w 2320309"/>
              <a:gd name="connsiteY6" fmla="*/ 1186846 h 1666426"/>
              <a:gd name="connsiteX7" fmla="*/ 2320309 w 2320309"/>
              <a:gd name="connsiteY7" fmla="*/ 1448245 h 1666426"/>
              <a:gd name="connsiteX8" fmla="*/ 1675006 w 2320309"/>
              <a:gd name="connsiteY8" fmla="*/ 1353337 h 1666426"/>
              <a:gd name="connsiteX9" fmla="*/ 1531381 w 2320309"/>
              <a:gd name="connsiteY9" fmla="*/ 1361352 h 1666426"/>
              <a:gd name="connsiteX10" fmla="*/ 1518890 w 2320309"/>
              <a:gd name="connsiteY10" fmla="*/ 1363915 h 1666426"/>
              <a:gd name="connsiteX11" fmla="*/ 1495540 w 2320309"/>
              <a:gd name="connsiteY11" fmla="*/ 1368659 h 1666426"/>
              <a:gd name="connsiteX12" fmla="*/ 1463417 w 2320309"/>
              <a:gd name="connsiteY12" fmla="*/ 1376711 h 1666426"/>
              <a:gd name="connsiteX13" fmla="*/ 1311666 w 2320309"/>
              <a:gd name="connsiteY13" fmla="*/ 1449551 h 1666426"/>
              <a:gd name="connsiteX14" fmla="*/ 50082 w 2320309"/>
              <a:gd name="connsiteY14" fmla="*/ 1648120 h 1666426"/>
              <a:gd name="connsiteX15" fmla="*/ 0 w 2320309"/>
              <a:gd name="connsiteY15" fmla="*/ 1639084 h 1666426"/>
              <a:gd name="connsiteX16" fmla="*/ 18705 w 2320309"/>
              <a:gd name="connsiteY16" fmla="*/ 1609149 h 1666426"/>
              <a:gd name="connsiteX17" fmla="*/ 444424 w 2320309"/>
              <a:gd name="connsiteY17" fmla="*/ 80706 h 166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20309" h="1666426">
                <a:moveTo>
                  <a:pt x="438030" y="0"/>
                </a:moveTo>
                <a:lnTo>
                  <a:pt x="488797" y="7347"/>
                </a:lnTo>
                <a:cubicBezTo>
                  <a:pt x="782947" y="71816"/>
                  <a:pt x="1070056" y="227023"/>
                  <a:pt x="1276742" y="512164"/>
                </a:cubicBezTo>
                <a:cubicBezTo>
                  <a:pt x="1405920" y="690377"/>
                  <a:pt x="1478511" y="896276"/>
                  <a:pt x="1497638" y="1107060"/>
                </a:cubicBezTo>
                <a:lnTo>
                  <a:pt x="1499388" y="1150713"/>
                </a:lnTo>
                <a:lnTo>
                  <a:pt x="1513008" y="1149017"/>
                </a:lnTo>
                <a:cubicBezTo>
                  <a:pt x="1766575" y="1123226"/>
                  <a:pt x="2010463" y="1134119"/>
                  <a:pt x="2320309" y="1186846"/>
                </a:cubicBezTo>
                <a:lnTo>
                  <a:pt x="2320309" y="1448245"/>
                </a:lnTo>
                <a:cubicBezTo>
                  <a:pt x="2048733" y="1370752"/>
                  <a:pt x="1848945" y="1350471"/>
                  <a:pt x="1675006" y="1353337"/>
                </a:cubicBezTo>
                <a:lnTo>
                  <a:pt x="1531381" y="1361352"/>
                </a:lnTo>
                <a:lnTo>
                  <a:pt x="1518890" y="1363915"/>
                </a:lnTo>
                <a:cubicBezTo>
                  <a:pt x="1509996" y="1365495"/>
                  <a:pt x="1501725" y="1366939"/>
                  <a:pt x="1495540" y="1368659"/>
                </a:cubicBezTo>
                <a:lnTo>
                  <a:pt x="1463417" y="1376711"/>
                </a:lnTo>
                <a:lnTo>
                  <a:pt x="1311666" y="1449551"/>
                </a:lnTo>
                <a:cubicBezTo>
                  <a:pt x="852240" y="1650500"/>
                  <a:pt x="432528" y="1697989"/>
                  <a:pt x="50082" y="1648120"/>
                </a:cubicBezTo>
                <a:lnTo>
                  <a:pt x="0" y="1639084"/>
                </a:lnTo>
                <a:lnTo>
                  <a:pt x="18705" y="1609149"/>
                </a:lnTo>
                <a:cubicBezTo>
                  <a:pt x="320109" y="1090849"/>
                  <a:pt x="460727" y="544708"/>
                  <a:pt x="444424" y="80706"/>
                </a:cubicBezTo>
                <a:close/>
              </a:path>
            </a:pathLst>
          </a:custGeom>
          <a:solidFill>
            <a:srgbClr val="FC8604"/>
          </a:solidFill>
          <a:ln w="57150">
            <a:solidFill>
              <a:srgbClr val="FFFFFF"/>
            </a:solidFill>
          </a:ln>
        </p:spPr>
        <p:style>
          <a:lnRef idx="2">
            <a:srgbClr val="9F2525">
              <a:shade val="50000"/>
            </a:srgbClr>
          </a:lnRef>
          <a:fillRef idx="1">
            <a:srgbClr val="9F2525"/>
          </a:fillRef>
          <a:effectRef idx="0">
            <a:srgbClr val="9F2525"/>
          </a:effectRef>
          <a:fontRef idx="minor">
            <a:srgbClr val="FFFFFF"/>
          </a:fontRef>
        </p:style>
        <p:txBody>
          <a:bodyPr rtlCol="0" anchor="ctr"/>
          <a:lstStyle/>
          <a:p>
            <a:pPr algn="ctr"/>
            <a:endParaRPr lang="zh-CN" altLang="en-US"/>
          </a:p>
        </p:txBody>
      </p:sp>
      <p:sp>
        <p:nvSpPr>
          <p:cNvPr id="9" name="文本框 8"/>
          <p:cNvSpPr txBox="1"/>
          <p:nvPr/>
        </p:nvSpPr>
        <p:spPr>
          <a:xfrm>
            <a:off x="7343657" y="2471189"/>
            <a:ext cx="1130300" cy="460375"/>
          </a:xfrm>
          <a:prstGeom prst="rect">
            <a:avLst/>
          </a:prstGeom>
          <a:noFill/>
        </p:spPr>
        <p:txBody>
          <a:bodyPr wrap="none" lIns="108000" rIns="108000" rtlCol="0">
            <a:spAutoFit/>
          </a:bodyPr>
          <a:lstStyle/>
          <a:p>
            <a:pPr algn="l"/>
            <a:r>
              <a:rPr lang="zh-CN" altLang="en-US" sz="2400" b="1" dirty="0">
                <a:solidFill>
                  <a:srgbClr val="9F2525"/>
                </a:solidFill>
              </a:rPr>
              <a:t>表达权</a:t>
            </a:r>
            <a:endParaRPr lang="zh-CN" altLang="en-US" sz="2400" b="1" dirty="0">
              <a:solidFill>
                <a:srgbClr val="9F2525"/>
              </a:solidFill>
            </a:endParaRPr>
          </a:p>
        </p:txBody>
      </p:sp>
      <p:sp>
        <p:nvSpPr>
          <p:cNvPr id="11" name="文本框 10"/>
          <p:cNvSpPr txBox="1"/>
          <p:nvPr/>
        </p:nvSpPr>
        <p:spPr>
          <a:xfrm>
            <a:off x="8987940" y="4279434"/>
            <a:ext cx="1130300" cy="460375"/>
          </a:xfrm>
          <a:prstGeom prst="rect">
            <a:avLst/>
          </a:prstGeom>
          <a:noFill/>
        </p:spPr>
        <p:txBody>
          <a:bodyPr wrap="none" lIns="108000" rIns="108000" rtlCol="0">
            <a:spAutoFit/>
          </a:bodyPr>
          <a:lstStyle/>
          <a:p>
            <a:pPr algn="l"/>
            <a:r>
              <a:rPr lang="zh-CN" altLang="en-US" sz="2400" b="1" dirty="0">
                <a:solidFill>
                  <a:srgbClr val="FC8604"/>
                </a:solidFill>
              </a:rPr>
              <a:t>监督权</a:t>
            </a:r>
            <a:endParaRPr lang="zh-CN" altLang="en-US" sz="2400" b="1" dirty="0">
              <a:solidFill>
                <a:srgbClr val="FC8604"/>
              </a:solidFill>
            </a:endParaRPr>
          </a:p>
        </p:txBody>
      </p:sp>
      <p:sp>
        <p:nvSpPr>
          <p:cNvPr id="13" name="文本框 12"/>
          <p:cNvSpPr txBox="1"/>
          <p:nvPr/>
        </p:nvSpPr>
        <p:spPr>
          <a:xfrm>
            <a:off x="2849839" y="3116818"/>
            <a:ext cx="1130300" cy="460375"/>
          </a:xfrm>
          <a:prstGeom prst="rect">
            <a:avLst/>
          </a:prstGeom>
          <a:noFill/>
        </p:spPr>
        <p:txBody>
          <a:bodyPr wrap="none" lIns="108000" rIns="108000" rtlCol="0">
            <a:spAutoFit/>
          </a:bodyPr>
          <a:lstStyle/>
          <a:p>
            <a:pPr algn="r"/>
            <a:r>
              <a:rPr lang="zh-CN" altLang="en-US" sz="2400" b="1" dirty="0">
                <a:solidFill>
                  <a:srgbClr val="FC8604"/>
                </a:solidFill>
              </a:rPr>
              <a:t>选举权</a:t>
            </a:r>
            <a:endParaRPr lang="zh-CN" altLang="en-US" sz="2400" b="1" dirty="0">
              <a:solidFill>
                <a:srgbClr val="FC8604"/>
              </a:solidFill>
            </a:endParaRPr>
          </a:p>
        </p:txBody>
      </p:sp>
      <p:sp>
        <p:nvSpPr>
          <p:cNvPr id="15" name="文本框 14"/>
          <p:cNvSpPr txBox="1"/>
          <p:nvPr/>
        </p:nvSpPr>
        <p:spPr>
          <a:xfrm>
            <a:off x="3178388" y="5713372"/>
            <a:ext cx="1739900" cy="460375"/>
          </a:xfrm>
          <a:prstGeom prst="rect">
            <a:avLst/>
          </a:prstGeom>
          <a:noFill/>
        </p:spPr>
        <p:txBody>
          <a:bodyPr wrap="none" lIns="108000" rIns="108000" rtlCol="0">
            <a:spAutoFit/>
          </a:bodyPr>
          <a:lstStyle/>
          <a:p>
            <a:pPr algn="r"/>
            <a:r>
              <a:rPr lang="zh-CN" altLang="en-US" sz="2400" b="1" dirty="0">
                <a:solidFill>
                  <a:srgbClr val="9F2525"/>
                </a:solidFill>
              </a:rPr>
              <a:t>民主管理权</a:t>
            </a:r>
            <a:endParaRPr lang="zh-CN" altLang="en-US" sz="2400" b="1" dirty="0">
              <a:solidFill>
                <a:srgbClr val="9F2525"/>
              </a:solidFill>
            </a:endParaRPr>
          </a:p>
        </p:txBody>
      </p:sp>
      <p:sp>
        <p:nvSpPr>
          <p:cNvPr id="16" name="椭圆 15"/>
          <p:cNvSpPr/>
          <p:nvPr/>
        </p:nvSpPr>
        <p:spPr>
          <a:xfrm>
            <a:off x="5151987" y="3834414"/>
            <a:ext cx="144000" cy="144000"/>
          </a:xfrm>
          <a:prstGeom prst="ellipse">
            <a:avLst/>
          </a:prstGeom>
          <a:solidFill>
            <a:srgbClr val="FFFFFF"/>
          </a:solidFill>
          <a:ln w="28575">
            <a:solidFill>
              <a:sysClr val="windowText" lastClr="000000">
                <a:lumMod val="50000"/>
                <a:lumOff val="50000"/>
              </a:sysClr>
            </a:solidFill>
          </a:ln>
        </p:spPr>
        <p:style>
          <a:lnRef idx="2">
            <a:srgbClr val="9F2525">
              <a:shade val="50000"/>
            </a:srgbClr>
          </a:lnRef>
          <a:fillRef idx="1">
            <a:srgbClr val="9F2525"/>
          </a:fillRef>
          <a:effectRef idx="0">
            <a:srgbClr val="9F2525"/>
          </a:effectRef>
          <a:fontRef idx="minor">
            <a:srgbClr val="FFFFFF"/>
          </a:fontRef>
        </p:style>
        <p:txBody>
          <a:bodyPr rtlCol="0" anchor="ctr"/>
          <a:lstStyle/>
          <a:p>
            <a:pPr algn="ctr"/>
            <a:endParaRPr lang="zh-CN" altLang="en-US"/>
          </a:p>
        </p:txBody>
      </p:sp>
      <p:cxnSp>
        <p:nvCxnSpPr>
          <p:cNvPr id="17" name="直接连接符 16"/>
          <p:cNvCxnSpPr>
            <a:stCxn id="13" idx="3"/>
            <a:endCxn id="16" idx="1"/>
          </p:cNvCxnSpPr>
          <p:nvPr/>
        </p:nvCxnSpPr>
        <p:spPr>
          <a:xfrm>
            <a:off x="3980139" y="3346907"/>
            <a:ext cx="1192530" cy="508000"/>
          </a:xfrm>
          <a:prstGeom prst="line">
            <a:avLst/>
          </a:prstGeom>
          <a:ln w="19050">
            <a:solidFill>
              <a:sysClr val="windowText" lastClr="000000">
                <a:lumMod val="50000"/>
                <a:lumOff val="50000"/>
              </a:sysClr>
            </a:solidFill>
          </a:ln>
        </p:spPr>
        <p:style>
          <a:lnRef idx="1">
            <a:srgbClr val="9F2525"/>
          </a:lnRef>
          <a:fillRef idx="0">
            <a:srgbClr val="9F2525"/>
          </a:fillRef>
          <a:effectRef idx="0">
            <a:srgbClr val="9F2525"/>
          </a:effectRef>
          <a:fontRef idx="minor">
            <a:sysClr val="windowText" lastClr="000000"/>
          </a:fontRef>
        </p:style>
      </p:cxnSp>
      <p:sp>
        <p:nvSpPr>
          <p:cNvPr id="18" name="椭圆 17"/>
          <p:cNvSpPr/>
          <p:nvPr/>
        </p:nvSpPr>
        <p:spPr>
          <a:xfrm>
            <a:off x="5832667" y="5583216"/>
            <a:ext cx="144000" cy="144000"/>
          </a:xfrm>
          <a:prstGeom prst="ellipse">
            <a:avLst/>
          </a:prstGeom>
          <a:solidFill>
            <a:srgbClr val="FFFFFF"/>
          </a:solidFill>
          <a:ln w="28575">
            <a:solidFill>
              <a:sysClr val="windowText" lastClr="000000">
                <a:lumMod val="50000"/>
                <a:lumOff val="50000"/>
              </a:sysClr>
            </a:solidFill>
          </a:ln>
        </p:spPr>
        <p:style>
          <a:lnRef idx="2">
            <a:srgbClr val="9F2525">
              <a:shade val="50000"/>
            </a:srgbClr>
          </a:lnRef>
          <a:fillRef idx="1">
            <a:srgbClr val="9F2525"/>
          </a:fillRef>
          <a:effectRef idx="0">
            <a:srgbClr val="9F2525"/>
          </a:effectRef>
          <a:fontRef idx="minor">
            <a:srgbClr val="FFFFFF"/>
          </a:fontRef>
        </p:style>
        <p:txBody>
          <a:bodyPr rtlCol="0" anchor="ctr"/>
          <a:lstStyle/>
          <a:p>
            <a:pPr algn="ctr"/>
            <a:endParaRPr lang="zh-CN" altLang="en-US"/>
          </a:p>
        </p:txBody>
      </p:sp>
      <p:cxnSp>
        <p:nvCxnSpPr>
          <p:cNvPr id="19" name="直接连接符 18"/>
          <p:cNvCxnSpPr>
            <a:stCxn id="15" idx="3"/>
          </p:cNvCxnSpPr>
          <p:nvPr/>
        </p:nvCxnSpPr>
        <p:spPr>
          <a:xfrm flipV="1">
            <a:off x="4918288" y="5640857"/>
            <a:ext cx="914379" cy="302604"/>
          </a:xfrm>
          <a:prstGeom prst="line">
            <a:avLst/>
          </a:prstGeom>
          <a:ln w="19050">
            <a:solidFill>
              <a:sysClr val="windowText" lastClr="000000">
                <a:lumMod val="50000"/>
                <a:lumOff val="50000"/>
              </a:sysClr>
            </a:solidFill>
          </a:ln>
        </p:spPr>
        <p:style>
          <a:lnRef idx="1">
            <a:srgbClr val="9F2525"/>
          </a:lnRef>
          <a:fillRef idx="0">
            <a:srgbClr val="9F2525"/>
          </a:fillRef>
          <a:effectRef idx="0">
            <a:srgbClr val="9F2525"/>
          </a:effectRef>
          <a:fontRef idx="minor">
            <a:sysClr val="windowText" lastClr="000000"/>
          </a:fontRef>
        </p:style>
      </p:cxnSp>
      <p:sp>
        <p:nvSpPr>
          <p:cNvPr id="20" name="椭圆 19"/>
          <p:cNvSpPr/>
          <p:nvPr/>
        </p:nvSpPr>
        <p:spPr>
          <a:xfrm>
            <a:off x="6220282" y="3267423"/>
            <a:ext cx="144000" cy="144000"/>
          </a:xfrm>
          <a:prstGeom prst="ellipse">
            <a:avLst/>
          </a:prstGeom>
          <a:solidFill>
            <a:srgbClr val="FFFFFF"/>
          </a:solidFill>
          <a:ln w="28575">
            <a:solidFill>
              <a:sysClr val="windowText" lastClr="000000">
                <a:lumMod val="50000"/>
                <a:lumOff val="50000"/>
              </a:sysClr>
            </a:solidFill>
          </a:ln>
        </p:spPr>
        <p:style>
          <a:lnRef idx="2">
            <a:srgbClr val="9F2525">
              <a:shade val="50000"/>
            </a:srgbClr>
          </a:lnRef>
          <a:fillRef idx="1">
            <a:srgbClr val="9F2525"/>
          </a:fillRef>
          <a:effectRef idx="0">
            <a:srgbClr val="9F2525"/>
          </a:effectRef>
          <a:fontRef idx="minor">
            <a:srgbClr val="FFFFFF"/>
          </a:fontRef>
        </p:style>
        <p:txBody>
          <a:bodyPr rtlCol="0" anchor="ctr"/>
          <a:lstStyle/>
          <a:p>
            <a:pPr algn="ctr"/>
            <a:endParaRPr lang="zh-CN" altLang="en-US"/>
          </a:p>
        </p:txBody>
      </p:sp>
      <p:cxnSp>
        <p:nvCxnSpPr>
          <p:cNvPr id="21" name="直接连接符 20"/>
          <p:cNvCxnSpPr>
            <a:stCxn id="9" idx="1"/>
            <a:endCxn id="20" idx="7"/>
          </p:cNvCxnSpPr>
          <p:nvPr/>
        </p:nvCxnSpPr>
        <p:spPr>
          <a:xfrm flipH="1">
            <a:off x="6343532" y="2701913"/>
            <a:ext cx="1000125" cy="586740"/>
          </a:xfrm>
          <a:prstGeom prst="line">
            <a:avLst/>
          </a:prstGeom>
          <a:ln w="19050">
            <a:solidFill>
              <a:sysClr val="windowText" lastClr="000000">
                <a:lumMod val="50000"/>
                <a:lumOff val="50000"/>
              </a:sysClr>
            </a:solidFill>
          </a:ln>
        </p:spPr>
        <p:style>
          <a:lnRef idx="1">
            <a:srgbClr val="9F2525"/>
          </a:lnRef>
          <a:fillRef idx="0">
            <a:srgbClr val="9F2525"/>
          </a:fillRef>
          <a:effectRef idx="0">
            <a:srgbClr val="9F2525"/>
          </a:effectRef>
          <a:fontRef idx="minor">
            <a:sysClr val="windowText" lastClr="000000"/>
          </a:fontRef>
        </p:style>
      </p:cxnSp>
      <p:sp>
        <p:nvSpPr>
          <p:cNvPr id="22" name="椭圆 21"/>
          <p:cNvSpPr/>
          <p:nvPr/>
        </p:nvSpPr>
        <p:spPr>
          <a:xfrm>
            <a:off x="7737641" y="4955042"/>
            <a:ext cx="144000" cy="144000"/>
          </a:xfrm>
          <a:prstGeom prst="ellipse">
            <a:avLst/>
          </a:prstGeom>
          <a:solidFill>
            <a:srgbClr val="FFFFFF"/>
          </a:solidFill>
          <a:ln w="28575">
            <a:solidFill>
              <a:sysClr val="windowText" lastClr="000000">
                <a:lumMod val="50000"/>
                <a:lumOff val="50000"/>
              </a:sysClr>
            </a:solidFill>
          </a:ln>
        </p:spPr>
        <p:style>
          <a:lnRef idx="2">
            <a:srgbClr val="9F2525">
              <a:shade val="50000"/>
            </a:srgbClr>
          </a:lnRef>
          <a:fillRef idx="1">
            <a:srgbClr val="9F2525"/>
          </a:fillRef>
          <a:effectRef idx="0">
            <a:srgbClr val="9F2525"/>
          </a:effectRef>
          <a:fontRef idx="minor">
            <a:srgbClr val="FFFFFF"/>
          </a:fontRef>
        </p:style>
        <p:txBody>
          <a:bodyPr rtlCol="0" anchor="ctr"/>
          <a:lstStyle/>
          <a:p>
            <a:pPr algn="ctr"/>
            <a:endParaRPr lang="zh-CN" altLang="en-US"/>
          </a:p>
        </p:txBody>
      </p:sp>
      <p:cxnSp>
        <p:nvCxnSpPr>
          <p:cNvPr id="23" name="直接连接符 22"/>
          <p:cNvCxnSpPr>
            <a:stCxn id="11" idx="1"/>
            <a:endCxn id="22" idx="6"/>
          </p:cNvCxnSpPr>
          <p:nvPr/>
        </p:nvCxnSpPr>
        <p:spPr>
          <a:xfrm flipH="1">
            <a:off x="7881770" y="4509523"/>
            <a:ext cx="1106170" cy="517525"/>
          </a:xfrm>
          <a:prstGeom prst="line">
            <a:avLst/>
          </a:prstGeom>
          <a:ln w="19050">
            <a:solidFill>
              <a:sysClr val="windowText" lastClr="000000">
                <a:lumMod val="50000"/>
                <a:lumOff val="50000"/>
              </a:sysClr>
            </a:solidFill>
          </a:ln>
        </p:spPr>
        <p:style>
          <a:lnRef idx="1">
            <a:srgbClr val="9F2525"/>
          </a:lnRef>
          <a:fillRef idx="0">
            <a:srgbClr val="9F2525"/>
          </a:fillRef>
          <a:effectRef idx="0">
            <a:srgbClr val="9F2525"/>
          </a:effectRef>
          <a:fontRef idx="minor">
            <a:sysClr val="windowText" lastClr="000000"/>
          </a:fontRef>
        </p:style>
      </p:cxn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17"/>
          <p:cNvSpPr/>
          <p:nvPr/>
        </p:nvSpPr>
        <p:spPr>
          <a:xfrm>
            <a:off x="2548255" y="890270"/>
            <a:ext cx="528383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rPr>
              <a:t>二</a:t>
            </a:r>
            <a:r>
              <a:rPr lang="en-US" altLang="zh-CN" sz="2800">
                <a:latin typeface="微软雅黑" panose="020B0503020204020204" pitchFamily="34" charset="-122"/>
                <a:ea typeface="微软雅黑" panose="020B0503020204020204" pitchFamily="34" charset="-122"/>
              </a:rPr>
              <a:t>）我国宪法法律规定的权利</a:t>
            </a:r>
            <a:endParaRPr lang="en-US" altLang="zh-CN" sz="2800">
              <a:latin typeface="微软雅黑" panose="020B0503020204020204" pitchFamily="34" charset="-122"/>
              <a:ea typeface="微软雅黑" panose="020B0503020204020204" pitchFamily="34" charset="-122"/>
            </a:endParaRPr>
          </a:p>
        </p:txBody>
      </p:sp>
      <p:sp>
        <p:nvSpPr>
          <p:cNvPr id="2" name="文本框 1"/>
          <p:cNvSpPr txBox="1"/>
          <p:nvPr/>
        </p:nvSpPr>
        <p:spPr>
          <a:xfrm>
            <a:off x="2548255" y="16383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二、依法行使权利与履行义务</a:t>
            </a:r>
            <a:endPar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29" name="组合 28"/>
          <p:cNvGrpSpPr/>
          <p:nvPr/>
        </p:nvGrpSpPr>
        <p:grpSpPr>
          <a:xfrm>
            <a:off x="638175" y="1655445"/>
            <a:ext cx="9218930" cy="520065"/>
            <a:chOff x="2242" y="7021"/>
            <a:chExt cx="14518" cy="819"/>
          </a:xfrm>
        </p:grpSpPr>
        <p:cxnSp>
          <p:nvCxnSpPr>
            <p:cNvPr id="4" name="直接连接符 3"/>
            <p:cNvCxnSpPr/>
            <p:nvPr/>
          </p:nvCxnSpPr>
          <p:spPr>
            <a:xfrm>
              <a:off x="2242" y="7840"/>
              <a:ext cx="14518" cy="0"/>
            </a:xfrm>
            <a:prstGeom prst="line">
              <a:avLst/>
            </a:prstGeom>
            <a:ln>
              <a:solidFill>
                <a:srgbClr val="C00000"/>
              </a:solidFill>
            </a:ln>
          </p:spPr>
          <p:style>
            <a:lnRef idx="1">
              <a:srgbClr val="4472C4"/>
            </a:lnRef>
            <a:fillRef idx="0">
              <a:srgbClr val="4472C4"/>
            </a:fillRef>
            <a:effectRef idx="0">
              <a:srgbClr val="4472C4"/>
            </a:effectRef>
            <a:fontRef idx="minor">
              <a:sysClr val="windowText" lastClr="000000"/>
            </a:fontRef>
          </p:style>
        </p:cxnSp>
        <p:sp>
          <p:nvSpPr>
            <p:cNvPr id="31" name="矩形 30"/>
            <p:cNvSpPr/>
            <p:nvPr/>
          </p:nvSpPr>
          <p:spPr>
            <a:xfrm>
              <a:off x="2242" y="7021"/>
              <a:ext cx="3008" cy="622"/>
            </a:xfrm>
            <a:prstGeom prst="rect">
              <a:avLst/>
            </a:prstGeom>
            <a:solidFill>
              <a:srgbClr val="C00000"/>
            </a:solidFill>
            <a:ln>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人身权利</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3" name="文本框 2"/>
          <p:cNvSpPr txBox="1"/>
          <p:nvPr/>
        </p:nvSpPr>
        <p:spPr>
          <a:xfrm>
            <a:off x="8304530" y="2887980"/>
            <a:ext cx="3664585" cy="2861310"/>
          </a:xfrm>
          <a:prstGeom prst="rect">
            <a:avLst/>
          </a:prstGeom>
          <a:noFill/>
        </p:spPr>
        <p:txBody>
          <a:bodyPr wrap="square" rtlCol="0" anchor="t">
            <a:spAutoFit/>
          </a:bodyPr>
          <a:lstStyle/>
          <a:p>
            <a:pPr>
              <a:lnSpc>
                <a:spcPct val="150000"/>
              </a:lnSpc>
            </a:pPr>
            <a:r>
              <a:rPr lang="zh-CN" altLang="en-US" sz="2400" b="1">
                <a:solidFill>
                  <a:srgbClr val="C00000"/>
                </a:solidFill>
                <a:sym typeface="+mn-ea"/>
              </a:rPr>
              <a:t>人身权利主要包括以下几方面内容：</a:t>
            </a:r>
            <a:endParaRPr lang="zh-CN" altLang="en-US" sz="2400" b="1">
              <a:solidFill>
                <a:srgbClr val="C00000"/>
              </a:solidFill>
              <a:sym typeface="+mn-ea"/>
            </a:endParaRPr>
          </a:p>
          <a:p>
            <a:pPr>
              <a:lnSpc>
                <a:spcPct val="150000"/>
              </a:lnSpc>
            </a:pPr>
            <a:r>
              <a:rPr lang="zh-CN" altLang="en-US" sz="2400" b="1">
                <a:solidFill>
                  <a:srgbClr val="C00000"/>
                </a:solidFill>
                <a:sym typeface="+mn-ea"/>
              </a:rPr>
              <a:t>生命健康权、人身自由权、人格尊严权、住宅安全权、通信自由权。</a:t>
            </a:r>
            <a:endParaRPr lang="zh-CN" altLang="en-US" sz="2400">
              <a:sym typeface="+mn-ea"/>
            </a:endParaRPr>
          </a:p>
        </p:txBody>
      </p:sp>
      <p:sp>
        <p:nvSpPr>
          <p:cNvPr id="5" name="文本框 4" descr="7b0a20202020227461726765744d6f64756c65223a20226b6f6e6c696e65666f6e7473220a7d0a"/>
          <p:cNvSpPr txBox="1"/>
          <p:nvPr/>
        </p:nvSpPr>
        <p:spPr>
          <a:xfrm>
            <a:off x="930910" y="4429760"/>
            <a:ext cx="7193280" cy="2214880"/>
          </a:xfrm>
          <a:prstGeom prst="rect">
            <a:avLst/>
          </a:prstGeom>
          <a:noFill/>
        </p:spPr>
        <p:txBody>
          <a:bodyPr wrap="none" rtlCol="0" anchor="t">
            <a:spAutoFit/>
            <a:scene3d>
              <a:camera prst="isometricOffAxis2Top"/>
              <a:lightRig rig="threePt" dir="t"/>
            </a:scene3d>
          </a:bodyPr>
          <a:lstStyle/>
          <a:p>
            <a:r>
              <a:rPr lang="zh-CN" altLang="en-US" sz="13800" dirty="0">
                <a:solidFill>
                  <a:srgbClr val="C00000"/>
                </a:solidFill>
                <a:latin typeface="汉呈印章体" panose="020B0503020204020204" charset="-128"/>
                <a:ea typeface="汉呈印章体" panose="020B0503020204020204" charset="-128"/>
                <a:cs typeface="+mn-ea"/>
                <a:sym typeface="+mn-ea"/>
              </a:rPr>
              <a:t>人身权利</a:t>
            </a:r>
            <a:endParaRPr lang="zh-CN" altLang="en-US" sz="13800" dirty="0">
              <a:solidFill>
                <a:srgbClr val="C00000"/>
              </a:solidFill>
              <a:latin typeface="汉呈印章体" panose="020B0503020204020204" charset="-128"/>
              <a:ea typeface="汉呈印章体" panose="020B0503020204020204" charset="-128"/>
              <a:cs typeface="+mn-ea"/>
              <a:sym typeface="+mn-ea"/>
            </a:endParaRPr>
          </a:p>
        </p:txBody>
      </p:sp>
      <p:sp>
        <p:nvSpPr>
          <p:cNvPr id="6" name="椭圆 5"/>
          <p:cNvSpPr/>
          <p:nvPr/>
        </p:nvSpPr>
        <p:spPr>
          <a:xfrm>
            <a:off x="1521460" y="2797810"/>
            <a:ext cx="1440000" cy="1440000"/>
          </a:xfrm>
          <a:prstGeom prst="ellipse">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t>人身自由权</a:t>
            </a:r>
            <a:endParaRPr lang="zh-CN" altLang="en-US" sz="2400"/>
          </a:p>
        </p:txBody>
      </p:sp>
      <p:sp>
        <p:nvSpPr>
          <p:cNvPr id="7" name="椭圆 6"/>
          <p:cNvSpPr/>
          <p:nvPr/>
        </p:nvSpPr>
        <p:spPr>
          <a:xfrm>
            <a:off x="194945" y="3451860"/>
            <a:ext cx="1440000" cy="1440000"/>
          </a:xfrm>
          <a:prstGeom prst="ellipse">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t>生命健康权</a:t>
            </a:r>
            <a:endParaRPr lang="zh-CN" altLang="en-US" sz="2400"/>
          </a:p>
        </p:txBody>
      </p:sp>
      <p:sp>
        <p:nvSpPr>
          <p:cNvPr id="8" name="椭圆 7"/>
          <p:cNvSpPr/>
          <p:nvPr/>
        </p:nvSpPr>
        <p:spPr>
          <a:xfrm>
            <a:off x="3003550" y="2582545"/>
            <a:ext cx="1440000" cy="1440000"/>
          </a:xfrm>
          <a:prstGeom prst="ellipse">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t>人格尊严权</a:t>
            </a:r>
            <a:endParaRPr lang="zh-CN" altLang="en-US" sz="2400"/>
          </a:p>
        </p:txBody>
      </p:sp>
      <p:sp>
        <p:nvSpPr>
          <p:cNvPr id="9" name="椭圆 8"/>
          <p:cNvSpPr/>
          <p:nvPr/>
        </p:nvSpPr>
        <p:spPr>
          <a:xfrm>
            <a:off x="4527550" y="2582545"/>
            <a:ext cx="1440000" cy="1440000"/>
          </a:xfrm>
          <a:prstGeom prst="ellipse">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t>住宅安全权</a:t>
            </a:r>
            <a:endParaRPr lang="zh-CN" altLang="en-US" sz="2400"/>
          </a:p>
        </p:txBody>
      </p:sp>
      <p:sp>
        <p:nvSpPr>
          <p:cNvPr id="10" name="燕尾形箭头 9"/>
          <p:cNvSpPr/>
          <p:nvPr/>
        </p:nvSpPr>
        <p:spPr>
          <a:xfrm rot="7320000">
            <a:off x="4130675" y="4175760"/>
            <a:ext cx="1207135" cy="624205"/>
          </a:xfrm>
          <a:prstGeom prst="notchedRightArrow">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燕尾形箭头 10"/>
          <p:cNvSpPr/>
          <p:nvPr/>
        </p:nvSpPr>
        <p:spPr>
          <a:xfrm rot="5700000">
            <a:off x="3326130" y="4144645"/>
            <a:ext cx="819785" cy="624205"/>
          </a:xfrm>
          <a:prstGeom prst="notchedRightArrow">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燕尾形箭头 11"/>
          <p:cNvSpPr/>
          <p:nvPr/>
        </p:nvSpPr>
        <p:spPr>
          <a:xfrm rot="3720000">
            <a:off x="2350770" y="4175760"/>
            <a:ext cx="819785" cy="624205"/>
          </a:xfrm>
          <a:prstGeom prst="notchedRightArrow">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燕尾形箭头 12"/>
          <p:cNvSpPr/>
          <p:nvPr/>
        </p:nvSpPr>
        <p:spPr>
          <a:xfrm rot="1560000">
            <a:off x="1216660" y="4703445"/>
            <a:ext cx="819785" cy="624205"/>
          </a:xfrm>
          <a:prstGeom prst="notchedRightArrow">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6091555" y="3197225"/>
            <a:ext cx="1440000" cy="1440000"/>
          </a:xfrm>
          <a:prstGeom prst="ellipse">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t>通信自由权</a:t>
            </a:r>
            <a:endParaRPr lang="zh-CN" altLang="en-US" sz="2400"/>
          </a:p>
        </p:txBody>
      </p:sp>
      <p:sp>
        <p:nvSpPr>
          <p:cNvPr id="15" name="燕尾形箭头 14"/>
          <p:cNvSpPr/>
          <p:nvPr/>
        </p:nvSpPr>
        <p:spPr>
          <a:xfrm rot="7740000">
            <a:off x="5357495" y="4551045"/>
            <a:ext cx="1054100" cy="624205"/>
          </a:xfrm>
          <a:prstGeom prst="notchedRightArrow">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17"/>
          <p:cNvSpPr/>
          <p:nvPr/>
        </p:nvSpPr>
        <p:spPr>
          <a:xfrm>
            <a:off x="2487930" y="802640"/>
            <a:ext cx="528383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rPr>
              <a:t>二</a:t>
            </a:r>
            <a:r>
              <a:rPr lang="en-US" altLang="zh-CN" sz="2800">
                <a:latin typeface="微软雅黑" panose="020B0503020204020204" pitchFamily="34" charset="-122"/>
                <a:ea typeface="微软雅黑" panose="020B0503020204020204" pitchFamily="34" charset="-122"/>
              </a:rPr>
              <a:t>）我国宪法法律规定的权利</a:t>
            </a:r>
            <a:endParaRPr lang="en-US" altLang="zh-CN" sz="2800">
              <a:latin typeface="微软雅黑" panose="020B0503020204020204" pitchFamily="34" charset="-122"/>
              <a:ea typeface="微软雅黑" panose="020B0503020204020204" pitchFamily="34" charset="-122"/>
            </a:endParaRPr>
          </a:p>
        </p:txBody>
      </p:sp>
      <p:sp>
        <p:nvSpPr>
          <p:cNvPr id="2" name="文本框 1"/>
          <p:cNvSpPr txBox="1"/>
          <p:nvPr/>
        </p:nvSpPr>
        <p:spPr>
          <a:xfrm>
            <a:off x="2487930" y="12573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二、依法行使权利与履行义务</a:t>
            </a:r>
            <a:endPar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29" name="组合 28"/>
          <p:cNvGrpSpPr/>
          <p:nvPr/>
        </p:nvGrpSpPr>
        <p:grpSpPr>
          <a:xfrm>
            <a:off x="638175" y="1655445"/>
            <a:ext cx="9218930" cy="520065"/>
            <a:chOff x="2242" y="7021"/>
            <a:chExt cx="14518" cy="819"/>
          </a:xfrm>
        </p:grpSpPr>
        <p:cxnSp>
          <p:nvCxnSpPr>
            <p:cNvPr id="4" name="直接连接符 3"/>
            <p:cNvCxnSpPr/>
            <p:nvPr/>
          </p:nvCxnSpPr>
          <p:spPr>
            <a:xfrm>
              <a:off x="2242" y="7840"/>
              <a:ext cx="14518" cy="0"/>
            </a:xfrm>
            <a:prstGeom prst="line">
              <a:avLst/>
            </a:prstGeom>
            <a:ln>
              <a:solidFill>
                <a:srgbClr val="C00000"/>
              </a:solidFill>
            </a:ln>
          </p:spPr>
          <p:style>
            <a:lnRef idx="1">
              <a:srgbClr val="4472C4"/>
            </a:lnRef>
            <a:fillRef idx="0">
              <a:srgbClr val="4472C4"/>
            </a:fillRef>
            <a:effectRef idx="0">
              <a:srgbClr val="4472C4"/>
            </a:effectRef>
            <a:fontRef idx="minor">
              <a:sysClr val="windowText" lastClr="000000"/>
            </a:fontRef>
          </p:style>
        </p:cxnSp>
        <p:sp>
          <p:nvSpPr>
            <p:cNvPr id="31" name="矩形 30"/>
            <p:cNvSpPr/>
            <p:nvPr/>
          </p:nvSpPr>
          <p:spPr>
            <a:xfrm>
              <a:off x="2242" y="7021"/>
              <a:ext cx="3008" cy="622"/>
            </a:xfrm>
            <a:prstGeom prst="rect">
              <a:avLst/>
            </a:prstGeom>
            <a:solidFill>
              <a:srgbClr val="C00000"/>
            </a:solidFill>
            <a:ln>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人身权利</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16" name="文本框 15"/>
          <p:cNvSpPr txBox="1"/>
          <p:nvPr/>
        </p:nvSpPr>
        <p:spPr>
          <a:xfrm>
            <a:off x="407670" y="3063240"/>
            <a:ext cx="3721100" cy="2861310"/>
          </a:xfrm>
          <a:prstGeom prst="rect">
            <a:avLst/>
          </a:prstGeom>
          <a:noFill/>
        </p:spPr>
        <p:txBody>
          <a:bodyPr wrap="square" rtlCol="0" anchor="t">
            <a:spAutoFit/>
          </a:bodyPr>
          <a:lstStyle/>
          <a:p>
            <a:pPr>
              <a:lnSpc>
                <a:spcPct val="150000"/>
              </a:lnSpc>
            </a:pPr>
            <a:r>
              <a:rPr lang="zh-CN" altLang="en-US" sz="2400">
                <a:sym typeface="+mn-ea"/>
              </a:rPr>
              <a:t>即维持生命存在的权利。生命权是人最基本、最原始的权利，具有神圣性与不可转让性，不可非法剥夺。</a:t>
            </a:r>
            <a:endParaRPr lang="zh-CN" altLang="en-US" sz="2400">
              <a:sym typeface="+mn-ea"/>
            </a:endParaRPr>
          </a:p>
        </p:txBody>
      </p:sp>
      <p:sp>
        <p:nvSpPr>
          <p:cNvPr id="18" name="矩形 17"/>
          <p:cNvSpPr/>
          <p:nvPr/>
        </p:nvSpPr>
        <p:spPr>
          <a:xfrm>
            <a:off x="638175" y="2494280"/>
            <a:ext cx="2377440" cy="394970"/>
          </a:xfrm>
          <a:prstGeom prst="rect">
            <a:avLst/>
          </a:prstGeom>
          <a:solidFill>
            <a:srgbClr val="C00000"/>
          </a:solidFill>
          <a:ln>
            <a:solidFill>
              <a:srgbClr val="C00000"/>
            </a:solidFill>
          </a:ln>
          <a:effectLst>
            <a:outerShdw blurRad="63500" sx="102000" sy="102000" algn="ctr" rotWithShape="0">
              <a:prstClr val="black">
                <a:alpha val="40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、生命健康权</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9" name="http://photo-static-api.fotomore.com/creative/vcg/400/new/VCG211316031262.jpg" descr="&amp;pky260_sjzg_VCG211316031262&amp;2&amp;src_toppic_inpsrchzd1&amp;"/>
          <p:cNvPicPr>
            <a:picLocks noChangeAspect="1"/>
          </p:cNvPicPr>
          <p:nvPr/>
        </p:nvPicPr>
        <p:blipFill>
          <a:blip r:embed="rId1"/>
          <a:srcRect r="34612"/>
          <a:stretch>
            <a:fillRect/>
          </a:stretch>
        </p:blipFill>
        <p:spPr>
          <a:xfrm>
            <a:off x="4332605" y="3063240"/>
            <a:ext cx="3895725" cy="2765425"/>
          </a:xfrm>
          <a:prstGeom prst="rect">
            <a:avLst/>
          </a:prstGeom>
          <a:effectLst>
            <a:outerShdw blurRad="63500" sx="102000" sy="102000" algn="ctr" rotWithShape="0">
              <a:prstClr val="black">
                <a:alpha val="40000"/>
              </a:prstClr>
            </a:outerShdw>
          </a:effectLst>
        </p:spPr>
      </p:pic>
      <p:sp>
        <p:nvSpPr>
          <p:cNvPr id="3" name="文本框 2"/>
          <p:cNvSpPr txBox="1"/>
          <p:nvPr/>
        </p:nvSpPr>
        <p:spPr>
          <a:xfrm>
            <a:off x="8432165" y="3063240"/>
            <a:ext cx="3653155" cy="3415030"/>
          </a:xfrm>
          <a:prstGeom prst="rect">
            <a:avLst/>
          </a:prstGeom>
          <a:noFill/>
        </p:spPr>
        <p:txBody>
          <a:bodyPr wrap="square" rtlCol="0" anchor="t">
            <a:spAutoFit/>
          </a:bodyPr>
          <a:lstStyle/>
          <a:p>
            <a:pPr algn="l">
              <a:lnSpc>
                <a:spcPct val="150000"/>
              </a:lnSpc>
            </a:pPr>
            <a:r>
              <a:rPr lang="zh-CN" altLang="en-US" sz="2400" b="1">
                <a:solidFill>
                  <a:srgbClr val="C00000"/>
                </a:solidFill>
                <a:sym typeface="+mn-ea"/>
              </a:rPr>
              <a:t>享有生命权是人享有其他各项权利的前提。</a:t>
            </a:r>
            <a:r>
              <a:rPr lang="zh-CN" altLang="en-US" sz="2400">
                <a:sym typeface="+mn-ea"/>
              </a:rPr>
              <a:t>健康权是在公民享有生命权的前提下，确保自身肉体健全和精神健全、不受任何伤害的权利。</a:t>
            </a: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3" grpId="0"/>
      <p:bldP spid="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17"/>
          <p:cNvSpPr/>
          <p:nvPr/>
        </p:nvSpPr>
        <p:spPr>
          <a:xfrm>
            <a:off x="2548255" y="812800"/>
            <a:ext cx="528383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rPr>
              <a:t>二</a:t>
            </a:r>
            <a:r>
              <a:rPr lang="en-US" altLang="zh-CN" sz="2800">
                <a:latin typeface="微软雅黑" panose="020B0503020204020204" pitchFamily="34" charset="-122"/>
                <a:ea typeface="微软雅黑" panose="020B0503020204020204" pitchFamily="34" charset="-122"/>
              </a:rPr>
              <a:t>）我国宪法法律规定的权利</a:t>
            </a:r>
            <a:endParaRPr lang="en-US" altLang="zh-CN" sz="2800">
              <a:latin typeface="微软雅黑" panose="020B0503020204020204" pitchFamily="34" charset="-122"/>
              <a:ea typeface="微软雅黑" panose="020B0503020204020204" pitchFamily="34" charset="-122"/>
            </a:endParaRPr>
          </a:p>
        </p:txBody>
      </p:sp>
      <p:sp>
        <p:nvSpPr>
          <p:cNvPr id="2" name="文本框 1"/>
          <p:cNvSpPr txBox="1"/>
          <p:nvPr/>
        </p:nvSpPr>
        <p:spPr>
          <a:xfrm>
            <a:off x="2548255" y="14605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二、依法行使权利与履行义务</a:t>
            </a:r>
            <a:endPar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29" name="组合 28"/>
          <p:cNvGrpSpPr/>
          <p:nvPr/>
        </p:nvGrpSpPr>
        <p:grpSpPr>
          <a:xfrm>
            <a:off x="638175" y="1655445"/>
            <a:ext cx="9218930" cy="520065"/>
            <a:chOff x="2242" y="7021"/>
            <a:chExt cx="14518" cy="819"/>
          </a:xfrm>
        </p:grpSpPr>
        <p:cxnSp>
          <p:nvCxnSpPr>
            <p:cNvPr id="4" name="直接连接符 3"/>
            <p:cNvCxnSpPr/>
            <p:nvPr/>
          </p:nvCxnSpPr>
          <p:spPr>
            <a:xfrm>
              <a:off x="2242" y="7840"/>
              <a:ext cx="14518" cy="0"/>
            </a:xfrm>
            <a:prstGeom prst="line">
              <a:avLst/>
            </a:prstGeom>
            <a:ln>
              <a:solidFill>
                <a:srgbClr val="C00000"/>
              </a:solidFill>
            </a:ln>
          </p:spPr>
          <p:style>
            <a:lnRef idx="1">
              <a:srgbClr val="4472C4"/>
            </a:lnRef>
            <a:fillRef idx="0">
              <a:srgbClr val="4472C4"/>
            </a:fillRef>
            <a:effectRef idx="0">
              <a:srgbClr val="4472C4"/>
            </a:effectRef>
            <a:fontRef idx="minor">
              <a:sysClr val="windowText" lastClr="000000"/>
            </a:fontRef>
          </p:style>
        </p:cxnSp>
        <p:sp>
          <p:nvSpPr>
            <p:cNvPr id="31" name="矩形 30"/>
            <p:cNvSpPr/>
            <p:nvPr/>
          </p:nvSpPr>
          <p:spPr>
            <a:xfrm>
              <a:off x="2242" y="7021"/>
              <a:ext cx="3008" cy="622"/>
            </a:xfrm>
            <a:prstGeom prst="rect">
              <a:avLst/>
            </a:prstGeom>
            <a:solidFill>
              <a:srgbClr val="C00000"/>
            </a:solidFill>
            <a:ln>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人身权利</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16" name="文本框 15"/>
          <p:cNvSpPr txBox="1"/>
          <p:nvPr/>
        </p:nvSpPr>
        <p:spPr>
          <a:xfrm>
            <a:off x="5611495" y="2650490"/>
            <a:ext cx="5789295" cy="3415030"/>
          </a:xfrm>
          <a:prstGeom prst="rect">
            <a:avLst/>
          </a:prstGeom>
          <a:noFill/>
        </p:spPr>
        <p:txBody>
          <a:bodyPr wrap="square" rtlCol="0" anchor="t">
            <a:spAutoFit/>
          </a:bodyPr>
          <a:lstStyle/>
          <a:p>
            <a:pPr>
              <a:lnSpc>
                <a:spcPct val="150000"/>
              </a:lnSpc>
            </a:pPr>
            <a:r>
              <a:rPr lang="zh-CN" altLang="en-US" sz="2400">
                <a:sym typeface="+mn-ea"/>
              </a:rPr>
              <a:t>即公民的人身自由不受非法搜查、拘禁、逮捕等行为侵犯的权利。</a:t>
            </a:r>
            <a:r>
              <a:rPr lang="zh-CN" altLang="en-US" sz="2400" b="1">
                <a:solidFill>
                  <a:srgbClr val="C00000"/>
                </a:solidFill>
                <a:sym typeface="+mn-ea"/>
              </a:rPr>
              <a:t>人身自由是人们一切行动和生活的前提条件，</a:t>
            </a:r>
            <a:r>
              <a:rPr lang="zh-CN" altLang="en-US" sz="2400">
                <a:sym typeface="+mn-ea"/>
              </a:rPr>
              <a:t>包括人的身体不受拘束，人的行动自由、人身自由不受非法限制和剥夺等。</a:t>
            </a:r>
            <a:endParaRPr lang="zh-CN" altLang="en-US" sz="2400">
              <a:sym typeface="+mn-ea"/>
            </a:endParaRPr>
          </a:p>
          <a:p>
            <a:pPr>
              <a:lnSpc>
                <a:spcPct val="150000"/>
              </a:lnSpc>
            </a:pPr>
            <a:r>
              <a:rPr lang="zh-CN" altLang="en-US" sz="2400" b="1">
                <a:sym typeface="+mn-ea"/>
              </a:rPr>
              <a:t>案例：孙志刚被非法收容致死案</a:t>
            </a:r>
            <a:endParaRPr lang="zh-CN" altLang="en-US" sz="2400" b="1">
              <a:sym typeface="+mn-ea"/>
            </a:endParaRPr>
          </a:p>
        </p:txBody>
      </p:sp>
      <p:sp>
        <p:nvSpPr>
          <p:cNvPr id="18" name="矩形 17"/>
          <p:cNvSpPr/>
          <p:nvPr/>
        </p:nvSpPr>
        <p:spPr>
          <a:xfrm>
            <a:off x="638175" y="2494280"/>
            <a:ext cx="2377440" cy="394970"/>
          </a:xfrm>
          <a:prstGeom prst="rect">
            <a:avLst/>
          </a:prstGeom>
          <a:solidFill>
            <a:srgbClr val="C00000"/>
          </a:solidFill>
          <a:ln>
            <a:solidFill>
              <a:srgbClr val="C00000"/>
            </a:solidFill>
          </a:ln>
          <a:effectLst>
            <a:outerShdw blurRad="63500" sx="102000" sy="102000" algn="ctr" rotWithShape="0">
              <a:prstClr val="black">
                <a:alpha val="40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、人身自由权</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929005" y="2976245"/>
            <a:ext cx="4137025" cy="3368040"/>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17"/>
          <p:cNvSpPr/>
          <p:nvPr/>
        </p:nvSpPr>
        <p:spPr>
          <a:xfrm>
            <a:off x="2548255" y="890270"/>
            <a:ext cx="528383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rPr>
              <a:t>二</a:t>
            </a:r>
            <a:r>
              <a:rPr lang="en-US" altLang="zh-CN" sz="2800">
                <a:latin typeface="微软雅黑" panose="020B0503020204020204" pitchFamily="34" charset="-122"/>
                <a:ea typeface="微软雅黑" panose="020B0503020204020204" pitchFamily="34" charset="-122"/>
              </a:rPr>
              <a:t>）我国宪法法律规定的权利</a:t>
            </a:r>
            <a:endParaRPr lang="en-US" altLang="zh-CN" sz="2800">
              <a:latin typeface="微软雅黑" panose="020B0503020204020204" pitchFamily="34" charset="-122"/>
              <a:ea typeface="微软雅黑" panose="020B0503020204020204" pitchFamily="34" charset="-122"/>
            </a:endParaRPr>
          </a:p>
        </p:txBody>
      </p:sp>
      <p:sp>
        <p:nvSpPr>
          <p:cNvPr id="2" name="文本框 1"/>
          <p:cNvSpPr txBox="1"/>
          <p:nvPr/>
        </p:nvSpPr>
        <p:spPr>
          <a:xfrm>
            <a:off x="2548255" y="16383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二、依法行使权利与履行义务</a:t>
            </a:r>
            <a:endPar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29" name="组合 28"/>
          <p:cNvGrpSpPr/>
          <p:nvPr/>
        </p:nvGrpSpPr>
        <p:grpSpPr>
          <a:xfrm>
            <a:off x="638175" y="1655445"/>
            <a:ext cx="9218930" cy="520065"/>
            <a:chOff x="2242" y="7021"/>
            <a:chExt cx="14518" cy="819"/>
          </a:xfrm>
        </p:grpSpPr>
        <p:cxnSp>
          <p:nvCxnSpPr>
            <p:cNvPr id="4" name="直接连接符 3"/>
            <p:cNvCxnSpPr/>
            <p:nvPr/>
          </p:nvCxnSpPr>
          <p:spPr>
            <a:xfrm>
              <a:off x="2242" y="7840"/>
              <a:ext cx="14518" cy="0"/>
            </a:xfrm>
            <a:prstGeom prst="line">
              <a:avLst/>
            </a:prstGeom>
            <a:ln>
              <a:solidFill>
                <a:srgbClr val="C00000"/>
              </a:solidFill>
            </a:ln>
          </p:spPr>
          <p:style>
            <a:lnRef idx="1">
              <a:srgbClr val="4472C4"/>
            </a:lnRef>
            <a:fillRef idx="0">
              <a:srgbClr val="4472C4"/>
            </a:fillRef>
            <a:effectRef idx="0">
              <a:srgbClr val="4472C4"/>
            </a:effectRef>
            <a:fontRef idx="minor">
              <a:sysClr val="windowText" lastClr="000000"/>
            </a:fontRef>
          </p:style>
        </p:cxnSp>
        <p:sp>
          <p:nvSpPr>
            <p:cNvPr id="31" name="矩形 30"/>
            <p:cNvSpPr/>
            <p:nvPr/>
          </p:nvSpPr>
          <p:spPr>
            <a:xfrm>
              <a:off x="2242" y="7021"/>
              <a:ext cx="3008" cy="622"/>
            </a:xfrm>
            <a:prstGeom prst="rect">
              <a:avLst/>
            </a:prstGeom>
            <a:solidFill>
              <a:srgbClr val="C00000"/>
            </a:solidFill>
            <a:ln>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人身权利</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16" name="文本框 15"/>
          <p:cNvSpPr txBox="1"/>
          <p:nvPr/>
        </p:nvSpPr>
        <p:spPr>
          <a:xfrm>
            <a:off x="505460" y="3094990"/>
            <a:ext cx="7138670" cy="3415030"/>
          </a:xfrm>
          <a:prstGeom prst="rect">
            <a:avLst/>
          </a:prstGeom>
          <a:noFill/>
        </p:spPr>
        <p:txBody>
          <a:bodyPr wrap="square" rtlCol="0" anchor="t">
            <a:spAutoFit/>
          </a:bodyPr>
          <a:lstStyle/>
          <a:p>
            <a:pPr>
              <a:lnSpc>
                <a:spcPct val="150000"/>
              </a:lnSpc>
            </a:pPr>
            <a:r>
              <a:rPr lang="zh-CN" altLang="en-US" sz="2400">
                <a:sym typeface="+mn-ea"/>
              </a:rPr>
              <a:t>即与人身有密切联系的名誉、姓名、肖像等不容侵犯的权利。</a:t>
            </a:r>
            <a:r>
              <a:rPr lang="zh-CN" altLang="en-US" sz="2400" b="1">
                <a:solidFill>
                  <a:srgbClr val="C00000"/>
                </a:solidFill>
                <a:sym typeface="+mn-ea"/>
              </a:rPr>
              <a:t>人格尊严是人之为人所应当享有的地位、待遇或尊重的总和，集中表现为人的自尊心和自爱心。</a:t>
            </a:r>
            <a:r>
              <a:rPr lang="zh-CN" altLang="en-US" sz="2400">
                <a:sym typeface="+mn-ea"/>
              </a:rPr>
              <a:t>人格尊严权的基本内容有姓名权、肖像权、名誉权、荣誉权、隐私权等。</a:t>
            </a:r>
            <a:endParaRPr lang="zh-CN" altLang="en-US" sz="2400">
              <a:sym typeface="+mn-ea"/>
            </a:endParaRPr>
          </a:p>
          <a:p>
            <a:pPr>
              <a:lnSpc>
                <a:spcPct val="150000"/>
              </a:lnSpc>
            </a:pPr>
            <a:r>
              <a:rPr lang="en-US" altLang="zh-CN" sz="2400">
                <a:sym typeface="+mn-ea"/>
              </a:rPr>
              <a:t> </a:t>
            </a:r>
            <a:r>
              <a:rPr lang="zh-CN" altLang="en-US" sz="2400" b="1">
                <a:sym typeface="+mn-ea"/>
              </a:rPr>
              <a:t>案例：在宾馆房间发现偷拍摄像头怎么办？</a:t>
            </a:r>
            <a:endParaRPr lang="zh-CN" altLang="en-US" sz="2400" b="1">
              <a:sym typeface="+mn-ea"/>
            </a:endParaRPr>
          </a:p>
        </p:txBody>
      </p:sp>
      <p:sp>
        <p:nvSpPr>
          <p:cNvPr id="18" name="矩形 17"/>
          <p:cNvSpPr/>
          <p:nvPr/>
        </p:nvSpPr>
        <p:spPr>
          <a:xfrm>
            <a:off x="638175" y="2494280"/>
            <a:ext cx="2377440" cy="394970"/>
          </a:xfrm>
          <a:prstGeom prst="rect">
            <a:avLst/>
          </a:prstGeom>
          <a:solidFill>
            <a:srgbClr val="C00000"/>
          </a:solidFill>
          <a:ln>
            <a:solidFill>
              <a:srgbClr val="C00000"/>
            </a:solidFill>
          </a:ln>
          <a:effectLst>
            <a:outerShdw blurRad="63500" sx="102000" sy="102000" algn="ctr" rotWithShape="0">
              <a:prstClr val="black">
                <a:alpha val="40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、人格尊严权</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descr="隐私权"/>
          <p:cNvPicPr>
            <a:picLocks noChangeAspect="1"/>
          </p:cNvPicPr>
          <p:nvPr/>
        </p:nvPicPr>
        <p:blipFill>
          <a:blip r:embed="rId1"/>
          <a:stretch>
            <a:fillRect/>
          </a:stretch>
        </p:blipFill>
        <p:spPr>
          <a:xfrm>
            <a:off x="7891145" y="3202940"/>
            <a:ext cx="3832860" cy="2644775"/>
          </a:xfrm>
          <a:prstGeom prst="rect">
            <a:avLst/>
          </a:prstGeom>
          <a:effectLst>
            <a:outerShdw blurRad="63500" sx="102000" sy="102000" algn="ctr" rotWithShape="0">
              <a:prstClr val="black">
                <a:alpha val="40000"/>
              </a:prst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17"/>
          <p:cNvSpPr/>
          <p:nvPr/>
        </p:nvSpPr>
        <p:spPr>
          <a:xfrm>
            <a:off x="2548255" y="883920"/>
            <a:ext cx="528383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rPr>
              <a:t>二</a:t>
            </a:r>
            <a:r>
              <a:rPr lang="en-US" altLang="zh-CN" sz="2800">
                <a:latin typeface="微软雅黑" panose="020B0503020204020204" pitchFamily="34" charset="-122"/>
                <a:ea typeface="微软雅黑" panose="020B0503020204020204" pitchFamily="34" charset="-122"/>
              </a:rPr>
              <a:t>）我国宪法法律规定的权利</a:t>
            </a:r>
            <a:endParaRPr lang="en-US" altLang="zh-CN" sz="2800">
              <a:latin typeface="微软雅黑" panose="020B0503020204020204" pitchFamily="34" charset="-122"/>
              <a:ea typeface="微软雅黑" panose="020B0503020204020204" pitchFamily="34" charset="-122"/>
            </a:endParaRPr>
          </a:p>
        </p:txBody>
      </p:sp>
      <p:sp>
        <p:nvSpPr>
          <p:cNvPr id="2" name="文本框 1"/>
          <p:cNvSpPr txBox="1"/>
          <p:nvPr/>
        </p:nvSpPr>
        <p:spPr>
          <a:xfrm>
            <a:off x="2548255" y="21717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二、依法行使权利与履行义务</a:t>
            </a:r>
            <a:endPar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29" name="组合 28"/>
          <p:cNvGrpSpPr/>
          <p:nvPr/>
        </p:nvGrpSpPr>
        <p:grpSpPr>
          <a:xfrm>
            <a:off x="638175" y="1655445"/>
            <a:ext cx="9218930" cy="520065"/>
            <a:chOff x="2242" y="7021"/>
            <a:chExt cx="14518" cy="819"/>
          </a:xfrm>
        </p:grpSpPr>
        <p:cxnSp>
          <p:nvCxnSpPr>
            <p:cNvPr id="4" name="直接连接符 3"/>
            <p:cNvCxnSpPr/>
            <p:nvPr/>
          </p:nvCxnSpPr>
          <p:spPr>
            <a:xfrm>
              <a:off x="2242" y="7840"/>
              <a:ext cx="14518" cy="0"/>
            </a:xfrm>
            <a:prstGeom prst="line">
              <a:avLst/>
            </a:prstGeom>
            <a:ln>
              <a:solidFill>
                <a:srgbClr val="C00000"/>
              </a:solidFill>
            </a:ln>
          </p:spPr>
          <p:style>
            <a:lnRef idx="1">
              <a:srgbClr val="4472C4"/>
            </a:lnRef>
            <a:fillRef idx="0">
              <a:srgbClr val="4472C4"/>
            </a:fillRef>
            <a:effectRef idx="0">
              <a:srgbClr val="4472C4"/>
            </a:effectRef>
            <a:fontRef idx="minor">
              <a:sysClr val="windowText" lastClr="000000"/>
            </a:fontRef>
          </p:style>
        </p:cxnSp>
        <p:sp>
          <p:nvSpPr>
            <p:cNvPr id="31" name="矩形 30"/>
            <p:cNvSpPr/>
            <p:nvPr/>
          </p:nvSpPr>
          <p:spPr>
            <a:xfrm>
              <a:off x="2242" y="7021"/>
              <a:ext cx="3008" cy="622"/>
            </a:xfrm>
            <a:prstGeom prst="rect">
              <a:avLst/>
            </a:prstGeom>
            <a:solidFill>
              <a:srgbClr val="C00000"/>
            </a:solidFill>
            <a:ln>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人身权利</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16" name="文本框 15"/>
          <p:cNvSpPr txBox="1"/>
          <p:nvPr/>
        </p:nvSpPr>
        <p:spPr>
          <a:xfrm>
            <a:off x="4914900" y="2827020"/>
            <a:ext cx="7138670" cy="3969385"/>
          </a:xfrm>
          <a:prstGeom prst="rect">
            <a:avLst/>
          </a:prstGeom>
          <a:noFill/>
        </p:spPr>
        <p:txBody>
          <a:bodyPr wrap="square" rtlCol="0" anchor="t">
            <a:spAutoFit/>
          </a:bodyPr>
          <a:lstStyle/>
          <a:p>
            <a:pPr>
              <a:lnSpc>
                <a:spcPct val="150000"/>
              </a:lnSpc>
            </a:pPr>
            <a:r>
              <a:rPr lang="zh-CN" altLang="en-US" sz="2400" b="1">
                <a:solidFill>
                  <a:srgbClr val="C00000"/>
                </a:solidFill>
                <a:sym typeface="+mn-ea"/>
              </a:rPr>
              <a:t>住宅安全权</a:t>
            </a:r>
            <a:r>
              <a:rPr lang="zh-CN" altLang="en-US" sz="2400">
                <a:sym typeface="+mn-ea"/>
              </a:rPr>
              <a:t>也称住宅不受侵犯权，即公民居住、生活、休息的场所不受非法侵入或搜查的权利。这里的“住宅”既包括固定居住的住宅，也包括临时性的住所。</a:t>
            </a:r>
            <a:endParaRPr lang="zh-CN" altLang="en-US" sz="2400">
              <a:sym typeface="+mn-ea"/>
            </a:endParaRPr>
          </a:p>
          <a:p>
            <a:pPr>
              <a:lnSpc>
                <a:spcPct val="150000"/>
              </a:lnSpc>
            </a:pPr>
            <a:r>
              <a:rPr lang="zh-CN" altLang="en-US" sz="2400" b="1">
                <a:solidFill>
                  <a:srgbClr val="C00000"/>
                </a:solidFill>
                <a:sym typeface="+mn-ea"/>
              </a:rPr>
              <a:t>通信自由权</a:t>
            </a:r>
            <a:r>
              <a:rPr lang="zh-CN" altLang="en-US" sz="2400">
                <a:sym typeface="+mn-ea"/>
              </a:rPr>
              <a:t>是指公民通过书信、电报、传真、电话及其他通信手段，根据自己的意愿进行通信，不受他人干涉的权利。</a:t>
            </a:r>
            <a:endParaRPr lang="zh-CN" altLang="en-US" sz="2400">
              <a:sym typeface="+mn-ea"/>
            </a:endParaRPr>
          </a:p>
        </p:txBody>
      </p:sp>
      <p:sp>
        <p:nvSpPr>
          <p:cNvPr id="18" name="矩形 17"/>
          <p:cNvSpPr/>
          <p:nvPr/>
        </p:nvSpPr>
        <p:spPr>
          <a:xfrm>
            <a:off x="638175" y="2494280"/>
            <a:ext cx="4276725" cy="394970"/>
          </a:xfrm>
          <a:prstGeom prst="rect">
            <a:avLst/>
          </a:prstGeom>
          <a:solidFill>
            <a:srgbClr val="C00000"/>
          </a:solidFill>
          <a:ln>
            <a:solidFill>
              <a:srgbClr val="C00000"/>
            </a:solidFill>
          </a:ln>
          <a:effectLst>
            <a:outerShdw blurRad="63500" sx="102000" sy="102000" algn="ctr" rotWithShape="0">
              <a:prstClr val="black">
                <a:alpha val="40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、住宅安全权及通信自由权</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http://photo-static-api.fotomore.com/creative/vcg/400/new/VCG41N998987128.jpg" descr="&amp;pky240_sjzg_VCG41N998987128&amp;2&amp;src_toppic_inpsrchzd1&amp;"/>
          <p:cNvPicPr>
            <a:picLocks noChangeAspect="1"/>
          </p:cNvPicPr>
          <p:nvPr/>
        </p:nvPicPr>
        <p:blipFill>
          <a:blip r:embed="rId1"/>
          <a:stretch>
            <a:fillRect/>
          </a:stretch>
        </p:blipFill>
        <p:spPr>
          <a:xfrm>
            <a:off x="1047750" y="2976245"/>
            <a:ext cx="2943860" cy="1962150"/>
          </a:xfrm>
          <a:prstGeom prst="rect">
            <a:avLst/>
          </a:prstGeom>
          <a:effectLst>
            <a:outerShdw blurRad="63500" sx="102000" sy="102000" algn="ctr" rotWithShape="0">
              <a:prstClr val="black">
                <a:alpha val="40000"/>
              </a:prstClr>
            </a:outerShdw>
          </a:effectLst>
        </p:spPr>
      </p:pic>
      <p:pic>
        <p:nvPicPr>
          <p:cNvPr id="5" name="http://photo-static-api.fotomore.com/creative/vcg/veer/400/new/VCG41N696901634.jpg" descr="&amp;pky270_sjzg_VCG41N696901634&amp;2&amp;src_toppic_inpsrchzd1&amp;"/>
          <p:cNvPicPr>
            <a:picLocks noChangeAspect="1"/>
          </p:cNvPicPr>
          <p:nvPr/>
        </p:nvPicPr>
        <p:blipFill>
          <a:blip r:embed="rId2"/>
          <a:stretch>
            <a:fillRect/>
          </a:stretch>
        </p:blipFill>
        <p:spPr>
          <a:xfrm>
            <a:off x="1047750" y="4938395"/>
            <a:ext cx="2943225" cy="1858010"/>
          </a:xfrm>
          <a:prstGeom prst="rect">
            <a:avLst/>
          </a:prstGeom>
          <a:effectLst>
            <a:outerShdw blurRad="63500" sx="102000" sy="102000" algn="ctr" rotWithShape="0">
              <a:prstClr val="black">
                <a:alpha val="40000"/>
              </a:prstClr>
            </a:outerShdw>
          </a:effec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17"/>
          <p:cNvSpPr/>
          <p:nvPr/>
        </p:nvSpPr>
        <p:spPr>
          <a:xfrm>
            <a:off x="2416810" y="822960"/>
            <a:ext cx="528383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rPr>
              <a:t>二</a:t>
            </a:r>
            <a:r>
              <a:rPr lang="en-US" altLang="zh-CN" sz="2800">
                <a:latin typeface="微软雅黑" panose="020B0503020204020204" pitchFamily="34" charset="-122"/>
                <a:ea typeface="微软雅黑" panose="020B0503020204020204" pitchFamily="34" charset="-122"/>
              </a:rPr>
              <a:t>）我国宪法法律规定的权利</a:t>
            </a:r>
            <a:endParaRPr lang="en-US" altLang="zh-CN" sz="2800">
              <a:latin typeface="微软雅黑" panose="020B0503020204020204" pitchFamily="34" charset="-122"/>
              <a:ea typeface="微软雅黑" panose="020B0503020204020204" pitchFamily="34" charset="-122"/>
            </a:endParaRPr>
          </a:p>
        </p:txBody>
      </p:sp>
      <p:sp>
        <p:nvSpPr>
          <p:cNvPr id="2" name="文本框 1"/>
          <p:cNvSpPr txBox="1"/>
          <p:nvPr/>
        </p:nvSpPr>
        <p:spPr>
          <a:xfrm>
            <a:off x="2416810" y="17653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二、依法行使权利与履行义务</a:t>
            </a:r>
            <a:endPar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29" name="组合 28"/>
          <p:cNvGrpSpPr/>
          <p:nvPr/>
        </p:nvGrpSpPr>
        <p:grpSpPr>
          <a:xfrm>
            <a:off x="638175" y="1655445"/>
            <a:ext cx="9218930" cy="520065"/>
            <a:chOff x="2242" y="7021"/>
            <a:chExt cx="14518" cy="819"/>
          </a:xfrm>
        </p:grpSpPr>
        <p:cxnSp>
          <p:nvCxnSpPr>
            <p:cNvPr id="4" name="直接连接符 3"/>
            <p:cNvCxnSpPr/>
            <p:nvPr/>
          </p:nvCxnSpPr>
          <p:spPr>
            <a:xfrm>
              <a:off x="2242" y="7840"/>
              <a:ext cx="14518" cy="0"/>
            </a:xfrm>
            <a:prstGeom prst="line">
              <a:avLst/>
            </a:prstGeom>
            <a:ln>
              <a:solidFill>
                <a:srgbClr val="C00000"/>
              </a:solidFill>
            </a:ln>
          </p:spPr>
          <p:style>
            <a:lnRef idx="1">
              <a:srgbClr val="4472C4"/>
            </a:lnRef>
            <a:fillRef idx="0">
              <a:srgbClr val="4472C4"/>
            </a:fillRef>
            <a:effectRef idx="0">
              <a:srgbClr val="4472C4"/>
            </a:effectRef>
            <a:fontRef idx="minor">
              <a:sysClr val="windowText" lastClr="000000"/>
            </a:fontRef>
          </p:style>
        </p:cxnSp>
        <p:sp>
          <p:nvSpPr>
            <p:cNvPr id="31" name="矩形 30"/>
            <p:cNvSpPr/>
            <p:nvPr/>
          </p:nvSpPr>
          <p:spPr>
            <a:xfrm>
              <a:off x="2242" y="7021"/>
              <a:ext cx="3008" cy="622"/>
            </a:xfrm>
            <a:prstGeom prst="rect">
              <a:avLst/>
            </a:prstGeom>
            <a:solidFill>
              <a:srgbClr val="C00000"/>
            </a:solidFill>
            <a:ln>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财产权利</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6" name="文本框 5"/>
          <p:cNvSpPr txBox="1"/>
          <p:nvPr/>
        </p:nvSpPr>
        <p:spPr>
          <a:xfrm>
            <a:off x="638175" y="2780030"/>
            <a:ext cx="6680835" cy="3969385"/>
          </a:xfrm>
          <a:prstGeom prst="rect">
            <a:avLst/>
          </a:prstGeom>
          <a:noFill/>
        </p:spPr>
        <p:txBody>
          <a:bodyPr wrap="square" rtlCol="0" anchor="t">
            <a:spAutoFit/>
          </a:bodyPr>
          <a:lstStyle/>
          <a:p>
            <a:pPr>
              <a:lnSpc>
                <a:spcPct val="150000"/>
              </a:lnSpc>
            </a:pPr>
            <a:r>
              <a:rPr lang="zh-CN" altLang="en-US" sz="2400" b="1">
                <a:sym typeface="+mn-ea"/>
              </a:rPr>
              <a:t>案例：为防控疫情可以征用公民财产吗?</a:t>
            </a:r>
            <a:endParaRPr lang="zh-CN" altLang="en-US" sz="2400" b="1">
              <a:sym typeface="+mn-ea"/>
            </a:endParaRPr>
          </a:p>
          <a:p>
            <a:pPr>
              <a:lnSpc>
                <a:spcPct val="150000"/>
              </a:lnSpc>
            </a:pPr>
            <a:r>
              <a:rPr lang="zh-CN" altLang="en-US" sz="2400">
                <a:sym typeface="+mn-ea"/>
              </a:rPr>
              <a:t>新冠肺炎疫情在国外肆意蔓延，境外华人纷纷返回祖国，造成机场周边的隔离点严重不足。小明经营的酒店正好位于机场附近，因而被政府征用为临时隔离点。</a:t>
            </a:r>
            <a:endParaRPr lang="zh-CN" altLang="en-US" sz="2400">
              <a:sym typeface="+mn-ea"/>
            </a:endParaRPr>
          </a:p>
          <a:p>
            <a:pPr>
              <a:lnSpc>
                <a:spcPct val="150000"/>
              </a:lnSpc>
            </a:pPr>
            <a:r>
              <a:rPr lang="zh-CN" altLang="en-US" sz="2400">
                <a:sym typeface="+mn-ea"/>
              </a:rPr>
              <a:t>小明想弄清国家何时可以征用公民财产，征用的范围以及酒店被征用后能否获得补偿</a:t>
            </a:r>
            <a:r>
              <a:rPr lang="en-US" altLang="zh-CN" sz="2400">
                <a:sym typeface="+mn-ea"/>
              </a:rPr>
              <a:t>?</a:t>
            </a:r>
            <a:endParaRPr lang="en-US" altLang="zh-CN" sz="2400">
              <a:sym typeface="+mn-ea"/>
            </a:endParaRPr>
          </a:p>
        </p:txBody>
      </p:sp>
      <p:pic>
        <p:nvPicPr>
          <p:cNvPr id="7" name="图片 6" descr="酒店"/>
          <p:cNvPicPr>
            <a:picLocks noChangeAspect="1"/>
          </p:cNvPicPr>
          <p:nvPr/>
        </p:nvPicPr>
        <p:blipFill>
          <a:blip r:embed="rId1"/>
          <a:stretch>
            <a:fillRect/>
          </a:stretch>
        </p:blipFill>
        <p:spPr>
          <a:xfrm>
            <a:off x="7470140" y="3236595"/>
            <a:ext cx="4518025" cy="2783205"/>
          </a:xfrm>
          <a:prstGeom prst="rect">
            <a:avLst/>
          </a:prstGeom>
        </p:spPr>
      </p:pic>
      <p:sp>
        <p:nvSpPr>
          <p:cNvPr id="3" name="矩形 2"/>
          <p:cNvSpPr/>
          <p:nvPr/>
        </p:nvSpPr>
        <p:spPr>
          <a:xfrm>
            <a:off x="638175" y="2494280"/>
            <a:ext cx="2377440" cy="394970"/>
          </a:xfrm>
          <a:prstGeom prst="rect">
            <a:avLst/>
          </a:prstGeom>
          <a:solidFill>
            <a:srgbClr val="C00000"/>
          </a:solidFill>
          <a:ln>
            <a:solidFill>
              <a:srgbClr val="C00000"/>
            </a:solidFill>
          </a:ln>
          <a:effectLst>
            <a:outerShdw blurRad="63500" sx="102000" sy="102000" algn="ctr" rotWithShape="0">
              <a:prstClr val="black">
                <a:alpha val="40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、私有财产权</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17"/>
          <p:cNvSpPr/>
          <p:nvPr/>
        </p:nvSpPr>
        <p:spPr>
          <a:xfrm>
            <a:off x="2467610" y="802640"/>
            <a:ext cx="528383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rPr>
              <a:t>二</a:t>
            </a:r>
            <a:r>
              <a:rPr lang="en-US" altLang="zh-CN" sz="2800">
                <a:latin typeface="微软雅黑" panose="020B0503020204020204" pitchFamily="34" charset="-122"/>
                <a:ea typeface="微软雅黑" panose="020B0503020204020204" pitchFamily="34" charset="-122"/>
              </a:rPr>
              <a:t>）我国宪法法律规定的权利</a:t>
            </a:r>
            <a:endParaRPr lang="en-US" altLang="zh-CN" sz="2800">
              <a:latin typeface="微软雅黑" panose="020B0503020204020204" pitchFamily="34" charset="-122"/>
              <a:ea typeface="微软雅黑" panose="020B0503020204020204" pitchFamily="34" charset="-122"/>
            </a:endParaRPr>
          </a:p>
        </p:txBody>
      </p:sp>
      <p:sp>
        <p:nvSpPr>
          <p:cNvPr id="2" name="文本框 1"/>
          <p:cNvSpPr txBox="1"/>
          <p:nvPr/>
        </p:nvSpPr>
        <p:spPr>
          <a:xfrm>
            <a:off x="2467610" y="14605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二、依法行使权利与履行义务</a:t>
            </a:r>
            <a:endPar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29" name="组合 28"/>
          <p:cNvGrpSpPr/>
          <p:nvPr/>
        </p:nvGrpSpPr>
        <p:grpSpPr>
          <a:xfrm>
            <a:off x="638175" y="1655445"/>
            <a:ext cx="9218930" cy="520065"/>
            <a:chOff x="2242" y="7021"/>
            <a:chExt cx="14518" cy="819"/>
          </a:xfrm>
        </p:grpSpPr>
        <p:cxnSp>
          <p:nvCxnSpPr>
            <p:cNvPr id="5" name="直接连接符 4"/>
            <p:cNvCxnSpPr/>
            <p:nvPr/>
          </p:nvCxnSpPr>
          <p:spPr>
            <a:xfrm>
              <a:off x="2242" y="7840"/>
              <a:ext cx="14518" cy="0"/>
            </a:xfrm>
            <a:prstGeom prst="line">
              <a:avLst/>
            </a:prstGeom>
            <a:ln>
              <a:solidFill>
                <a:srgbClr val="C00000"/>
              </a:solidFill>
            </a:ln>
          </p:spPr>
          <p:style>
            <a:lnRef idx="1">
              <a:srgbClr val="4472C4"/>
            </a:lnRef>
            <a:fillRef idx="0">
              <a:srgbClr val="4472C4"/>
            </a:fillRef>
            <a:effectRef idx="0">
              <a:srgbClr val="4472C4"/>
            </a:effectRef>
            <a:fontRef idx="minor">
              <a:sysClr val="windowText" lastClr="000000"/>
            </a:fontRef>
          </p:style>
        </p:cxnSp>
        <p:sp>
          <p:nvSpPr>
            <p:cNvPr id="31" name="矩形 30"/>
            <p:cNvSpPr/>
            <p:nvPr/>
          </p:nvSpPr>
          <p:spPr>
            <a:xfrm>
              <a:off x="2242" y="7021"/>
              <a:ext cx="3008" cy="622"/>
            </a:xfrm>
            <a:prstGeom prst="rect">
              <a:avLst/>
            </a:prstGeom>
            <a:solidFill>
              <a:srgbClr val="C00000"/>
            </a:solidFill>
            <a:ln>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财产权利</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6" name="矩形 5"/>
          <p:cNvSpPr/>
          <p:nvPr/>
        </p:nvSpPr>
        <p:spPr>
          <a:xfrm>
            <a:off x="638175" y="2494280"/>
            <a:ext cx="1910080" cy="394970"/>
          </a:xfrm>
          <a:prstGeom prst="rect">
            <a:avLst/>
          </a:prstGeom>
          <a:solidFill>
            <a:srgbClr val="C00000"/>
          </a:solidFill>
          <a:ln>
            <a:solidFill>
              <a:srgbClr val="C00000"/>
            </a:solidFill>
          </a:ln>
          <a:effectLst>
            <a:outerShdw blurRad="63500" sx="102000" sy="102000" algn="ctr" rotWithShape="0">
              <a:prstClr val="black">
                <a:alpha val="40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、继承权</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3" name="图片 22"/>
          <p:cNvPicPr>
            <a:picLocks noChangeAspect="1"/>
          </p:cNvPicPr>
          <p:nvPr/>
        </p:nvPicPr>
        <p:blipFill>
          <a:blip r:embed="rId1">
            <a:extLst>
              <a:ext uri="{BEBA8EAE-BF5A-486C-A8C5-ECC9F3942E4B}">
                <a14:imgProps xmlns:a14="http://schemas.microsoft.com/office/drawing/2010/main">
                  <a14:imgLayer r:embed="rId2">
                    <a14:imgEffect>
                      <a14:backgroundRemoval t="2746" b="96339" l="3709" r="97086">
                        <a14:foregroundMark x1="7947" y1="65446" x2="7947" y2="65446"/>
                        <a14:foregroundMark x1="10861" y1="54233" x2="44238" y2="35927"/>
                        <a14:foregroundMark x1="27815" y1="85584" x2="43576" y2="78261"/>
                        <a14:foregroundMark x1="37616" y1="91076" x2="43046" y2="86499"/>
                        <a14:foregroundMark x1="30199" y1="90160" x2="31921" y2="86499"/>
                        <a14:foregroundMark x1="28079" y1="19908" x2="36159" y2="19908"/>
                        <a14:foregroundMark x1="67020" y1="34096" x2="82119" y2="40732"/>
                      </a14:backgroundRemoval>
                    </a14:imgEffect>
                  </a14:imgLayer>
                </a14:imgProps>
              </a:ext>
            </a:extLst>
          </a:blip>
          <a:stretch>
            <a:fillRect/>
          </a:stretch>
        </p:blipFill>
        <p:spPr>
          <a:xfrm>
            <a:off x="115960" y="3333060"/>
            <a:ext cx="3905151" cy="2260333"/>
          </a:xfrm>
          <a:prstGeom prst="rect">
            <a:avLst/>
          </a:prstGeom>
        </p:spPr>
      </p:pic>
      <p:sp>
        <p:nvSpPr>
          <p:cNvPr id="7" name="文本框 6"/>
          <p:cNvSpPr txBox="1"/>
          <p:nvPr/>
        </p:nvSpPr>
        <p:spPr>
          <a:xfrm>
            <a:off x="3850640" y="2300605"/>
            <a:ext cx="8162925" cy="5261610"/>
          </a:xfrm>
          <a:prstGeom prst="rect">
            <a:avLst/>
          </a:prstGeom>
          <a:noFill/>
        </p:spPr>
        <p:txBody>
          <a:bodyPr wrap="square" rtlCol="0" anchor="t">
            <a:spAutoFit/>
          </a:bodyPr>
          <a:lstStyle/>
          <a:p>
            <a:pPr>
              <a:lnSpc>
                <a:spcPct val="120000"/>
              </a:lnSpc>
              <a:spcBef>
                <a:spcPts val="0"/>
              </a:spcBef>
              <a:spcAft>
                <a:spcPts val="0"/>
              </a:spcAft>
            </a:pPr>
            <a:r>
              <a:rPr lang="zh-CN" altLang="en-US" sz="2400" b="1">
                <a:solidFill>
                  <a:srgbClr val="C00000"/>
                </a:solidFill>
              </a:rPr>
              <a:t>《民法典》法定继承人的范围和顺序</a:t>
            </a:r>
            <a:endParaRPr lang="zh-CN" altLang="en-US" sz="2400"/>
          </a:p>
          <a:p>
            <a:pPr>
              <a:lnSpc>
                <a:spcPct val="120000"/>
              </a:lnSpc>
              <a:spcBef>
                <a:spcPts val="0"/>
              </a:spcBef>
              <a:spcAft>
                <a:spcPts val="0"/>
              </a:spcAft>
            </a:pPr>
            <a:r>
              <a:rPr lang="zh-CN" altLang="en-US" sz="2400"/>
              <a:t>第一千一百二十七条 遗产按照下列顺序继承：</a:t>
            </a:r>
            <a:r>
              <a:rPr lang="zh-CN" altLang="en-US" sz="2400" b="1">
                <a:solidFill>
                  <a:srgbClr val="C00000"/>
                </a:solidFill>
                <a:sym typeface="+mn-ea"/>
              </a:rPr>
              <a:t>（一）第一顺序：配偶、子女、父母;（二）第二顺序：兄弟姐妹、祖父母、外祖父母。</a:t>
            </a:r>
            <a:endParaRPr lang="zh-CN" altLang="en-US" sz="2400" b="1">
              <a:solidFill>
                <a:srgbClr val="C00000"/>
              </a:solidFill>
            </a:endParaRPr>
          </a:p>
          <a:p>
            <a:pPr>
              <a:lnSpc>
                <a:spcPct val="120000"/>
              </a:lnSpc>
              <a:spcBef>
                <a:spcPts val="0"/>
              </a:spcBef>
              <a:spcAft>
                <a:spcPts val="0"/>
              </a:spcAft>
            </a:pPr>
            <a:r>
              <a:rPr lang="zh-CN" altLang="en-US" sz="2000">
                <a:sym typeface="+mn-ea"/>
              </a:rPr>
              <a:t>继承开始后，由第一顺序继承人继承，第二顺序继承人不继承;没有第一顺序继承人继承的，由第二顺序继承人继承。</a:t>
            </a:r>
            <a:endParaRPr lang="zh-CN" altLang="en-US" sz="2000"/>
          </a:p>
          <a:p>
            <a:pPr>
              <a:lnSpc>
                <a:spcPct val="120000"/>
              </a:lnSpc>
              <a:spcBef>
                <a:spcPts val="0"/>
              </a:spcBef>
              <a:spcAft>
                <a:spcPts val="0"/>
              </a:spcAft>
            </a:pPr>
            <a:r>
              <a:rPr lang="zh-CN" altLang="en-US" sz="2000">
                <a:sym typeface="+mn-ea"/>
              </a:rPr>
              <a:t>本编所称子女，包括婚生子女、非婚生子女、养子女和有扶养关系的继子女。</a:t>
            </a:r>
            <a:endParaRPr lang="zh-CN" altLang="en-US" sz="2000"/>
          </a:p>
          <a:p>
            <a:pPr>
              <a:lnSpc>
                <a:spcPct val="120000"/>
              </a:lnSpc>
              <a:spcBef>
                <a:spcPts val="0"/>
              </a:spcBef>
              <a:spcAft>
                <a:spcPts val="0"/>
              </a:spcAft>
            </a:pPr>
            <a:r>
              <a:rPr lang="zh-CN" altLang="en-US" sz="2000">
                <a:sym typeface="+mn-ea"/>
              </a:rPr>
              <a:t>本编所称父母，包括生父母、养父母和有扶养关系的继父母。</a:t>
            </a:r>
            <a:endParaRPr lang="zh-CN" altLang="en-US" sz="2000"/>
          </a:p>
          <a:p>
            <a:pPr>
              <a:lnSpc>
                <a:spcPct val="120000"/>
              </a:lnSpc>
              <a:spcBef>
                <a:spcPts val="0"/>
              </a:spcBef>
              <a:spcAft>
                <a:spcPts val="0"/>
              </a:spcAft>
            </a:pPr>
            <a:r>
              <a:rPr lang="zh-CN" altLang="en-US" sz="2000">
                <a:sym typeface="+mn-ea"/>
              </a:rPr>
              <a:t>本编所称兄弟姐妹，包括同父母的兄弟姐妹、同父异母或者同母异父的兄弟姐妹、养兄弟姐妹、有扶养关系的继兄弟姐妹。</a:t>
            </a:r>
            <a:endParaRPr lang="zh-CN" altLang="en-US" sz="2000"/>
          </a:p>
          <a:p>
            <a:pPr>
              <a:lnSpc>
                <a:spcPct val="120000"/>
              </a:lnSpc>
              <a:spcBef>
                <a:spcPts val="0"/>
              </a:spcBef>
              <a:spcAft>
                <a:spcPts val="0"/>
              </a:spcAft>
            </a:pPr>
            <a:endParaRPr lang="zh-CN" altLang="en-US" sz="2400"/>
          </a:p>
          <a:p>
            <a:endParaRPr lang="zh-CN" altLang="en-US" sz="2400"/>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10223"/>
          <p:cNvSpPr/>
          <p:nvPr/>
        </p:nvSpPr>
        <p:spPr>
          <a:xfrm>
            <a:off x="4471169" y="584200"/>
            <a:ext cx="3249663" cy="1015663"/>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目  录</a:t>
            </a:r>
            <a:endParaRPr kumimoji="0" lang="zh-CN" altLang="en-US" sz="60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71" name="组合 70"/>
          <p:cNvGrpSpPr/>
          <p:nvPr/>
        </p:nvGrpSpPr>
        <p:grpSpPr>
          <a:xfrm>
            <a:off x="2011493" y="2321144"/>
            <a:ext cx="7973633" cy="1907926"/>
            <a:chOff x="1315643" y="2485607"/>
            <a:chExt cx="7973633" cy="1907926"/>
          </a:xfrm>
        </p:grpSpPr>
        <p:grpSp>
          <p:nvGrpSpPr>
            <p:cNvPr id="57" name="组合 56"/>
            <p:cNvGrpSpPr/>
            <p:nvPr/>
          </p:nvGrpSpPr>
          <p:grpSpPr>
            <a:xfrm>
              <a:off x="1315643" y="3685508"/>
              <a:ext cx="7973633" cy="708025"/>
              <a:chOff x="1036243" y="4275809"/>
              <a:chExt cx="7973633" cy="708025"/>
            </a:xfrm>
          </p:grpSpPr>
          <p:grpSp>
            <p:nvGrpSpPr>
              <p:cNvPr id="58" name="组合 57"/>
              <p:cNvGrpSpPr/>
              <p:nvPr/>
            </p:nvGrpSpPr>
            <p:grpSpPr>
              <a:xfrm>
                <a:off x="1036243" y="4275809"/>
                <a:ext cx="1195782" cy="707886"/>
                <a:chOff x="2347518" y="2094584"/>
                <a:chExt cx="1195782" cy="707886"/>
              </a:xfrm>
            </p:grpSpPr>
            <p:sp>
              <p:nvSpPr>
                <p:cNvPr id="62" name="圆角矩形 61"/>
                <p:cNvSpPr/>
                <p:nvPr/>
              </p:nvSpPr>
              <p:spPr>
                <a:xfrm>
                  <a:off x="2347518" y="2094584"/>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PA-10223"/>
                <p:cNvSpPr/>
                <p:nvPr/>
              </p:nvSpPr>
              <p:spPr>
                <a:xfrm>
                  <a:off x="2456725" y="2186917"/>
                  <a:ext cx="977369"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二</a:t>
                  </a:r>
                  <a:endPar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9" name="组合 58"/>
              <p:cNvGrpSpPr/>
              <p:nvPr/>
            </p:nvGrpSpPr>
            <p:grpSpPr>
              <a:xfrm>
                <a:off x="2272526" y="4275809"/>
                <a:ext cx="6737350" cy="708025"/>
                <a:chOff x="2272526" y="4275809"/>
                <a:chExt cx="6737350" cy="708025"/>
              </a:xfrm>
            </p:grpSpPr>
            <p:sp>
              <p:nvSpPr>
                <p:cNvPr id="60" name="圆角矩形 59"/>
                <p:cNvSpPr/>
                <p:nvPr/>
              </p:nvSpPr>
              <p:spPr>
                <a:xfrm>
                  <a:off x="2341106" y="4275809"/>
                  <a:ext cx="6668770" cy="708025"/>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 name="PA-10223"/>
                <p:cNvSpPr/>
                <p:nvPr/>
              </p:nvSpPr>
              <p:spPr>
                <a:xfrm>
                  <a:off x="2272526" y="4367884"/>
                  <a:ext cx="6662420" cy="5835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3200" b="1" dirty="0">
                      <a:solidFill>
                        <a:prstClr val="black">
                          <a:lumMod val="75000"/>
                          <a:lumOff val="25000"/>
                        </a:prstClr>
                      </a:solidFill>
                      <a:latin typeface="Arial" panose="020B0604020202020204" pitchFamily="34" charset="0"/>
                      <a:ea typeface="微软雅黑" panose="020B0503020204020204" pitchFamily="34" charset="-122"/>
                    </a:rPr>
                    <a:t>依法行使权利与履行义务</a:t>
                  </a:r>
                  <a:endParaRPr lang="zh-CN" altLang="en-US" sz="3200" b="1" dirty="0">
                    <a:solidFill>
                      <a:prstClr val="black">
                        <a:lumMod val="75000"/>
                        <a:lumOff val="25000"/>
                      </a:prstClr>
                    </a:solidFill>
                    <a:latin typeface="Arial" panose="020B0604020202020204" pitchFamily="34" charset="0"/>
                    <a:ea typeface="微软雅黑" panose="020B0503020204020204" pitchFamily="34" charset="-122"/>
                  </a:endParaRPr>
                </a:p>
              </p:txBody>
            </p:sp>
          </p:grpSp>
        </p:grpSp>
        <p:grpSp>
          <p:nvGrpSpPr>
            <p:cNvPr id="64" name="组合 63"/>
            <p:cNvGrpSpPr/>
            <p:nvPr/>
          </p:nvGrpSpPr>
          <p:grpSpPr>
            <a:xfrm>
              <a:off x="1315643" y="2485607"/>
              <a:ext cx="7973234" cy="707886"/>
              <a:chOff x="1036243" y="4275809"/>
              <a:chExt cx="7973234" cy="707886"/>
            </a:xfrm>
          </p:grpSpPr>
          <p:grpSp>
            <p:nvGrpSpPr>
              <p:cNvPr id="65" name="组合 64"/>
              <p:cNvGrpSpPr/>
              <p:nvPr/>
            </p:nvGrpSpPr>
            <p:grpSpPr>
              <a:xfrm>
                <a:off x="1036243" y="4275809"/>
                <a:ext cx="1195782" cy="707886"/>
                <a:chOff x="2347518" y="2094584"/>
                <a:chExt cx="1195782" cy="707886"/>
              </a:xfrm>
            </p:grpSpPr>
            <p:sp>
              <p:nvSpPr>
                <p:cNvPr id="69" name="圆角矩形 68"/>
                <p:cNvSpPr/>
                <p:nvPr/>
              </p:nvSpPr>
              <p:spPr>
                <a:xfrm>
                  <a:off x="2347518" y="2094584"/>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0" name="PA-10223"/>
                <p:cNvSpPr/>
                <p:nvPr/>
              </p:nvSpPr>
              <p:spPr>
                <a:xfrm>
                  <a:off x="2456725" y="2186917"/>
                  <a:ext cx="977369"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一</a:t>
                  </a:r>
                  <a:endPar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6" name="组合 65"/>
              <p:cNvGrpSpPr/>
              <p:nvPr/>
            </p:nvGrpSpPr>
            <p:grpSpPr>
              <a:xfrm>
                <a:off x="2341233" y="4275809"/>
                <a:ext cx="6668244" cy="707886"/>
                <a:chOff x="2341233" y="4275809"/>
                <a:chExt cx="6668244" cy="707886"/>
              </a:xfrm>
            </p:grpSpPr>
            <p:sp>
              <p:nvSpPr>
                <p:cNvPr id="67" name="圆角矩形 66"/>
                <p:cNvSpPr/>
                <p:nvPr/>
              </p:nvSpPr>
              <p:spPr>
                <a:xfrm>
                  <a:off x="2341233" y="4275809"/>
                  <a:ext cx="6668244"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8" name="PA-10223"/>
                <p:cNvSpPr/>
                <p:nvPr/>
              </p:nvSpPr>
              <p:spPr>
                <a:xfrm>
                  <a:off x="2503067" y="4368142"/>
                  <a:ext cx="6344576" cy="5835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3200" b="1" dirty="0">
                      <a:solidFill>
                        <a:prstClr val="black">
                          <a:lumMod val="75000"/>
                          <a:lumOff val="25000"/>
                        </a:prstClr>
                      </a:solidFill>
                      <a:latin typeface="Arial" panose="020B0604020202020204" pitchFamily="34" charset="0"/>
                      <a:ea typeface="微软雅黑" panose="020B0503020204020204" pitchFamily="34" charset="-122"/>
                    </a:rPr>
                    <a:t>培养社会主义法治思维</a:t>
                  </a:r>
                  <a:endParaRPr lang="zh-CN" altLang="en-US" sz="3200" b="1" dirty="0">
                    <a:solidFill>
                      <a:prstClr val="black">
                        <a:lumMod val="75000"/>
                        <a:lumOff val="25000"/>
                      </a:prstClr>
                    </a:solidFill>
                    <a:latin typeface="Arial" panose="020B0604020202020204" pitchFamily="34" charset="0"/>
                    <a:ea typeface="微软雅黑" panose="020B0503020204020204" pitchFamily="34" charset="-122"/>
                  </a:endParaRPr>
                </a:p>
              </p:txBody>
            </p:sp>
          </p:grpSp>
        </p:grpSp>
      </p:grpSp>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grpSp>
        <p:nvGrpSpPr>
          <p:cNvPr id="36" name="组合 35"/>
          <p:cNvGrpSpPr/>
          <p:nvPr/>
        </p:nvGrpSpPr>
        <p:grpSpPr>
          <a:xfrm>
            <a:off x="2006397" y="4660759"/>
            <a:ext cx="7973234" cy="791709"/>
            <a:chOff x="1036243" y="4275809"/>
            <a:chExt cx="7973234" cy="707886"/>
          </a:xfrm>
        </p:grpSpPr>
        <p:grpSp>
          <p:nvGrpSpPr>
            <p:cNvPr id="37" name="组合 36"/>
            <p:cNvGrpSpPr/>
            <p:nvPr/>
          </p:nvGrpSpPr>
          <p:grpSpPr>
            <a:xfrm>
              <a:off x="1036243" y="4275809"/>
              <a:ext cx="1195782" cy="707886"/>
              <a:chOff x="2347518" y="2094584"/>
              <a:chExt cx="1195782" cy="707886"/>
            </a:xfrm>
          </p:grpSpPr>
          <p:sp>
            <p:nvSpPr>
              <p:cNvPr id="41" name="圆角矩形 40"/>
              <p:cNvSpPr/>
              <p:nvPr/>
            </p:nvSpPr>
            <p:spPr>
              <a:xfrm>
                <a:off x="2347518" y="2094584"/>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PA-10223"/>
              <p:cNvSpPr/>
              <p:nvPr/>
            </p:nvSpPr>
            <p:spPr>
              <a:xfrm>
                <a:off x="2456725" y="2186917"/>
                <a:ext cx="977369" cy="466706"/>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三</a:t>
                </a:r>
                <a:endPar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8" name="组合 37"/>
            <p:cNvGrpSpPr/>
            <p:nvPr/>
          </p:nvGrpSpPr>
          <p:grpSpPr>
            <a:xfrm>
              <a:off x="2341233" y="4275809"/>
              <a:ext cx="6668244" cy="707886"/>
              <a:chOff x="2341233" y="4275809"/>
              <a:chExt cx="6668244" cy="707886"/>
            </a:xfrm>
          </p:grpSpPr>
          <p:sp>
            <p:nvSpPr>
              <p:cNvPr id="39" name="圆角矩形 38"/>
              <p:cNvSpPr/>
              <p:nvPr/>
            </p:nvSpPr>
            <p:spPr>
              <a:xfrm>
                <a:off x="2341233" y="4275809"/>
                <a:ext cx="6668244"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PA-10223"/>
              <p:cNvSpPr/>
              <p:nvPr/>
            </p:nvSpPr>
            <p:spPr>
              <a:xfrm>
                <a:off x="2503067" y="4368142"/>
                <a:ext cx="6344576" cy="52177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3200" b="1" dirty="0">
                    <a:solidFill>
                      <a:prstClr val="black">
                        <a:lumMod val="75000"/>
                        <a:lumOff val="25000"/>
                      </a:prstClr>
                    </a:solidFill>
                    <a:latin typeface="Arial" panose="020B0604020202020204" pitchFamily="34" charset="0"/>
                    <a:ea typeface="微软雅黑" panose="020B0503020204020204" pitchFamily="34" charset="-122"/>
                  </a:rPr>
                  <a:t>不断提升法治素养</a:t>
                </a:r>
                <a:endParaRPr lang="zh-CN" altLang="en-US" sz="3200" b="1" dirty="0">
                  <a:solidFill>
                    <a:prstClr val="black">
                      <a:lumMod val="75000"/>
                      <a:lumOff val="25000"/>
                    </a:prstClr>
                  </a:solidFill>
                  <a:latin typeface="Arial" panose="020B0604020202020204" pitchFamily="34" charset="0"/>
                  <a:ea typeface="微软雅黑" panose="020B0503020204020204" pitchFamily="34" charset="-122"/>
                </a:endParaRPr>
              </a:p>
            </p:txBody>
          </p:sp>
        </p:grpSp>
      </p:grpSp>
    </p:spTree>
  </p:cSld>
  <p:clrMapOvr>
    <a:masterClrMapping/>
  </p:clrMapOvr>
  <p:transition spd="slow">
    <p:push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17"/>
          <p:cNvSpPr/>
          <p:nvPr/>
        </p:nvSpPr>
        <p:spPr>
          <a:xfrm>
            <a:off x="2426970" y="890270"/>
            <a:ext cx="528383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rPr>
              <a:t>二</a:t>
            </a:r>
            <a:r>
              <a:rPr lang="en-US" altLang="zh-CN" sz="2800">
                <a:latin typeface="微软雅黑" panose="020B0503020204020204" pitchFamily="34" charset="-122"/>
                <a:ea typeface="微软雅黑" panose="020B0503020204020204" pitchFamily="34" charset="-122"/>
              </a:rPr>
              <a:t>）我国宪法法律规定的权利</a:t>
            </a:r>
            <a:endParaRPr lang="en-US" altLang="zh-CN" sz="2800">
              <a:latin typeface="微软雅黑" panose="020B0503020204020204" pitchFamily="34" charset="-122"/>
              <a:ea typeface="微软雅黑" panose="020B0503020204020204" pitchFamily="34" charset="-122"/>
            </a:endParaRPr>
          </a:p>
        </p:txBody>
      </p:sp>
      <p:sp>
        <p:nvSpPr>
          <p:cNvPr id="2" name="文本框 1"/>
          <p:cNvSpPr txBox="1"/>
          <p:nvPr/>
        </p:nvSpPr>
        <p:spPr>
          <a:xfrm>
            <a:off x="2426970" y="16383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二、依法行使权利与履行义务</a:t>
            </a:r>
            <a:endPar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29" name="组合 28"/>
          <p:cNvGrpSpPr/>
          <p:nvPr/>
        </p:nvGrpSpPr>
        <p:grpSpPr>
          <a:xfrm>
            <a:off x="638175" y="1655445"/>
            <a:ext cx="9218930" cy="520065"/>
            <a:chOff x="2242" y="7021"/>
            <a:chExt cx="14518" cy="819"/>
          </a:xfrm>
        </p:grpSpPr>
        <p:cxnSp>
          <p:nvCxnSpPr>
            <p:cNvPr id="5" name="直接连接符 4"/>
            <p:cNvCxnSpPr/>
            <p:nvPr/>
          </p:nvCxnSpPr>
          <p:spPr>
            <a:xfrm>
              <a:off x="2242" y="7840"/>
              <a:ext cx="14518" cy="0"/>
            </a:xfrm>
            <a:prstGeom prst="line">
              <a:avLst/>
            </a:prstGeom>
            <a:ln>
              <a:solidFill>
                <a:srgbClr val="C00000"/>
              </a:solidFill>
            </a:ln>
          </p:spPr>
          <p:style>
            <a:lnRef idx="1">
              <a:srgbClr val="4472C4"/>
            </a:lnRef>
            <a:fillRef idx="0">
              <a:srgbClr val="4472C4"/>
            </a:fillRef>
            <a:effectRef idx="0">
              <a:srgbClr val="4472C4"/>
            </a:effectRef>
            <a:fontRef idx="minor">
              <a:sysClr val="windowText" lastClr="000000"/>
            </a:fontRef>
          </p:style>
        </p:cxnSp>
        <p:sp>
          <p:nvSpPr>
            <p:cNvPr id="31" name="矩形 30"/>
            <p:cNvSpPr/>
            <p:nvPr/>
          </p:nvSpPr>
          <p:spPr>
            <a:xfrm>
              <a:off x="2242" y="7021"/>
              <a:ext cx="3008" cy="622"/>
            </a:xfrm>
            <a:prstGeom prst="rect">
              <a:avLst/>
            </a:prstGeom>
            <a:solidFill>
              <a:srgbClr val="C00000"/>
            </a:solidFill>
            <a:ln>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财产权利</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6" name="矩形 5"/>
          <p:cNvSpPr/>
          <p:nvPr/>
        </p:nvSpPr>
        <p:spPr>
          <a:xfrm>
            <a:off x="638175" y="2494280"/>
            <a:ext cx="1910080" cy="394970"/>
          </a:xfrm>
          <a:prstGeom prst="rect">
            <a:avLst/>
          </a:prstGeom>
          <a:solidFill>
            <a:srgbClr val="C00000"/>
          </a:solidFill>
          <a:ln>
            <a:solidFill>
              <a:srgbClr val="C00000"/>
            </a:solidFill>
          </a:ln>
          <a:effectLst>
            <a:outerShdw blurRad="63500" sx="102000" sy="102000" algn="ctr" rotWithShape="0">
              <a:prstClr val="black">
                <a:alpha val="40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、继承权</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descr="继承"/>
          <p:cNvPicPr>
            <a:picLocks noChangeAspect="1"/>
          </p:cNvPicPr>
          <p:nvPr/>
        </p:nvPicPr>
        <p:blipFill>
          <a:blip r:embed="rId1"/>
          <a:srcRect l="9141" r="8737"/>
          <a:stretch>
            <a:fillRect/>
          </a:stretch>
        </p:blipFill>
        <p:spPr>
          <a:xfrm>
            <a:off x="638175" y="3439795"/>
            <a:ext cx="4004945" cy="2476500"/>
          </a:xfrm>
          <a:prstGeom prst="rect">
            <a:avLst/>
          </a:prstGeom>
          <a:effectLst>
            <a:outerShdw blurRad="63500" sx="102000" sy="102000" algn="ctr" rotWithShape="0">
              <a:prstClr val="black">
                <a:alpha val="40000"/>
              </a:prstClr>
            </a:outerShdw>
          </a:effectLst>
        </p:spPr>
      </p:pic>
      <p:sp>
        <p:nvSpPr>
          <p:cNvPr id="4" name="文本框 3"/>
          <p:cNvSpPr txBox="1"/>
          <p:nvPr/>
        </p:nvSpPr>
        <p:spPr>
          <a:xfrm>
            <a:off x="4730750" y="2300605"/>
            <a:ext cx="7370445" cy="4523105"/>
          </a:xfrm>
          <a:prstGeom prst="rect">
            <a:avLst/>
          </a:prstGeom>
          <a:noFill/>
        </p:spPr>
        <p:txBody>
          <a:bodyPr wrap="square" rtlCol="0" anchor="t">
            <a:spAutoFit/>
          </a:bodyPr>
          <a:lstStyle/>
          <a:p>
            <a:pPr>
              <a:lnSpc>
                <a:spcPct val="150000"/>
              </a:lnSpc>
              <a:spcBef>
                <a:spcPts val="0"/>
              </a:spcBef>
              <a:spcAft>
                <a:spcPts val="0"/>
              </a:spcAft>
            </a:pPr>
            <a:r>
              <a:rPr lang="zh-CN" altLang="en-US" sz="2400" b="1"/>
              <a:t>案例：孙子可以继承爷爷的遗产吗?</a:t>
            </a:r>
            <a:endParaRPr lang="zh-CN" altLang="en-US" sz="2400"/>
          </a:p>
          <a:p>
            <a:pPr>
              <a:lnSpc>
                <a:spcPct val="150000"/>
              </a:lnSpc>
              <a:spcBef>
                <a:spcPts val="0"/>
              </a:spcBef>
              <a:spcAft>
                <a:spcPts val="0"/>
              </a:spcAft>
            </a:pPr>
            <a:r>
              <a:rPr lang="zh-CN" altLang="en-US" sz="2400"/>
              <a:t>小王的爷爷去世后，全家人集中在一起就爷爷死后遗产如何处置问题进行讨论。因爷爷生前未留有遗嘱，故只能采取法定继承方式予以分配。当大人们就谁是法定继承人和谁应当优先继承遗产的问题争得不可开交时，一直被忽略的小王站起身说道："爷爷生前最疼我了，难道我不能继承爷爷的遗产吗?"请问，小王可以继承爷爷的遗产吗?</a:t>
            </a:r>
            <a:endParaRPr lang="zh-CN" altLang="en-US" sz="2400"/>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17"/>
          <p:cNvSpPr/>
          <p:nvPr/>
        </p:nvSpPr>
        <p:spPr>
          <a:xfrm>
            <a:off x="2396490" y="913130"/>
            <a:ext cx="528383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rPr>
              <a:t>二</a:t>
            </a:r>
            <a:r>
              <a:rPr lang="en-US" altLang="zh-CN" sz="2800">
                <a:latin typeface="微软雅黑" panose="020B0503020204020204" pitchFamily="34" charset="-122"/>
                <a:ea typeface="微软雅黑" panose="020B0503020204020204" pitchFamily="34" charset="-122"/>
              </a:rPr>
              <a:t>）我国宪法法律规定的权利</a:t>
            </a:r>
            <a:endParaRPr lang="en-US" altLang="zh-CN" sz="2800">
              <a:latin typeface="微软雅黑" panose="020B0503020204020204" pitchFamily="34" charset="-122"/>
              <a:ea typeface="微软雅黑" panose="020B0503020204020204" pitchFamily="34" charset="-122"/>
            </a:endParaRPr>
          </a:p>
        </p:txBody>
      </p:sp>
      <p:sp>
        <p:nvSpPr>
          <p:cNvPr id="2" name="文本框 1"/>
          <p:cNvSpPr txBox="1"/>
          <p:nvPr/>
        </p:nvSpPr>
        <p:spPr>
          <a:xfrm>
            <a:off x="2396490" y="16891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二、依法行使权利与履行义务</a:t>
            </a:r>
            <a:endPar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29" name="组合 28"/>
          <p:cNvGrpSpPr/>
          <p:nvPr/>
        </p:nvGrpSpPr>
        <p:grpSpPr>
          <a:xfrm>
            <a:off x="638175" y="1655445"/>
            <a:ext cx="9218930" cy="520065"/>
            <a:chOff x="2242" y="7021"/>
            <a:chExt cx="14518" cy="819"/>
          </a:xfrm>
        </p:grpSpPr>
        <p:cxnSp>
          <p:nvCxnSpPr>
            <p:cNvPr id="30" name="直接连接符 29"/>
            <p:cNvCxnSpPr/>
            <p:nvPr/>
          </p:nvCxnSpPr>
          <p:spPr>
            <a:xfrm>
              <a:off x="2242" y="7840"/>
              <a:ext cx="14518" cy="0"/>
            </a:xfrm>
            <a:prstGeom prst="line">
              <a:avLst/>
            </a:prstGeom>
            <a:ln>
              <a:solidFill>
                <a:srgbClr val="C00000"/>
              </a:solidFill>
            </a:ln>
          </p:spPr>
          <p:style>
            <a:lnRef idx="1">
              <a:srgbClr val="4472C4"/>
            </a:lnRef>
            <a:fillRef idx="0">
              <a:srgbClr val="4472C4"/>
            </a:fillRef>
            <a:effectRef idx="0">
              <a:srgbClr val="4472C4"/>
            </a:effectRef>
            <a:fontRef idx="minor">
              <a:sysClr val="windowText" lastClr="000000"/>
            </a:fontRef>
          </p:style>
        </p:cxnSp>
        <p:sp>
          <p:nvSpPr>
            <p:cNvPr id="31" name="矩形 30"/>
            <p:cNvSpPr/>
            <p:nvPr/>
          </p:nvSpPr>
          <p:spPr>
            <a:xfrm>
              <a:off x="2242" y="7021"/>
              <a:ext cx="3725" cy="622"/>
            </a:xfrm>
            <a:prstGeom prst="rect">
              <a:avLst/>
            </a:prstGeom>
            <a:solidFill>
              <a:srgbClr val="C00000"/>
            </a:solidFill>
            <a:ln>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社会经济权利</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3" name="文本框 2"/>
          <p:cNvSpPr txBox="1"/>
          <p:nvPr/>
        </p:nvSpPr>
        <p:spPr>
          <a:xfrm>
            <a:off x="6637020" y="3382645"/>
            <a:ext cx="5253990" cy="1753235"/>
          </a:xfrm>
          <a:prstGeom prst="rect">
            <a:avLst/>
          </a:prstGeom>
          <a:noFill/>
        </p:spPr>
        <p:txBody>
          <a:bodyPr wrap="square" rtlCol="0" anchor="t">
            <a:spAutoFit/>
          </a:bodyPr>
          <a:lstStyle/>
          <a:p>
            <a:pPr>
              <a:lnSpc>
                <a:spcPct val="150000"/>
              </a:lnSpc>
            </a:pPr>
            <a:r>
              <a:rPr lang="zh-CN" altLang="en-US" sz="2400" b="1">
                <a:solidFill>
                  <a:srgbClr val="C00000"/>
                </a:solidFill>
                <a:sym typeface="+mn-ea"/>
              </a:rPr>
              <a:t>社会经济权利包括几个方面的内容：劳动权、休息权、社会保障权、物质帮助权。</a:t>
            </a:r>
            <a:endParaRPr lang="zh-CN" altLang="en-US" sz="2400">
              <a:sym typeface="+mn-ea"/>
            </a:endParaRPr>
          </a:p>
        </p:txBody>
      </p:sp>
      <p:sp>
        <p:nvSpPr>
          <p:cNvPr id="4" name="文本框 3" descr="7b0a20202020227461726765744d6f64756c65223a20226b6f6e6c696e65666f6e7473220a7d0a"/>
          <p:cNvSpPr txBox="1"/>
          <p:nvPr/>
        </p:nvSpPr>
        <p:spPr>
          <a:xfrm>
            <a:off x="930910" y="4429760"/>
            <a:ext cx="10698480" cy="2214880"/>
          </a:xfrm>
          <a:prstGeom prst="rect">
            <a:avLst/>
          </a:prstGeom>
          <a:noFill/>
        </p:spPr>
        <p:txBody>
          <a:bodyPr wrap="none" rtlCol="0" anchor="t">
            <a:spAutoFit/>
            <a:scene3d>
              <a:camera prst="isometricOffAxis2Top"/>
              <a:lightRig rig="threePt" dir="t"/>
            </a:scene3d>
          </a:bodyPr>
          <a:lstStyle/>
          <a:p>
            <a:r>
              <a:rPr lang="zh-CN" altLang="en-US" sz="13800" dirty="0">
                <a:solidFill>
                  <a:srgbClr val="C00000"/>
                </a:solidFill>
                <a:latin typeface="汉呈印章体" panose="020B0503020204020204" charset="-128"/>
                <a:ea typeface="汉呈印章体" panose="020B0503020204020204" charset="-128"/>
                <a:cs typeface="+mn-ea"/>
                <a:sym typeface="+mn-ea"/>
              </a:rPr>
              <a:t>社会经济权利</a:t>
            </a:r>
            <a:endParaRPr lang="zh-CN" altLang="en-US" sz="13800" dirty="0">
              <a:solidFill>
                <a:srgbClr val="C00000"/>
              </a:solidFill>
              <a:latin typeface="汉呈印章体" panose="020B0503020204020204" charset="-128"/>
              <a:ea typeface="汉呈印章体" panose="020B0503020204020204" charset="-128"/>
              <a:cs typeface="+mn-ea"/>
              <a:sym typeface="+mn-ea"/>
            </a:endParaRPr>
          </a:p>
        </p:txBody>
      </p:sp>
      <p:sp>
        <p:nvSpPr>
          <p:cNvPr id="5" name="椭圆 4"/>
          <p:cNvSpPr/>
          <p:nvPr/>
        </p:nvSpPr>
        <p:spPr>
          <a:xfrm>
            <a:off x="1521460" y="2797810"/>
            <a:ext cx="1440000" cy="1440000"/>
          </a:xfrm>
          <a:prstGeom prst="ellipse">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t>劳动权</a:t>
            </a:r>
            <a:endParaRPr lang="zh-CN" altLang="en-US" sz="2400"/>
          </a:p>
        </p:txBody>
      </p:sp>
      <p:sp>
        <p:nvSpPr>
          <p:cNvPr id="6" name="椭圆 5"/>
          <p:cNvSpPr/>
          <p:nvPr/>
        </p:nvSpPr>
        <p:spPr>
          <a:xfrm>
            <a:off x="194945" y="3451860"/>
            <a:ext cx="1440000" cy="1440000"/>
          </a:xfrm>
          <a:prstGeom prst="ellipse">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t>休息权</a:t>
            </a:r>
            <a:endParaRPr lang="zh-CN" altLang="en-US" sz="2400"/>
          </a:p>
        </p:txBody>
      </p:sp>
      <p:sp>
        <p:nvSpPr>
          <p:cNvPr id="7" name="椭圆 6"/>
          <p:cNvSpPr/>
          <p:nvPr/>
        </p:nvSpPr>
        <p:spPr>
          <a:xfrm>
            <a:off x="3003550" y="2582545"/>
            <a:ext cx="1440000" cy="1440000"/>
          </a:xfrm>
          <a:prstGeom prst="ellipse">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t>社会保障权</a:t>
            </a:r>
            <a:endParaRPr lang="zh-CN" altLang="en-US" sz="2400"/>
          </a:p>
        </p:txBody>
      </p:sp>
      <p:sp>
        <p:nvSpPr>
          <p:cNvPr id="8" name="椭圆 7"/>
          <p:cNvSpPr/>
          <p:nvPr/>
        </p:nvSpPr>
        <p:spPr>
          <a:xfrm>
            <a:off x="4527550" y="2582545"/>
            <a:ext cx="1440000" cy="1440000"/>
          </a:xfrm>
          <a:prstGeom prst="ellipse">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t>物质帮助权</a:t>
            </a:r>
            <a:endParaRPr lang="zh-CN" altLang="en-US" sz="2400"/>
          </a:p>
        </p:txBody>
      </p:sp>
      <p:sp>
        <p:nvSpPr>
          <p:cNvPr id="9" name="燕尾形箭头 8"/>
          <p:cNvSpPr/>
          <p:nvPr/>
        </p:nvSpPr>
        <p:spPr>
          <a:xfrm rot="7320000">
            <a:off x="4130675" y="4175760"/>
            <a:ext cx="1207135" cy="624205"/>
          </a:xfrm>
          <a:prstGeom prst="notchedRightArrow">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燕尾形箭头 9"/>
          <p:cNvSpPr/>
          <p:nvPr/>
        </p:nvSpPr>
        <p:spPr>
          <a:xfrm rot="5700000">
            <a:off x="3326130" y="4144645"/>
            <a:ext cx="819785" cy="624205"/>
          </a:xfrm>
          <a:prstGeom prst="notchedRightArrow">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燕尾形箭头 10"/>
          <p:cNvSpPr/>
          <p:nvPr/>
        </p:nvSpPr>
        <p:spPr>
          <a:xfrm rot="3720000">
            <a:off x="2350770" y="4175760"/>
            <a:ext cx="819785" cy="624205"/>
          </a:xfrm>
          <a:prstGeom prst="notchedRightArrow">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燕尾形箭头 11"/>
          <p:cNvSpPr/>
          <p:nvPr/>
        </p:nvSpPr>
        <p:spPr>
          <a:xfrm rot="1560000">
            <a:off x="1216660" y="4703445"/>
            <a:ext cx="819785" cy="624205"/>
          </a:xfrm>
          <a:prstGeom prst="notchedRightArrow">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17"/>
          <p:cNvSpPr/>
          <p:nvPr/>
        </p:nvSpPr>
        <p:spPr>
          <a:xfrm>
            <a:off x="2437130" y="890270"/>
            <a:ext cx="528383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rPr>
              <a:t>二</a:t>
            </a:r>
            <a:r>
              <a:rPr lang="en-US" altLang="zh-CN" sz="2800">
                <a:latin typeface="微软雅黑" panose="020B0503020204020204" pitchFamily="34" charset="-122"/>
                <a:ea typeface="微软雅黑" panose="020B0503020204020204" pitchFamily="34" charset="-122"/>
              </a:rPr>
              <a:t>）我国宪法法律规定的权利</a:t>
            </a:r>
            <a:endParaRPr lang="en-US" altLang="zh-CN" sz="2800">
              <a:latin typeface="微软雅黑" panose="020B0503020204020204" pitchFamily="34" charset="-122"/>
              <a:ea typeface="微软雅黑" panose="020B0503020204020204" pitchFamily="34" charset="-122"/>
            </a:endParaRPr>
          </a:p>
        </p:txBody>
      </p:sp>
      <p:sp>
        <p:nvSpPr>
          <p:cNvPr id="2" name="文本框 1"/>
          <p:cNvSpPr txBox="1"/>
          <p:nvPr/>
        </p:nvSpPr>
        <p:spPr>
          <a:xfrm>
            <a:off x="2437130" y="14605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二、依法行使权利与履行义务</a:t>
            </a:r>
            <a:endPar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29" name="组合 28"/>
          <p:cNvGrpSpPr/>
          <p:nvPr/>
        </p:nvGrpSpPr>
        <p:grpSpPr>
          <a:xfrm>
            <a:off x="638175" y="1655445"/>
            <a:ext cx="9218930" cy="520065"/>
            <a:chOff x="2242" y="7021"/>
            <a:chExt cx="14518" cy="819"/>
          </a:xfrm>
        </p:grpSpPr>
        <p:cxnSp>
          <p:nvCxnSpPr>
            <p:cNvPr id="30" name="直接连接符 29"/>
            <p:cNvCxnSpPr/>
            <p:nvPr/>
          </p:nvCxnSpPr>
          <p:spPr>
            <a:xfrm>
              <a:off x="2242" y="7840"/>
              <a:ext cx="14518" cy="0"/>
            </a:xfrm>
            <a:prstGeom prst="line">
              <a:avLst/>
            </a:prstGeom>
            <a:ln>
              <a:solidFill>
                <a:srgbClr val="C00000"/>
              </a:solidFill>
            </a:ln>
          </p:spPr>
          <p:style>
            <a:lnRef idx="1">
              <a:srgbClr val="4472C4"/>
            </a:lnRef>
            <a:fillRef idx="0">
              <a:srgbClr val="4472C4"/>
            </a:fillRef>
            <a:effectRef idx="0">
              <a:srgbClr val="4472C4"/>
            </a:effectRef>
            <a:fontRef idx="minor">
              <a:sysClr val="windowText" lastClr="000000"/>
            </a:fontRef>
          </p:style>
        </p:cxnSp>
        <p:sp>
          <p:nvSpPr>
            <p:cNvPr id="31" name="矩形 30"/>
            <p:cNvSpPr/>
            <p:nvPr/>
          </p:nvSpPr>
          <p:spPr>
            <a:xfrm>
              <a:off x="2242" y="7021"/>
              <a:ext cx="3725" cy="622"/>
            </a:xfrm>
            <a:prstGeom prst="rect">
              <a:avLst/>
            </a:prstGeom>
            <a:solidFill>
              <a:srgbClr val="C00000"/>
            </a:solidFill>
            <a:ln>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社会经济权利</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3" name="图片 2" descr="加班"/>
          <p:cNvPicPr>
            <a:picLocks noChangeAspect="1"/>
          </p:cNvPicPr>
          <p:nvPr/>
        </p:nvPicPr>
        <p:blipFill>
          <a:blip r:embed="rId1"/>
          <a:stretch>
            <a:fillRect/>
          </a:stretch>
        </p:blipFill>
        <p:spPr>
          <a:xfrm>
            <a:off x="267970" y="3226435"/>
            <a:ext cx="3764280" cy="2628900"/>
          </a:xfrm>
          <a:prstGeom prst="rect">
            <a:avLst/>
          </a:prstGeom>
          <a:effectLst>
            <a:outerShdw blurRad="63500" sx="102000" sy="102000" algn="ctr" rotWithShape="0">
              <a:prstClr val="black">
                <a:alpha val="40000"/>
              </a:prstClr>
            </a:outerShdw>
          </a:effectLst>
        </p:spPr>
      </p:pic>
      <p:sp>
        <p:nvSpPr>
          <p:cNvPr id="4" name="文本框 3"/>
          <p:cNvSpPr txBox="1"/>
          <p:nvPr/>
        </p:nvSpPr>
        <p:spPr>
          <a:xfrm>
            <a:off x="4163060" y="2300605"/>
            <a:ext cx="7792085" cy="4523105"/>
          </a:xfrm>
          <a:prstGeom prst="rect">
            <a:avLst/>
          </a:prstGeom>
          <a:noFill/>
        </p:spPr>
        <p:txBody>
          <a:bodyPr wrap="square" rtlCol="0" anchor="t">
            <a:spAutoFit/>
          </a:bodyPr>
          <a:lstStyle/>
          <a:p>
            <a:pPr>
              <a:lnSpc>
                <a:spcPct val="150000"/>
              </a:lnSpc>
            </a:pPr>
            <a:r>
              <a:rPr lang="zh-CN" altLang="en-US" sz="2400" b="1">
                <a:sym typeface="+mn-ea"/>
              </a:rPr>
              <a:t>案例：劳动者拒绝违法超时加班安排，用人单位能否解除劳动合同？</a:t>
            </a:r>
            <a:endParaRPr lang="zh-CN" altLang="en-US" sz="2400" b="1"/>
          </a:p>
          <a:p>
            <a:pPr>
              <a:lnSpc>
                <a:spcPct val="150000"/>
              </a:lnSpc>
            </a:pPr>
            <a:r>
              <a:rPr lang="zh-CN" altLang="en-US" sz="2400">
                <a:sym typeface="+mn-ea"/>
              </a:rPr>
              <a:t>张某于2020年6月入职某快递公司，双方订立的劳动合同约定试用期为3个月，试用期月工资为8000元，某快递公司规章制度规定，工作时间为早9时至晚9时，每周工作6天。2个月后，张某以工作时间严重超过法律规定上限为由拒绝超时加班安排，某快递公司即以张某在试用期间被证明不符合录用条件为由与其解除劳动合同。</a:t>
            </a:r>
            <a:endParaRPr lang="zh-CN" altLang="en-US" sz="2400">
              <a:sym typeface="+mn-ea"/>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17"/>
          <p:cNvSpPr/>
          <p:nvPr/>
        </p:nvSpPr>
        <p:spPr>
          <a:xfrm>
            <a:off x="2538730" y="765175"/>
            <a:ext cx="528383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rPr>
              <a:t>二</a:t>
            </a:r>
            <a:r>
              <a:rPr lang="en-US" altLang="zh-CN" sz="2800">
                <a:latin typeface="微软雅黑" panose="020B0503020204020204" pitchFamily="34" charset="-122"/>
                <a:ea typeface="微软雅黑" panose="020B0503020204020204" pitchFamily="34" charset="-122"/>
              </a:rPr>
              <a:t>）我国宪法法律规定的权利</a:t>
            </a:r>
            <a:endParaRPr lang="en-US" altLang="zh-CN" sz="2800">
              <a:latin typeface="微软雅黑" panose="020B0503020204020204" pitchFamily="34" charset="-122"/>
              <a:ea typeface="微软雅黑" panose="020B0503020204020204" pitchFamily="34" charset="-122"/>
            </a:endParaRPr>
          </a:p>
        </p:txBody>
      </p:sp>
      <p:sp>
        <p:nvSpPr>
          <p:cNvPr id="2" name="文本框 1"/>
          <p:cNvSpPr txBox="1"/>
          <p:nvPr/>
        </p:nvSpPr>
        <p:spPr>
          <a:xfrm>
            <a:off x="2538730" y="14605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二、依法行使权利与履行义务</a:t>
            </a:r>
            <a:endPar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29" name="组合 28"/>
          <p:cNvGrpSpPr/>
          <p:nvPr/>
        </p:nvGrpSpPr>
        <p:grpSpPr>
          <a:xfrm>
            <a:off x="638175" y="1655445"/>
            <a:ext cx="9218930" cy="520065"/>
            <a:chOff x="2242" y="7021"/>
            <a:chExt cx="14518" cy="819"/>
          </a:xfrm>
        </p:grpSpPr>
        <p:cxnSp>
          <p:nvCxnSpPr>
            <p:cNvPr id="30" name="直接连接符 29"/>
            <p:cNvCxnSpPr/>
            <p:nvPr/>
          </p:nvCxnSpPr>
          <p:spPr>
            <a:xfrm>
              <a:off x="2242" y="7840"/>
              <a:ext cx="14518" cy="0"/>
            </a:xfrm>
            <a:prstGeom prst="line">
              <a:avLst/>
            </a:prstGeom>
            <a:ln>
              <a:solidFill>
                <a:srgbClr val="C00000"/>
              </a:solidFill>
            </a:ln>
          </p:spPr>
          <p:style>
            <a:lnRef idx="1">
              <a:srgbClr val="4472C4"/>
            </a:lnRef>
            <a:fillRef idx="0">
              <a:srgbClr val="4472C4"/>
            </a:fillRef>
            <a:effectRef idx="0">
              <a:srgbClr val="4472C4"/>
            </a:effectRef>
            <a:fontRef idx="minor">
              <a:sysClr val="windowText" lastClr="000000"/>
            </a:fontRef>
          </p:style>
        </p:cxnSp>
        <p:sp>
          <p:nvSpPr>
            <p:cNvPr id="31" name="矩形 30"/>
            <p:cNvSpPr/>
            <p:nvPr/>
          </p:nvSpPr>
          <p:spPr>
            <a:xfrm>
              <a:off x="2242" y="7021"/>
              <a:ext cx="3725" cy="622"/>
            </a:xfrm>
            <a:prstGeom prst="rect">
              <a:avLst/>
            </a:prstGeom>
            <a:solidFill>
              <a:srgbClr val="C00000"/>
            </a:solidFill>
            <a:ln>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社会经济权利</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4" name="文本框 3"/>
          <p:cNvSpPr txBox="1"/>
          <p:nvPr/>
        </p:nvSpPr>
        <p:spPr>
          <a:xfrm>
            <a:off x="4047490" y="3112135"/>
            <a:ext cx="7761605" cy="3415030"/>
          </a:xfrm>
          <a:prstGeom prst="rect">
            <a:avLst/>
          </a:prstGeom>
          <a:noFill/>
        </p:spPr>
        <p:txBody>
          <a:bodyPr wrap="square" rtlCol="0" anchor="t">
            <a:spAutoFit/>
          </a:bodyPr>
          <a:lstStyle/>
          <a:p>
            <a:pPr>
              <a:lnSpc>
                <a:spcPct val="150000"/>
              </a:lnSpc>
            </a:pPr>
            <a:r>
              <a:rPr lang="zh-CN" altLang="en-US" sz="2400">
                <a:sym typeface="+mn-ea"/>
              </a:rPr>
              <a:t>某快递公司规章制度中“工作时间为早9时至晚9时，每周工作6天”的内容，严重违反法律关于延长工作时间上限的规定，应认定为无效。张某拒绝违法超时加班安排，不能据此认定其在试用期间被证明不符合录用条件。故仲裁委员会依法裁决某快递公司支付张某违法解除劳动合同赔偿金。</a:t>
            </a:r>
            <a:endParaRPr lang="zh-CN" altLang="en-US" sz="2400">
              <a:sym typeface="+mn-ea"/>
            </a:endParaRPr>
          </a:p>
        </p:txBody>
      </p:sp>
      <p:sp>
        <p:nvSpPr>
          <p:cNvPr id="5" name="文本框 4"/>
          <p:cNvSpPr txBox="1"/>
          <p:nvPr/>
        </p:nvSpPr>
        <p:spPr>
          <a:xfrm>
            <a:off x="638175" y="2300605"/>
            <a:ext cx="10249535" cy="1198880"/>
          </a:xfrm>
          <a:prstGeom prst="rect">
            <a:avLst/>
          </a:prstGeom>
          <a:noFill/>
        </p:spPr>
        <p:txBody>
          <a:bodyPr wrap="square" rtlCol="0" anchor="t">
            <a:spAutoFit/>
          </a:bodyPr>
          <a:lstStyle/>
          <a:p>
            <a:pPr algn="l">
              <a:lnSpc>
                <a:spcPct val="150000"/>
              </a:lnSpc>
            </a:pPr>
            <a:r>
              <a:rPr lang="zh-CN" altLang="en-US" sz="2400" b="1">
                <a:solidFill>
                  <a:srgbClr val="C00000"/>
                </a:solidFill>
                <a:sym typeface="+mn-ea"/>
              </a:rPr>
              <a:t>本案的争议焦点是张某拒绝违法超时加班安排，某快递公司能否与其解除劳动合同。</a:t>
            </a:r>
            <a:endParaRPr lang="zh-CN" altLang="en-US"/>
          </a:p>
        </p:txBody>
      </p:sp>
      <p:pic>
        <p:nvPicPr>
          <p:cNvPr id="6" name="图片 5" descr="66"/>
          <p:cNvPicPr>
            <a:picLocks noChangeAspect="1"/>
          </p:cNvPicPr>
          <p:nvPr/>
        </p:nvPicPr>
        <p:blipFill>
          <a:blip r:embed="rId1"/>
          <a:stretch>
            <a:fillRect/>
          </a:stretch>
        </p:blipFill>
        <p:spPr>
          <a:xfrm>
            <a:off x="349250" y="3499485"/>
            <a:ext cx="3619500" cy="2649855"/>
          </a:xfrm>
          <a:prstGeom prst="rect">
            <a:avLst/>
          </a:prstGeom>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17"/>
          <p:cNvSpPr/>
          <p:nvPr/>
        </p:nvSpPr>
        <p:spPr>
          <a:xfrm>
            <a:off x="2447290" y="792480"/>
            <a:ext cx="528383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rPr>
              <a:t>二</a:t>
            </a:r>
            <a:r>
              <a:rPr lang="en-US" altLang="zh-CN" sz="2800">
                <a:latin typeface="微软雅黑" panose="020B0503020204020204" pitchFamily="34" charset="-122"/>
                <a:ea typeface="微软雅黑" panose="020B0503020204020204" pitchFamily="34" charset="-122"/>
              </a:rPr>
              <a:t>）我国宪法法律规定的权利</a:t>
            </a:r>
            <a:endParaRPr lang="en-US" altLang="zh-CN" sz="2800">
              <a:latin typeface="微软雅黑" panose="020B0503020204020204" pitchFamily="34" charset="-122"/>
              <a:ea typeface="微软雅黑" panose="020B0503020204020204" pitchFamily="34" charset="-122"/>
            </a:endParaRPr>
          </a:p>
        </p:txBody>
      </p:sp>
      <p:sp>
        <p:nvSpPr>
          <p:cNvPr id="2" name="文本框 1"/>
          <p:cNvSpPr txBox="1"/>
          <p:nvPr/>
        </p:nvSpPr>
        <p:spPr>
          <a:xfrm>
            <a:off x="2447290" y="11557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二、依法行使权利与履行义务</a:t>
            </a:r>
            <a:endPar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29" name="组合 28"/>
          <p:cNvGrpSpPr/>
          <p:nvPr/>
        </p:nvGrpSpPr>
        <p:grpSpPr>
          <a:xfrm>
            <a:off x="638175" y="1655445"/>
            <a:ext cx="9218930" cy="520065"/>
            <a:chOff x="2242" y="7021"/>
            <a:chExt cx="14518" cy="819"/>
          </a:xfrm>
        </p:grpSpPr>
        <p:cxnSp>
          <p:nvCxnSpPr>
            <p:cNvPr id="4" name="直接连接符 3"/>
            <p:cNvCxnSpPr/>
            <p:nvPr/>
          </p:nvCxnSpPr>
          <p:spPr>
            <a:xfrm>
              <a:off x="2242" y="7840"/>
              <a:ext cx="14518" cy="0"/>
            </a:xfrm>
            <a:prstGeom prst="line">
              <a:avLst/>
            </a:prstGeom>
            <a:ln>
              <a:solidFill>
                <a:srgbClr val="C00000"/>
              </a:solidFill>
            </a:ln>
          </p:spPr>
          <p:style>
            <a:lnRef idx="1">
              <a:srgbClr val="4472C4"/>
            </a:lnRef>
            <a:fillRef idx="0">
              <a:srgbClr val="4472C4"/>
            </a:fillRef>
            <a:effectRef idx="0">
              <a:srgbClr val="4472C4"/>
            </a:effectRef>
            <a:fontRef idx="minor">
              <a:sysClr val="windowText" lastClr="000000"/>
            </a:fontRef>
          </p:style>
        </p:cxnSp>
        <p:sp>
          <p:nvSpPr>
            <p:cNvPr id="31" name="矩形 30"/>
            <p:cNvSpPr/>
            <p:nvPr/>
          </p:nvSpPr>
          <p:spPr>
            <a:xfrm>
              <a:off x="2242" y="7021"/>
              <a:ext cx="3483" cy="622"/>
            </a:xfrm>
            <a:prstGeom prst="rect">
              <a:avLst/>
            </a:prstGeom>
            <a:solidFill>
              <a:srgbClr val="C00000"/>
            </a:solidFill>
            <a:ln>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宗教信仰自由</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8" name="图片 7" descr="“宗教信仰自由的宪法保障”讲座在炉峰禅寺举行"/>
          <p:cNvPicPr>
            <a:picLocks noChangeAspect="1"/>
          </p:cNvPicPr>
          <p:nvPr/>
        </p:nvPicPr>
        <p:blipFill>
          <a:blip r:embed="rId1"/>
          <a:stretch>
            <a:fillRect/>
          </a:stretch>
        </p:blipFill>
        <p:spPr>
          <a:xfrm>
            <a:off x="638175" y="2710180"/>
            <a:ext cx="4794250" cy="3192780"/>
          </a:xfrm>
          <a:prstGeom prst="rect">
            <a:avLst/>
          </a:prstGeom>
        </p:spPr>
      </p:pic>
      <p:sp>
        <p:nvSpPr>
          <p:cNvPr id="10" name="文本框 9"/>
          <p:cNvSpPr txBox="1"/>
          <p:nvPr/>
        </p:nvSpPr>
        <p:spPr>
          <a:xfrm>
            <a:off x="603250" y="5993765"/>
            <a:ext cx="4864100" cy="706755"/>
          </a:xfrm>
          <a:prstGeom prst="rect">
            <a:avLst/>
          </a:prstGeom>
          <a:noFill/>
        </p:spPr>
        <p:txBody>
          <a:bodyPr wrap="square" rtlCol="0" anchor="t">
            <a:spAutoFit/>
          </a:bodyPr>
          <a:lstStyle/>
          <a:p>
            <a:pPr algn="ctr"/>
            <a:r>
              <a:rPr lang="zh-CN" altLang="en-US" sz="2000"/>
              <a:t>“宗教信仰自由的宪法保障”讲座</a:t>
            </a:r>
            <a:endParaRPr lang="zh-CN" altLang="en-US" sz="2000"/>
          </a:p>
          <a:p>
            <a:pPr algn="ctr"/>
            <a:r>
              <a:rPr lang="zh-CN" altLang="en-US" sz="2000"/>
              <a:t>在炉峰禅寺举行</a:t>
            </a:r>
            <a:endParaRPr lang="zh-CN" altLang="en-US" sz="2000"/>
          </a:p>
        </p:txBody>
      </p:sp>
      <p:sp>
        <p:nvSpPr>
          <p:cNvPr id="12" name="文本框 11"/>
          <p:cNvSpPr txBox="1"/>
          <p:nvPr/>
        </p:nvSpPr>
        <p:spPr>
          <a:xfrm>
            <a:off x="5631815" y="2300605"/>
            <a:ext cx="6323330" cy="3969385"/>
          </a:xfrm>
          <a:prstGeom prst="rect">
            <a:avLst/>
          </a:prstGeom>
          <a:noFill/>
        </p:spPr>
        <p:txBody>
          <a:bodyPr wrap="square" rtlCol="0" anchor="t">
            <a:spAutoFit/>
          </a:bodyPr>
          <a:lstStyle/>
          <a:p>
            <a:pPr>
              <a:lnSpc>
                <a:spcPct val="150000"/>
              </a:lnSpc>
            </a:pPr>
            <a:r>
              <a:rPr lang="zh-CN" altLang="en-US" sz="2400" b="1">
                <a:solidFill>
                  <a:srgbClr val="C00000"/>
                </a:solidFill>
                <a:sym typeface="+mn-ea"/>
              </a:rPr>
              <a:t>公民依据内心的信念，自愿地信仰宗教的自由。</a:t>
            </a:r>
            <a:r>
              <a:rPr lang="zh-CN" altLang="en-US" sz="2400">
                <a:sym typeface="+mn-ea"/>
              </a:rPr>
              <a:t>具体内容包括信仰宗教的自由、从事宗教活动的自由、举行或参加宗教仪式的自由等。</a:t>
            </a:r>
            <a:endParaRPr lang="zh-CN" altLang="en-US" sz="2400">
              <a:sym typeface="+mn-ea"/>
            </a:endParaRPr>
          </a:p>
          <a:p>
            <a:pPr>
              <a:lnSpc>
                <a:spcPct val="150000"/>
              </a:lnSpc>
            </a:pPr>
            <a:r>
              <a:rPr lang="zh-CN" altLang="en-US" sz="2400" b="1">
                <a:solidFill>
                  <a:srgbClr val="C00000"/>
                </a:solidFill>
                <a:sym typeface="+mn-ea"/>
              </a:rPr>
              <a:t>国家保护正常的宗教活动</a:t>
            </a:r>
            <a:r>
              <a:rPr lang="zh-CN" altLang="en-US" sz="2400">
                <a:sym typeface="+mn-ea"/>
              </a:rPr>
              <a:t>。任何人不得利用宗教进行破坏社会秩序、损害公民身体健康、妨碍国家教育制度的活动。宗教团体和宗教事务不受外国势力的支配。</a:t>
            </a:r>
            <a:endParaRPr lang="zh-CN" altLang="en-US" sz="2400">
              <a:sym typeface="+mn-ea"/>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17"/>
          <p:cNvSpPr/>
          <p:nvPr/>
        </p:nvSpPr>
        <p:spPr>
          <a:xfrm>
            <a:off x="2455545" y="822960"/>
            <a:ext cx="528383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rPr>
              <a:t>二</a:t>
            </a:r>
            <a:r>
              <a:rPr lang="en-US" altLang="zh-CN" sz="2800">
                <a:latin typeface="微软雅黑" panose="020B0503020204020204" pitchFamily="34" charset="-122"/>
                <a:ea typeface="微软雅黑" panose="020B0503020204020204" pitchFamily="34" charset="-122"/>
              </a:rPr>
              <a:t>）我国宪法法律规定的权利</a:t>
            </a:r>
            <a:endParaRPr lang="en-US" altLang="zh-CN" sz="2800">
              <a:latin typeface="微软雅黑" panose="020B0503020204020204" pitchFamily="34" charset="-122"/>
              <a:ea typeface="微软雅黑" panose="020B0503020204020204" pitchFamily="34" charset="-122"/>
            </a:endParaRPr>
          </a:p>
        </p:txBody>
      </p:sp>
      <p:sp>
        <p:nvSpPr>
          <p:cNvPr id="2" name="文本框 1"/>
          <p:cNvSpPr txBox="1"/>
          <p:nvPr/>
        </p:nvSpPr>
        <p:spPr>
          <a:xfrm>
            <a:off x="2455545" y="15621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二、依法行使权利与履行义务</a:t>
            </a:r>
            <a:endPar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29" name="组合 28"/>
          <p:cNvGrpSpPr/>
          <p:nvPr/>
        </p:nvGrpSpPr>
        <p:grpSpPr>
          <a:xfrm>
            <a:off x="638175" y="1655445"/>
            <a:ext cx="9218930" cy="520065"/>
            <a:chOff x="2242" y="7021"/>
            <a:chExt cx="14518" cy="819"/>
          </a:xfrm>
        </p:grpSpPr>
        <p:cxnSp>
          <p:nvCxnSpPr>
            <p:cNvPr id="4" name="直接连接符 3"/>
            <p:cNvCxnSpPr/>
            <p:nvPr/>
          </p:nvCxnSpPr>
          <p:spPr>
            <a:xfrm>
              <a:off x="2242" y="7840"/>
              <a:ext cx="14518" cy="0"/>
            </a:xfrm>
            <a:prstGeom prst="line">
              <a:avLst/>
            </a:prstGeom>
            <a:ln>
              <a:solidFill>
                <a:srgbClr val="C00000"/>
              </a:solidFill>
            </a:ln>
          </p:spPr>
          <p:style>
            <a:lnRef idx="1">
              <a:srgbClr val="4472C4"/>
            </a:lnRef>
            <a:fillRef idx="0">
              <a:srgbClr val="4472C4"/>
            </a:fillRef>
            <a:effectRef idx="0">
              <a:srgbClr val="4472C4"/>
            </a:effectRef>
            <a:fontRef idx="minor">
              <a:sysClr val="windowText" lastClr="000000"/>
            </a:fontRef>
          </p:style>
        </p:cxnSp>
        <p:sp>
          <p:nvSpPr>
            <p:cNvPr id="31" name="矩形 30"/>
            <p:cNvSpPr/>
            <p:nvPr/>
          </p:nvSpPr>
          <p:spPr>
            <a:xfrm>
              <a:off x="2242" y="7021"/>
              <a:ext cx="3483" cy="622"/>
            </a:xfrm>
            <a:prstGeom prst="rect">
              <a:avLst/>
            </a:prstGeom>
            <a:solidFill>
              <a:srgbClr val="C00000"/>
            </a:solidFill>
            <a:ln>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文化教育权利</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6" name="组合 15"/>
          <p:cNvGrpSpPr/>
          <p:nvPr/>
        </p:nvGrpSpPr>
        <p:grpSpPr>
          <a:xfrm>
            <a:off x="676275" y="2768653"/>
            <a:ext cx="3600000" cy="2060522"/>
            <a:chOff x="676275" y="2768653"/>
            <a:chExt cx="3600000" cy="2060522"/>
          </a:xfrm>
          <a:gradFill>
            <a:gsLst>
              <a:gs pos="0">
                <a:srgbClr val="E30000"/>
              </a:gs>
              <a:gs pos="100000">
                <a:srgbClr val="760303"/>
              </a:gs>
            </a:gsLst>
            <a:lin scaled="0"/>
          </a:gradFill>
        </p:grpSpPr>
        <p:sp>
          <p:nvSpPr>
            <p:cNvPr id="6" name="矩形 5"/>
            <p:cNvSpPr/>
            <p:nvPr/>
          </p:nvSpPr>
          <p:spPr>
            <a:xfrm>
              <a:off x="676275" y="2768653"/>
              <a:ext cx="3600000" cy="2060522"/>
            </a:xfrm>
            <a:prstGeom prst="rect">
              <a:avLst/>
            </a:prstGeom>
            <a:grpFill/>
            <a:ln>
              <a:noFill/>
            </a:ln>
          </p:spPr>
          <p:style>
            <a:lnRef idx="2">
              <a:srgbClr val="6096E6">
                <a:shade val="50000"/>
              </a:srgbClr>
            </a:lnRef>
            <a:fillRef idx="1">
              <a:srgbClr val="6096E6"/>
            </a:fillRef>
            <a:effectRef idx="0">
              <a:srgbClr val="6096E6"/>
            </a:effectRef>
            <a:fontRef idx="minor">
              <a:srgbClr val="FFFFFF"/>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3" name="矩形 2"/>
            <p:cNvSpPr/>
            <p:nvPr/>
          </p:nvSpPr>
          <p:spPr>
            <a:xfrm>
              <a:off x="1408430" y="3476043"/>
              <a:ext cx="2134870" cy="645160"/>
            </a:xfrm>
            <a:prstGeom prst="rect">
              <a:avLst/>
            </a:prstGeom>
            <a:grpFill/>
          </p:spPr>
          <p:txBody>
            <a:bodyPr wrap="square">
              <a:spAutoFit/>
            </a:bodyPr>
            <a:lstStyle/>
            <a:p>
              <a:pPr algn="ctr">
                <a:lnSpc>
                  <a:spcPct val="150000"/>
                </a:lnSpc>
              </a:pPr>
              <a:r>
                <a:rPr lang="zh-CN" altLang="en-US" sz="2400" b="1" i="0" dirty="0">
                  <a:solidFill>
                    <a:srgbClr val="FFFDF8"/>
                  </a:solidFill>
                  <a:effectLst/>
                  <a:latin typeface="微软雅黑" panose="020B0503020204020204" pitchFamily="34" charset="-122"/>
                  <a:ea typeface="微软雅黑" panose="020B0503020204020204" pitchFamily="34" charset="-122"/>
                </a:rPr>
                <a:t>文化教育权利</a:t>
              </a:r>
              <a:endParaRPr lang="zh-CN" altLang="en-US" sz="2400" b="1" i="0" dirty="0">
                <a:solidFill>
                  <a:srgbClr val="FFFDF8"/>
                </a:solidFill>
                <a:effectLst/>
                <a:latin typeface="微软雅黑" panose="020B0503020204020204" pitchFamily="34" charset="-122"/>
                <a:ea typeface="微软雅黑" panose="020B0503020204020204" pitchFamily="34" charset="-122"/>
              </a:endParaRPr>
            </a:p>
          </p:txBody>
        </p:sp>
      </p:grpSp>
      <p:cxnSp>
        <p:nvCxnSpPr>
          <p:cNvPr id="12" name="直接连接符 11"/>
          <p:cNvCxnSpPr/>
          <p:nvPr/>
        </p:nvCxnSpPr>
        <p:spPr>
          <a:xfrm>
            <a:off x="4797425" y="2636520"/>
            <a:ext cx="0" cy="2318385"/>
          </a:xfrm>
          <a:prstGeom prst="line">
            <a:avLst/>
          </a:prstGeom>
          <a:ln w="38100" cap="rnd">
            <a:solidFill>
              <a:srgbClr val="C00000"/>
            </a:solidFill>
            <a:round/>
          </a:ln>
        </p:spPr>
        <p:style>
          <a:lnRef idx="1">
            <a:srgbClr val="6096E6"/>
          </a:lnRef>
          <a:fillRef idx="0">
            <a:srgbClr val="6096E6"/>
          </a:fillRef>
          <a:effectRef idx="0">
            <a:srgbClr val="6096E6"/>
          </a:effectRef>
          <a:fontRef idx="minor">
            <a:srgbClr val="000000"/>
          </a:fontRef>
        </p:style>
      </p:cxnSp>
      <p:cxnSp>
        <p:nvCxnSpPr>
          <p:cNvPr id="13" name="直接连接符 12"/>
          <p:cNvCxnSpPr/>
          <p:nvPr/>
        </p:nvCxnSpPr>
        <p:spPr>
          <a:xfrm flipH="1">
            <a:off x="4797425" y="2636520"/>
            <a:ext cx="316865" cy="0"/>
          </a:xfrm>
          <a:prstGeom prst="line">
            <a:avLst/>
          </a:prstGeom>
          <a:ln w="38100" cap="rnd">
            <a:solidFill>
              <a:srgbClr val="C00000"/>
            </a:solidFill>
            <a:round/>
          </a:ln>
        </p:spPr>
        <p:style>
          <a:lnRef idx="1">
            <a:srgbClr val="6096E6"/>
          </a:lnRef>
          <a:fillRef idx="0">
            <a:srgbClr val="6096E6"/>
          </a:fillRef>
          <a:effectRef idx="0">
            <a:srgbClr val="6096E6"/>
          </a:effectRef>
          <a:fontRef idx="minor">
            <a:srgbClr val="000000"/>
          </a:fontRef>
        </p:style>
      </p:cxnSp>
      <p:cxnSp>
        <p:nvCxnSpPr>
          <p:cNvPr id="14" name="直接连接符 13"/>
          <p:cNvCxnSpPr/>
          <p:nvPr/>
        </p:nvCxnSpPr>
        <p:spPr>
          <a:xfrm flipH="1">
            <a:off x="4797425" y="4961255"/>
            <a:ext cx="316865" cy="0"/>
          </a:xfrm>
          <a:prstGeom prst="line">
            <a:avLst/>
          </a:prstGeom>
          <a:ln w="38100" cap="rnd">
            <a:solidFill>
              <a:srgbClr val="C00000"/>
            </a:solidFill>
            <a:round/>
          </a:ln>
        </p:spPr>
        <p:style>
          <a:lnRef idx="1">
            <a:srgbClr val="6096E6"/>
          </a:lnRef>
          <a:fillRef idx="0">
            <a:srgbClr val="6096E6"/>
          </a:fillRef>
          <a:effectRef idx="0">
            <a:srgbClr val="6096E6"/>
          </a:effectRef>
          <a:fontRef idx="minor">
            <a:srgbClr val="000000"/>
          </a:fontRef>
        </p:style>
      </p:cxnSp>
      <p:cxnSp>
        <p:nvCxnSpPr>
          <p:cNvPr id="15" name="直接连接符 14"/>
          <p:cNvCxnSpPr/>
          <p:nvPr/>
        </p:nvCxnSpPr>
        <p:spPr>
          <a:xfrm flipH="1">
            <a:off x="4479925" y="3791585"/>
            <a:ext cx="315595" cy="7620"/>
          </a:xfrm>
          <a:prstGeom prst="line">
            <a:avLst/>
          </a:prstGeom>
          <a:ln w="38100" cap="rnd">
            <a:solidFill>
              <a:srgbClr val="C00000"/>
            </a:solidFill>
            <a:round/>
          </a:ln>
        </p:spPr>
        <p:style>
          <a:lnRef idx="1">
            <a:srgbClr val="6096E6"/>
          </a:lnRef>
          <a:fillRef idx="0">
            <a:srgbClr val="6096E6"/>
          </a:fillRef>
          <a:effectRef idx="0">
            <a:srgbClr val="6096E6"/>
          </a:effectRef>
          <a:fontRef idx="minor">
            <a:srgbClr val="000000"/>
          </a:fontRef>
        </p:style>
      </p:cxnSp>
      <p:sp>
        <p:nvSpPr>
          <p:cNvPr id="17" name="矩形: 圆角 16"/>
          <p:cNvSpPr/>
          <p:nvPr/>
        </p:nvSpPr>
        <p:spPr>
          <a:xfrm>
            <a:off x="5150485" y="2420620"/>
            <a:ext cx="2259965" cy="431800"/>
          </a:xfrm>
          <a:prstGeom prst="roundRect">
            <a:avLst/>
          </a:prstGeom>
          <a:gradFill>
            <a:gsLst>
              <a:gs pos="0">
                <a:srgbClr val="E30000"/>
              </a:gs>
              <a:gs pos="100000">
                <a:srgbClr val="760303"/>
              </a:gs>
            </a:gsLst>
            <a:lin ang="2700000" scaled="0"/>
          </a:gradFill>
          <a:ln>
            <a:noFill/>
          </a:ln>
        </p:spPr>
        <p:style>
          <a:lnRef idx="2">
            <a:srgbClr val="6096E6">
              <a:shade val="50000"/>
            </a:srgbClr>
          </a:lnRef>
          <a:fillRef idx="1">
            <a:srgbClr val="6096E6"/>
          </a:fillRef>
          <a:effectRef idx="0">
            <a:srgbClr val="6096E6"/>
          </a:effectRef>
          <a:fontRef idx="minor">
            <a:srgbClr val="FFFFFF"/>
          </a:fontRef>
        </p:style>
        <p:txBody>
          <a:bodyPr rtlCol="0" anchor="ctr"/>
          <a:lstStyle/>
          <a:p>
            <a:pPr algn="ctr"/>
            <a:r>
              <a:rPr lang="zh-CN" altLang="en-US" sz="2400" b="1" dirty="0">
                <a:solidFill>
                  <a:srgbClr val="FFFDF8"/>
                </a:solidFill>
              </a:rPr>
              <a:t>教育方面权利</a:t>
            </a:r>
            <a:endParaRPr lang="zh-CN" altLang="en-US" sz="2400" b="1" dirty="0">
              <a:solidFill>
                <a:srgbClr val="FFFDF8"/>
              </a:solidFill>
            </a:endParaRPr>
          </a:p>
        </p:txBody>
      </p:sp>
      <p:cxnSp>
        <p:nvCxnSpPr>
          <p:cNvPr id="5" name="直接连接符 4"/>
          <p:cNvCxnSpPr/>
          <p:nvPr/>
        </p:nvCxnSpPr>
        <p:spPr>
          <a:xfrm flipH="1">
            <a:off x="7422515" y="2636520"/>
            <a:ext cx="316865" cy="0"/>
          </a:xfrm>
          <a:prstGeom prst="line">
            <a:avLst/>
          </a:prstGeom>
          <a:ln w="38100" cap="rnd">
            <a:solidFill>
              <a:srgbClr val="C00000"/>
            </a:solidFill>
            <a:round/>
          </a:ln>
        </p:spPr>
        <p:style>
          <a:lnRef idx="1">
            <a:srgbClr val="6096E6"/>
          </a:lnRef>
          <a:fillRef idx="0">
            <a:srgbClr val="6096E6"/>
          </a:fillRef>
          <a:effectRef idx="0">
            <a:srgbClr val="6096E6"/>
          </a:effectRef>
          <a:fontRef idx="minor">
            <a:srgbClr val="000000"/>
          </a:fontRef>
        </p:style>
      </p:cxnSp>
      <p:sp>
        <p:nvSpPr>
          <p:cNvPr id="7" name="矩形: 圆角 16"/>
          <p:cNvSpPr/>
          <p:nvPr/>
        </p:nvSpPr>
        <p:spPr>
          <a:xfrm>
            <a:off x="7739380" y="2420620"/>
            <a:ext cx="2259965" cy="431800"/>
          </a:xfrm>
          <a:prstGeom prst="roundRect">
            <a:avLst/>
          </a:prstGeom>
          <a:gradFill>
            <a:gsLst>
              <a:gs pos="0">
                <a:srgbClr val="E30000"/>
              </a:gs>
              <a:gs pos="100000">
                <a:srgbClr val="760303"/>
              </a:gs>
            </a:gsLst>
            <a:lin ang="2700000" scaled="0"/>
          </a:gradFill>
          <a:ln>
            <a:noFill/>
          </a:ln>
        </p:spPr>
        <p:style>
          <a:lnRef idx="2">
            <a:srgbClr val="6096E6">
              <a:shade val="50000"/>
            </a:srgbClr>
          </a:lnRef>
          <a:fillRef idx="1">
            <a:srgbClr val="6096E6"/>
          </a:fillRef>
          <a:effectRef idx="0">
            <a:srgbClr val="6096E6"/>
          </a:effectRef>
          <a:fontRef idx="minor">
            <a:srgbClr val="FFFFFF"/>
          </a:fontRef>
        </p:style>
        <p:txBody>
          <a:bodyPr rtlCol="0" anchor="ctr"/>
          <a:lstStyle/>
          <a:p>
            <a:pPr algn="ctr"/>
            <a:r>
              <a:rPr lang="zh-CN" altLang="en-US" sz="2400" b="1" dirty="0">
                <a:solidFill>
                  <a:srgbClr val="FFFDF8"/>
                </a:solidFill>
              </a:rPr>
              <a:t>受教育权</a:t>
            </a:r>
            <a:endParaRPr lang="zh-CN" altLang="en-US" sz="2400" b="1" dirty="0">
              <a:solidFill>
                <a:srgbClr val="FFFDF8"/>
              </a:solidFill>
            </a:endParaRPr>
          </a:p>
        </p:txBody>
      </p:sp>
      <p:sp>
        <p:nvSpPr>
          <p:cNvPr id="8" name="矩形: 圆角 16"/>
          <p:cNvSpPr/>
          <p:nvPr/>
        </p:nvSpPr>
        <p:spPr>
          <a:xfrm>
            <a:off x="5150485" y="4745355"/>
            <a:ext cx="2853690" cy="431800"/>
          </a:xfrm>
          <a:prstGeom prst="roundRect">
            <a:avLst/>
          </a:prstGeom>
          <a:gradFill>
            <a:gsLst>
              <a:gs pos="0">
                <a:srgbClr val="E30000"/>
              </a:gs>
              <a:gs pos="100000">
                <a:srgbClr val="760303"/>
              </a:gs>
            </a:gsLst>
            <a:lin ang="2700000" scaled="0"/>
          </a:gradFill>
          <a:ln>
            <a:noFill/>
          </a:ln>
        </p:spPr>
        <p:style>
          <a:lnRef idx="2">
            <a:srgbClr val="6096E6">
              <a:shade val="50000"/>
            </a:srgbClr>
          </a:lnRef>
          <a:fillRef idx="1">
            <a:srgbClr val="6096E6"/>
          </a:fillRef>
          <a:effectRef idx="0">
            <a:srgbClr val="6096E6"/>
          </a:effectRef>
          <a:fontRef idx="minor">
            <a:srgbClr val="FFFFFF"/>
          </a:fontRef>
        </p:style>
        <p:txBody>
          <a:bodyPr rtlCol="0" anchor="ctr"/>
          <a:lstStyle/>
          <a:p>
            <a:pPr algn="ctr"/>
            <a:r>
              <a:rPr lang="zh-CN" altLang="en-US" sz="2400" b="1" dirty="0">
                <a:solidFill>
                  <a:srgbClr val="FFFDF8"/>
                </a:solidFill>
              </a:rPr>
              <a:t>文化活动方面权利</a:t>
            </a:r>
            <a:endParaRPr lang="zh-CN" altLang="en-US" sz="2400" b="1" dirty="0">
              <a:solidFill>
                <a:srgbClr val="FFFDF8"/>
              </a:solidFill>
            </a:endParaRPr>
          </a:p>
        </p:txBody>
      </p:sp>
      <p:grpSp>
        <p:nvGrpSpPr>
          <p:cNvPr id="10" name="组合 9"/>
          <p:cNvGrpSpPr/>
          <p:nvPr/>
        </p:nvGrpSpPr>
        <p:grpSpPr>
          <a:xfrm>
            <a:off x="8039735" y="3802380"/>
            <a:ext cx="633730" cy="2324735"/>
            <a:chOff x="7055" y="4152"/>
            <a:chExt cx="998" cy="3661"/>
          </a:xfrm>
        </p:grpSpPr>
        <p:cxnSp>
          <p:nvCxnSpPr>
            <p:cNvPr id="18" name="直接连接符 17"/>
            <p:cNvCxnSpPr/>
            <p:nvPr/>
          </p:nvCxnSpPr>
          <p:spPr>
            <a:xfrm>
              <a:off x="7555" y="4152"/>
              <a:ext cx="0" cy="3651"/>
            </a:xfrm>
            <a:prstGeom prst="line">
              <a:avLst/>
            </a:prstGeom>
            <a:ln w="38100" cap="rnd">
              <a:solidFill>
                <a:srgbClr val="C00000"/>
              </a:solidFill>
              <a:round/>
            </a:ln>
          </p:spPr>
          <p:style>
            <a:lnRef idx="1">
              <a:srgbClr val="6096E6"/>
            </a:lnRef>
            <a:fillRef idx="0">
              <a:srgbClr val="6096E6"/>
            </a:fillRef>
            <a:effectRef idx="0">
              <a:srgbClr val="6096E6"/>
            </a:effectRef>
            <a:fontRef idx="minor">
              <a:srgbClr val="000000"/>
            </a:fontRef>
          </p:style>
        </p:cxnSp>
        <p:cxnSp>
          <p:nvCxnSpPr>
            <p:cNvPr id="19" name="直接连接符 18"/>
            <p:cNvCxnSpPr/>
            <p:nvPr/>
          </p:nvCxnSpPr>
          <p:spPr>
            <a:xfrm flipH="1">
              <a:off x="7555" y="4152"/>
              <a:ext cx="499" cy="0"/>
            </a:xfrm>
            <a:prstGeom prst="line">
              <a:avLst/>
            </a:prstGeom>
            <a:ln w="38100" cap="rnd">
              <a:solidFill>
                <a:srgbClr val="C00000"/>
              </a:solidFill>
              <a:round/>
            </a:ln>
          </p:spPr>
          <p:style>
            <a:lnRef idx="1">
              <a:srgbClr val="6096E6"/>
            </a:lnRef>
            <a:fillRef idx="0">
              <a:srgbClr val="6096E6"/>
            </a:fillRef>
            <a:effectRef idx="0">
              <a:srgbClr val="6096E6"/>
            </a:effectRef>
            <a:fontRef idx="minor">
              <a:srgbClr val="000000"/>
            </a:fontRef>
          </p:style>
        </p:cxnSp>
        <p:cxnSp>
          <p:nvCxnSpPr>
            <p:cNvPr id="20" name="直接连接符 19"/>
            <p:cNvCxnSpPr/>
            <p:nvPr/>
          </p:nvCxnSpPr>
          <p:spPr>
            <a:xfrm flipH="1">
              <a:off x="7555" y="7813"/>
              <a:ext cx="499" cy="0"/>
            </a:xfrm>
            <a:prstGeom prst="line">
              <a:avLst/>
            </a:prstGeom>
            <a:ln w="38100" cap="rnd">
              <a:solidFill>
                <a:srgbClr val="C00000"/>
              </a:solidFill>
              <a:round/>
            </a:ln>
          </p:spPr>
          <p:style>
            <a:lnRef idx="1">
              <a:srgbClr val="6096E6"/>
            </a:lnRef>
            <a:fillRef idx="0">
              <a:srgbClr val="6096E6"/>
            </a:fillRef>
            <a:effectRef idx="0">
              <a:srgbClr val="6096E6"/>
            </a:effectRef>
            <a:fontRef idx="minor">
              <a:srgbClr val="000000"/>
            </a:fontRef>
          </p:style>
        </p:cxnSp>
        <p:cxnSp>
          <p:nvCxnSpPr>
            <p:cNvPr id="21" name="直接连接符 20"/>
            <p:cNvCxnSpPr/>
            <p:nvPr/>
          </p:nvCxnSpPr>
          <p:spPr>
            <a:xfrm flipH="1">
              <a:off x="7055" y="5983"/>
              <a:ext cx="998" cy="0"/>
            </a:xfrm>
            <a:prstGeom prst="line">
              <a:avLst/>
            </a:prstGeom>
            <a:ln w="38100" cap="rnd">
              <a:solidFill>
                <a:srgbClr val="C00000"/>
              </a:solidFill>
              <a:round/>
            </a:ln>
          </p:spPr>
          <p:style>
            <a:lnRef idx="1">
              <a:srgbClr val="6096E6"/>
            </a:lnRef>
            <a:fillRef idx="0">
              <a:srgbClr val="6096E6"/>
            </a:fillRef>
            <a:effectRef idx="0">
              <a:srgbClr val="6096E6"/>
            </a:effectRef>
            <a:fontRef idx="minor">
              <a:srgbClr val="000000"/>
            </a:fontRef>
          </p:style>
        </p:cxnSp>
      </p:grpSp>
      <p:sp>
        <p:nvSpPr>
          <p:cNvPr id="22" name="矩形: 圆角 16"/>
          <p:cNvSpPr/>
          <p:nvPr/>
        </p:nvSpPr>
        <p:spPr>
          <a:xfrm>
            <a:off x="8674100" y="3559810"/>
            <a:ext cx="2814320" cy="431800"/>
          </a:xfrm>
          <a:prstGeom prst="roundRect">
            <a:avLst/>
          </a:prstGeom>
          <a:gradFill>
            <a:gsLst>
              <a:gs pos="0">
                <a:srgbClr val="E30000"/>
              </a:gs>
              <a:gs pos="100000">
                <a:srgbClr val="760303"/>
              </a:gs>
            </a:gsLst>
            <a:lin ang="2700000" scaled="0"/>
          </a:gradFill>
          <a:ln>
            <a:noFill/>
          </a:ln>
        </p:spPr>
        <p:style>
          <a:lnRef idx="2">
            <a:srgbClr val="6096E6">
              <a:shade val="50000"/>
            </a:srgbClr>
          </a:lnRef>
          <a:fillRef idx="1">
            <a:srgbClr val="6096E6"/>
          </a:fillRef>
          <a:effectRef idx="0">
            <a:srgbClr val="6096E6"/>
          </a:effectRef>
          <a:fontRef idx="minor">
            <a:srgbClr val="FFFFFF"/>
          </a:fontRef>
        </p:style>
        <p:txBody>
          <a:bodyPr rtlCol="0" anchor="ctr"/>
          <a:lstStyle/>
          <a:p>
            <a:pPr algn="ctr"/>
            <a:r>
              <a:rPr lang="zh-CN" altLang="en-US" sz="2400" b="1" dirty="0">
                <a:solidFill>
                  <a:srgbClr val="FFFDF8"/>
                </a:solidFill>
              </a:rPr>
              <a:t>科学研究的自由</a:t>
            </a:r>
            <a:endParaRPr lang="zh-CN" altLang="en-US" sz="2400" b="1" dirty="0">
              <a:solidFill>
                <a:srgbClr val="FFFDF8"/>
              </a:solidFill>
            </a:endParaRPr>
          </a:p>
        </p:txBody>
      </p:sp>
      <p:sp>
        <p:nvSpPr>
          <p:cNvPr id="23" name="矩形: 圆角 16"/>
          <p:cNvSpPr/>
          <p:nvPr/>
        </p:nvSpPr>
        <p:spPr>
          <a:xfrm>
            <a:off x="8710295" y="4742815"/>
            <a:ext cx="3216275" cy="431800"/>
          </a:xfrm>
          <a:prstGeom prst="roundRect">
            <a:avLst/>
          </a:prstGeom>
          <a:gradFill>
            <a:gsLst>
              <a:gs pos="0">
                <a:srgbClr val="E30000"/>
              </a:gs>
              <a:gs pos="100000">
                <a:srgbClr val="760303"/>
              </a:gs>
            </a:gsLst>
            <a:lin ang="2700000" scaled="0"/>
          </a:gradFill>
          <a:ln>
            <a:noFill/>
          </a:ln>
        </p:spPr>
        <p:style>
          <a:lnRef idx="2">
            <a:srgbClr val="6096E6">
              <a:shade val="50000"/>
            </a:srgbClr>
          </a:lnRef>
          <a:fillRef idx="1">
            <a:srgbClr val="6096E6"/>
          </a:fillRef>
          <a:effectRef idx="0">
            <a:srgbClr val="6096E6"/>
          </a:effectRef>
          <a:fontRef idx="minor">
            <a:srgbClr val="FFFFFF"/>
          </a:fontRef>
        </p:style>
        <p:txBody>
          <a:bodyPr rtlCol="0" anchor="ctr"/>
          <a:lstStyle/>
          <a:p>
            <a:pPr algn="ctr"/>
            <a:r>
              <a:rPr lang="zh-CN" altLang="en-US" sz="2400" b="1" dirty="0">
                <a:solidFill>
                  <a:srgbClr val="FFFDF8"/>
                </a:solidFill>
              </a:rPr>
              <a:t>文学艺术创作的自由</a:t>
            </a:r>
            <a:endParaRPr lang="zh-CN" altLang="en-US" sz="2400" b="1" dirty="0">
              <a:solidFill>
                <a:srgbClr val="FFFDF8"/>
              </a:solidFill>
            </a:endParaRPr>
          </a:p>
        </p:txBody>
      </p:sp>
      <p:sp>
        <p:nvSpPr>
          <p:cNvPr id="24" name="矩形: 圆角 16"/>
          <p:cNvSpPr/>
          <p:nvPr/>
        </p:nvSpPr>
        <p:spPr>
          <a:xfrm>
            <a:off x="8710295" y="5904230"/>
            <a:ext cx="3216275" cy="431800"/>
          </a:xfrm>
          <a:prstGeom prst="roundRect">
            <a:avLst/>
          </a:prstGeom>
          <a:gradFill>
            <a:gsLst>
              <a:gs pos="0">
                <a:srgbClr val="E30000"/>
              </a:gs>
              <a:gs pos="100000">
                <a:srgbClr val="760303"/>
              </a:gs>
            </a:gsLst>
            <a:lin ang="2700000" scaled="0"/>
          </a:gradFill>
          <a:ln>
            <a:noFill/>
          </a:ln>
        </p:spPr>
        <p:style>
          <a:lnRef idx="2">
            <a:srgbClr val="6096E6">
              <a:shade val="50000"/>
            </a:srgbClr>
          </a:lnRef>
          <a:fillRef idx="1">
            <a:srgbClr val="6096E6"/>
          </a:fillRef>
          <a:effectRef idx="0">
            <a:srgbClr val="6096E6"/>
          </a:effectRef>
          <a:fontRef idx="minor">
            <a:srgbClr val="FFFFFF"/>
          </a:fontRef>
        </p:style>
        <p:txBody>
          <a:bodyPr rtlCol="0" anchor="ctr"/>
          <a:lstStyle/>
          <a:p>
            <a:pPr algn="ctr"/>
            <a:r>
              <a:rPr lang="zh-CN" altLang="en-US" sz="2400" b="1" dirty="0">
                <a:solidFill>
                  <a:srgbClr val="FFFDF8"/>
                </a:solidFill>
              </a:rPr>
              <a:t>其他文化活动的自由</a:t>
            </a:r>
            <a:endParaRPr lang="zh-CN" altLang="en-US" sz="2400" b="1" dirty="0">
              <a:solidFill>
                <a:srgbClr val="FFFDF8"/>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outVertical)">
                                      <p:cBhvr>
                                        <p:cTn id="13" dur="1000"/>
                                        <p:tgtEl>
                                          <p:spTgt spid="17"/>
                                        </p:tgtEl>
                                      </p:cBhvr>
                                    </p:animEffect>
                                  </p:childTnLst>
                                </p:cTn>
                              </p:par>
                            </p:childTnLst>
                          </p:cTn>
                        </p:par>
                        <p:par>
                          <p:cTn id="14" fill="hold">
                            <p:stCondLst>
                              <p:cond delay="2000"/>
                            </p:stCondLst>
                            <p:childTnLst>
                              <p:par>
                                <p:cTn id="15" presetID="16" presetClass="entr" presetSubtype="37"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1000"/>
                                        <p:tgtEl>
                                          <p:spTgt spid="7"/>
                                        </p:tgtEl>
                                      </p:cBhvr>
                                    </p:animEffect>
                                  </p:childTnLst>
                                </p:cTn>
                              </p:par>
                            </p:childTnLst>
                          </p:cTn>
                        </p:par>
                        <p:par>
                          <p:cTn id="18" fill="hold">
                            <p:stCondLst>
                              <p:cond delay="3000"/>
                            </p:stCondLst>
                            <p:childTnLst>
                              <p:par>
                                <p:cTn id="19" presetID="16" presetClass="entr" presetSubtype="37"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outVertical)">
                                      <p:cBhvr>
                                        <p:cTn id="21" dur="1000"/>
                                        <p:tgtEl>
                                          <p:spTgt spid="8"/>
                                        </p:tgtEl>
                                      </p:cBhvr>
                                    </p:animEffect>
                                  </p:childTnLst>
                                </p:cTn>
                              </p:par>
                            </p:childTnLst>
                          </p:cTn>
                        </p:par>
                        <p:par>
                          <p:cTn id="22" fill="hold">
                            <p:stCondLst>
                              <p:cond delay="4000"/>
                            </p:stCondLst>
                            <p:childTnLst>
                              <p:par>
                                <p:cTn id="23" presetID="16" presetClass="entr" presetSubtype="37"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outVertical)">
                                      <p:cBhvr>
                                        <p:cTn id="25" dur="1000"/>
                                        <p:tgtEl>
                                          <p:spTgt spid="22"/>
                                        </p:tgtEl>
                                      </p:cBhvr>
                                    </p:animEffect>
                                  </p:childTnLst>
                                </p:cTn>
                              </p:par>
                            </p:childTnLst>
                          </p:cTn>
                        </p:par>
                        <p:par>
                          <p:cTn id="26" fill="hold">
                            <p:stCondLst>
                              <p:cond delay="5000"/>
                            </p:stCondLst>
                            <p:childTnLst>
                              <p:par>
                                <p:cTn id="27" presetID="16" presetClass="entr" presetSubtype="37"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outVertical)">
                                      <p:cBhvr>
                                        <p:cTn id="29" dur="1000"/>
                                        <p:tgtEl>
                                          <p:spTgt spid="23"/>
                                        </p:tgtEl>
                                      </p:cBhvr>
                                    </p:animEffect>
                                  </p:childTnLst>
                                </p:cTn>
                              </p:par>
                            </p:childTnLst>
                          </p:cTn>
                        </p:par>
                        <p:par>
                          <p:cTn id="30" fill="hold">
                            <p:stCondLst>
                              <p:cond delay="6000"/>
                            </p:stCondLst>
                            <p:childTnLst>
                              <p:par>
                                <p:cTn id="31" presetID="16" presetClass="entr" presetSubtype="37"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outVertical)">
                                      <p:cBhvr>
                                        <p:cTn id="3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7" grpId="0" bldLvl="0" animBg="1"/>
      <p:bldP spid="8" grpId="0" bldLvl="0" animBg="1"/>
      <p:bldP spid="22" grpId="0" bldLvl="0" animBg="1"/>
      <p:bldP spid="23" grpId="0" bldLvl="0" animBg="1"/>
      <p:bldP spid="24"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17"/>
          <p:cNvSpPr/>
          <p:nvPr/>
        </p:nvSpPr>
        <p:spPr>
          <a:xfrm>
            <a:off x="2437130" y="843280"/>
            <a:ext cx="433514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rPr>
              <a:t>三</a:t>
            </a:r>
            <a:r>
              <a:rPr lang="en-US" altLang="zh-CN" sz="2800">
                <a:latin typeface="微软雅黑" panose="020B0503020204020204" pitchFamily="34" charset="-122"/>
                <a:ea typeface="微软雅黑" panose="020B0503020204020204" pitchFamily="34" charset="-122"/>
              </a:rPr>
              <a:t>）依法行使法律权利</a:t>
            </a:r>
            <a:endParaRPr lang="en-US" altLang="zh-CN" sz="2800">
              <a:latin typeface="微软雅黑" panose="020B0503020204020204" pitchFamily="34" charset="-122"/>
              <a:ea typeface="微软雅黑" panose="020B0503020204020204" pitchFamily="34" charset="-122"/>
            </a:endParaRPr>
          </a:p>
        </p:txBody>
      </p:sp>
      <p:sp>
        <p:nvSpPr>
          <p:cNvPr id="2" name="文本框 1"/>
          <p:cNvSpPr txBox="1"/>
          <p:nvPr/>
        </p:nvSpPr>
        <p:spPr>
          <a:xfrm>
            <a:off x="2437130" y="15621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二、依法行使权利与履行义务</a:t>
            </a:r>
            <a:endPar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17" name="组合 16"/>
          <p:cNvGrpSpPr/>
          <p:nvPr/>
        </p:nvGrpSpPr>
        <p:grpSpPr>
          <a:xfrm>
            <a:off x="1008697" y="1903729"/>
            <a:ext cx="10239376" cy="4267199"/>
            <a:chOff x="1537" y="2415"/>
            <a:chExt cx="16125" cy="6720"/>
          </a:xfrm>
        </p:grpSpPr>
        <p:sp>
          <p:nvSpPr>
            <p:cNvPr id="3" name="矩形 2"/>
            <p:cNvSpPr/>
            <p:nvPr/>
          </p:nvSpPr>
          <p:spPr>
            <a:xfrm>
              <a:off x="1537" y="2415"/>
              <a:ext cx="7875" cy="3180"/>
            </a:xfrm>
            <a:prstGeom prst="rect">
              <a:avLst/>
            </a:prstGeom>
            <a:noFill/>
            <a:ln>
              <a:solidFill>
                <a:srgbClr val="9F2525"/>
              </a:solidFill>
            </a:ln>
          </p:spPr>
          <p:style>
            <a:lnRef idx="2">
              <a:srgbClr val="9F2525">
                <a:shade val="50000"/>
              </a:srgbClr>
            </a:lnRef>
            <a:fillRef idx="1">
              <a:srgbClr val="9F2525"/>
            </a:fillRef>
            <a:effectRef idx="0">
              <a:srgbClr val="9F2525"/>
            </a:effectRef>
            <a:fontRef idx="minor">
              <a:srgbClr val="FFFFFF"/>
            </a:fontRef>
          </p:style>
          <p:txBody>
            <a:bodyPr rtlCol="0" anchor="ctr"/>
            <a:lstStyle/>
            <a:p>
              <a:pPr algn="ctr"/>
              <a:endParaRPr lang="zh-CN" altLang="en-US"/>
            </a:p>
          </p:txBody>
        </p:sp>
        <p:sp>
          <p:nvSpPr>
            <p:cNvPr id="4" name="矩形 3"/>
            <p:cNvSpPr/>
            <p:nvPr/>
          </p:nvSpPr>
          <p:spPr>
            <a:xfrm>
              <a:off x="9787" y="2415"/>
              <a:ext cx="7875" cy="3180"/>
            </a:xfrm>
            <a:prstGeom prst="rect">
              <a:avLst/>
            </a:prstGeom>
            <a:noFill/>
            <a:ln>
              <a:solidFill>
                <a:srgbClr val="9F2525"/>
              </a:solidFill>
            </a:ln>
          </p:spPr>
          <p:style>
            <a:lnRef idx="2">
              <a:srgbClr val="9F2525">
                <a:shade val="50000"/>
              </a:srgbClr>
            </a:lnRef>
            <a:fillRef idx="1">
              <a:srgbClr val="9F2525"/>
            </a:fillRef>
            <a:effectRef idx="0">
              <a:srgbClr val="9F2525"/>
            </a:effectRef>
            <a:fontRef idx="minor">
              <a:srgbClr val="FFFFFF"/>
            </a:fontRef>
          </p:style>
          <p:txBody>
            <a:bodyPr rtlCol="0" anchor="ctr"/>
            <a:lstStyle/>
            <a:p>
              <a:pPr algn="ctr"/>
              <a:endParaRPr lang="zh-CN" altLang="en-US"/>
            </a:p>
          </p:txBody>
        </p:sp>
        <p:sp>
          <p:nvSpPr>
            <p:cNvPr id="5" name="矩形 4"/>
            <p:cNvSpPr/>
            <p:nvPr/>
          </p:nvSpPr>
          <p:spPr>
            <a:xfrm>
              <a:off x="1537" y="5955"/>
              <a:ext cx="7875" cy="3180"/>
            </a:xfrm>
            <a:prstGeom prst="rect">
              <a:avLst/>
            </a:prstGeom>
            <a:noFill/>
            <a:ln>
              <a:solidFill>
                <a:srgbClr val="9F2525"/>
              </a:solidFill>
            </a:ln>
          </p:spPr>
          <p:style>
            <a:lnRef idx="2">
              <a:srgbClr val="9F2525">
                <a:shade val="50000"/>
              </a:srgbClr>
            </a:lnRef>
            <a:fillRef idx="1">
              <a:srgbClr val="9F2525"/>
            </a:fillRef>
            <a:effectRef idx="0">
              <a:srgbClr val="9F2525"/>
            </a:effectRef>
            <a:fontRef idx="minor">
              <a:srgbClr val="FFFFFF"/>
            </a:fontRef>
          </p:style>
          <p:txBody>
            <a:bodyPr rtlCol="0" anchor="ctr"/>
            <a:lstStyle/>
            <a:p>
              <a:pPr algn="ctr"/>
              <a:endParaRPr lang="zh-CN" altLang="en-US"/>
            </a:p>
          </p:txBody>
        </p:sp>
        <p:sp>
          <p:nvSpPr>
            <p:cNvPr id="6" name="矩形 5"/>
            <p:cNvSpPr/>
            <p:nvPr/>
          </p:nvSpPr>
          <p:spPr>
            <a:xfrm>
              <a:off x="9787" y="5955"/>
              <a:ext cx="7875" cy="3180"/>
            </a:xfrm>
            <a:prstGeom prst="rect">
              <a:avLst/>
            </a:prstGeom>
            <a:noFill/>
            <a:ln>
              <a:solidFill>
                <a:srgbClr val="9F2525"/>
              </a:solidFill>
            </a:ln>
          </p:spPr>
          <p:style>
            <a:lnRef idx="2">
              <a:srgbClr val="9F2525">
                <a:shade val="50000"/>
              </a:srgbClr>
            </a:lnRef>
            <a:fillRef idx="1">
              <a:srgbClr val="9F2525"/>
            </a:fillRef>
            <a:effectRef idx="0">
              <a:srgbClr val="9F2525"/>
            </a:effectRef>
            <a:fontRef idx="minor">
              <a:srgbClr val="FFFFFF"/>
            </a:fontRef>
          </p:style>
          <p:txBody>
            <a:bodyPr rtlCol="0" anchor="ctr"/>
            <a:lstStyle/>
            <a:p>
              <a:pPr algn="ctr"/>
              <a:endParaRPr lang="zh-CN" altLang="en-US"/>
            </a:p>
          </p:txBody>
        </p:sp>
        <p:sp>
          <p:nvSpPr>
            <p:cNvPr id="7" name="椭圆 6"/>
            <p:cNvSpPr/>
            <p:nvPr/>
          </p:nvSpPr>
          <p:spPr>
            <a:xfrm>
              <a:off x="7628" y="3802"/>
              <a:ext cx="3960" cy="3960"/>
            </a:xfrm>
            <a:prstGeom prst="ellipse">
              <a:avLst/>
            </a:prstGeom>
            <a:solidFill>
              <a:srgbClr val="C00000"/>
            </a:solidFill>
            <a:ln>
              <a:noFill/>
            </a:ln>
            <a:effectLst>
              <a:outerShdw blurRad="63500" sx="102000" sy="102000" algn="ctr" rotWithShape="0">
                <a:prstClr val="black">
                  <a:alpha val="40000"/>
                </a:prstClr>
              </a:outerShdw>
            </a:effectLst>
          </p:spPr>
          <p:style>
            <a:lnRef idx="2">
              <a:srgbClr val="9F2525">
                <a:shade val="50000"/>
              </a:srgbClr>
            </a:lnRef>
            <a:fillRef idx="1">
              <a:srgbClr val="9F2525"/>
            </a:fillRef>
            <a:effectRef idx="0">
              <a:srgbClr val="9F2525"/>
            </a:effectRef>
            <a:fontRef idx="minor">
              <a:srgbClr val="FFFFFF"/>
            </a:fontRef>
          </p:style>
          <p:txBody>
            <a:bodyPr rtlCol="0" anchor="ctr"/>
            <a:lstStyle/>
            <a:p>
              <a:pPr algn="ctr"/>
              <a:endParaRPr lang="zh-CN" altLang="en-US"/>
            </a:p>
          </p:txBody>
        </p:sp>
        <p:sp>
          <p:nvSpPr>
            <p:cNvPr id="10" name="文本框 9"/>
            <p:cNvSpPr txBox="1"/>
            <p:nvPr/>
          </p:nvSpPr>
          <p:spPr>
            <a:xfrm>
              <a:off x="12059" y="3714"/>
              <a:ext cx="4568" cy="581"/>
            </a:xfrm>
            <a:prstGeom prst="rect">
              <a:avLst/>
            </a:prstGeom>
            <a:noFill/>
          </p:spPr>
          <p:txBody>
            <a:bodyPr wrap="square" lIns="0" tIns="0" rIns="0" bIns="0" rtlCol="0">
              <a:spAutoFit/>
            </a:bodyPr>
            <a:lstStyle>
              <a:defPPr>
                <a:defRPr lang="zh-CN"/>
              </a:defPPr>
              <a:lvl1pPr>
                <a:defRPr sz="2400">
                  <a:solidFill>
                    <a:srgbClr val="262626"/>
                  </a:solidFill>
                  <a:latin typeface="Arial Black" panose="020B0A04020102020204" charset="0"/>
                  <a:ea typeface="微软雅黑" panose="020B0503020204020204" pitchFamily="34" charset="-122"/>
                </a:defRPr>
              </a:lvl1pPr>
            </a:lstStyle>
            <a:p>
              <a:r>
                <a:rPr lang="zh-CN" altLang="en-US" b="1" dirty="0">
                  <a:solidFill>
                    <a:schemeClr val="tx1"/>
                  </a:solidFill>
                </a:rPr>
                <a:t>权利行使的必要限度</a:t>
              </a:r>
              <a:endParaRPr lang="zh-CN" altLang="en-US" b="1" dirty="0">
                <a:solidFill>
                  <a:schemeClr val="tx1"/>
                </a:solidFill>
              </a:endParaRPr>
            </a:p>
          </p:txBody>
        </p:sp>
        <p:sp>
          <p:nvSpPr>
            <p:cNvPr id="12" name="文本框 11"/>
            <p:cNvSpPr txBox="1"/>
            <p:nvPr/>
          </p:nvSpPr>
          <p:spPr>
            <a:xfrm>
              <a:off x="12058" y="7255"/>
              <a:ext cx="4438" cy="581"/>
            </a:xfrm>
            <a:prstGeom prst="rect">
              <a:avLst/>
            </a:prstGeom>
            <a:noFill/>
          </p:spPr>
          <p:txBody>
            <a:bodyPr wrap="square" lIns="0" tIns="0" rIns="0" bIns="0" rtlCol="0">
              <a:spAutoFit/>
            </a:bodyPr>
            <a:lstStyle>
              <a:defPPr>
                <a:defRPr lang="zh-CN"/>
              </a:defPPr>
              <a:lvl1pPr>
                <a:defRPr sz="2400">
                  <a:solidFill>
                    <a:srgbClr val="262626"/>
                  </a:solidFill>
                  <a:latin typeface="Arial Black" panose="020B0A04020102020204" charset="0"/>
                  <a:ea typeface="微软雅黑" panose="020B0503020204020204" pitchFamily="34" charset="-122"/>
                </a:defRPr>
              </a:lvl1pPr>
            </a:lstStyle>
            <a:p>
              <a:r>
                <a:rPr lang="zh-CN" altLang="en-US" b="1" dirty="0">
                  <a:solidFill>
                    <a:schemeClr val="tx1"/>
                  </a:solidFill>
                </a:rPr>
                <a:t>权利行使的正当程序</a:t>
              </a:r>
              <a:endParaRPr lang="zh-CN" altLang="en-US" b="1" dirty="0">
                <a:solidFill>
                  <a:schemeClr val="tx1"/>
                </a:solidFill>
              </a:endParaRPr>
            </a:p>
          </p:txBody>
        </p:sp>
        <p:sp>
          <p:nvSpPr>
            <p:cNvPr id="14" name="文本框 13"/>
            <p:cNvSpPr txBox="1"/>
            <p:nvPr/>
          </p:nvSpPr>
          <p:spPr>
            <a:xfrm>
              <a:off x="2358" y="3715"/>
              <a:ext cx="4800" cy="581"/>
            </a:xfrm>
            <a:prstGeom prst="rect">
              <a:avLst/>
            </a:prstGeom>
            <a:noFill/>
          </p:spPr>
          <p:txBody>
            <a:bodyPr wrap="none" lIns="0" tIns="0" rIns="0" bIns="0" rtlCol="0">
              <a:spAutoFit/>
            </a:bodyPr>
            <a:lstStyle>
              <a:defPPr>
                <a:defRPr lang="zh-CN"/>
              </a:defPPr>
              <a:lvl1pPr>
                <a:defRPr sz="2400">
                  <a:solidFill>
                    <a:srgbClr val="262626"/>
                  </a:solidFill>
                  <a:latin typeface="Arial Black" panose="020B0A04020102020204" charset="0"/>
                  <a:ea typeface="微软雅黑" panose="020B0503020204020204" pitchFamily="34" charset="-122"/>
                </a:defRPr>
              </a:lvl1pPr>
            </a:lstStyle>
            <a:p>
              <a:pPr algn="r"/>
              <a:r>
                <a:rPr lang="zh-CN" altLang="en-US" b="1" dirty="0">
                  <a:solidFill>
                    <a:schemeClr val="tx1"/>
                  </a:solidFill>
                </a:rPr>
                <a:t>权利行使目的的正当性</a:t>
              </a:r>
              <a:endParaRPr lang="zh-CN" altLang="en-US" b="1" dirty="0">
                <a:solidFill>
                  <a:schemeClr val="tx1"/>
                </a:solidFill>
              </a:endParaRPr>
            </a:p>
          </p:txBody>
        </p:sp>
        <p:sp>
          <p:nvSpPr>
            <p:cNvPr id="16" name="文本框 15"/>
            <p:cNvSpPr txBox="1"/>
            <p:nvPr/>
          </p:nvSpPr>
          <p:spPr>
            <a:xfrm>
              <a:off x="2358" y="7219"/>
              <a:ext cx="4800" cy="581"/>
            </a:xfrm>
            <a:prstGeom prst="rect">
              <a:avLst/>
            </a:prstGeom>
            <a:noFill/>
          </p:spPr>
          <p:txBody>
            <a:bodyPr wrap="none" lIns="0" tIns="0" rIns="0" bIns="0" rtlCol="0">
              <a:spAutoFit/>
            </a:bodyPr>
            <a:lstStyle>
              <a:defPPr>
                <a:defRPr lang="zh-CN"/>
              </a:defPPr>
              <a:lvl1pPr>
                <a:defRPr sz="2400">
                  <a:solidFill>
                    <a:srgbClr val="262626"/>
                  </a:solidFill>
                  <a:latin typeface="Arial Black" panose="020B0A04020102020204" charset="0"/>
                  <a:ea typeface="微软雅黑" panose="020B0503020204020204" pitchFamily="34" charset="-122"/>
                </a:defRPr>
              </a:lvl1pPr>
            </a:lstStyle>
            <a:p>
              <a:pPr algn="r"/>
              <a:r>
                <a:rPr lang="zh-CN" altLang="en-US" b="1" dirty="0">
                  <a:solidFill>
                    <a:schemeClr val="tx1"/>
                  </a:solidFill>
                </a:rPr>
                <a:t>权利行使方式的法定性</a:t>
              </a:r>
              <a:endParaRPr lang="zh-CN" altLang="en-US" b="1" dirty="0">
                <a:solidFill>
                  <a:schemeClr val="tx1"/>
                </a:solidFill>
              </a:endParaRPr>
            </a:p>
          </p:txBody>
        </p:sp>
      </p:grpSp>
      <p:pic>
        <p:nvPicPr>
          <p:cNvPr id="18" name="https://img8.file.cache.docer.com/storage/1596791717668698000/07fb3b0e62119647b90248af1a74c07a.png" descr="&amp;pky4589321897_sjzg_&amp;39&amp;src_toppic_inpsrchzd1&amp;"/>
          <p:cNvPicPr>
            <a:picLocks noChangeAspect="1"/>
          </p:cNvPicPr>
          <p:nvPr/>
        </p:nvPicPr>
        <p:blipFill>
          <a:blip r:embed="rId1"/>
          <a:srcRect l="18690" t="18731" r="25709" b="22694"/>
          <a:stretch>
            <a:fillRect/>
          </a:stretch>
        </p:blipFill>
        <p:spPr>
          <a:xfrm>
            <a:off x="5318760" y="3252470"/>
            <a:ext cx="1629410" cy="1579245"/>
          </a:xfrm>
          <a:prstGeom prst="rect">
            <a:avLst/>
          </a:prstGeom>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17"/>
          <p:cNvSpPr/>
          <p:nvPr/>
        </p:nvSpPr>
        <p:spPr>
          <a:xfrm>
            <a:off x="2377440" y="842645"/>
            <a:ext cx="433514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rPr>
              <a:t>四</a:t>
            </a:r>
            <a:r>
              <a:rPr lang="en-US" altLang="zh-CN" sz="2800">
                <a:latin typeface="微软雅黑" panose="020B0503020204020204" pitchFamily="34" charset="-122"/>
                <a:ea typeface="微软雅黑" panose="020B0503020204020204" pitchFamily="34" charset="-122"/>
              </a:rPr>
              <a:t>）依法履行法律义务</a:t>
            </a:r>
            <a:endParaRPr lang="en-US" altLang="zh-CN" sz="2800">
              <a:latin typeface="微软雅黑" panose="020B0503020204020204" pitchFamily="34" charset="-122"/>
              <a:ea typeface="微软雅黑" panose="020B0503020204020204" pitchFamily="34" charset="-122"/>
            </a:endParaRPr>
          </a:p>
        </p:txBody>
      </p:sp>
      <p:sp>
        <p:nvSpPr>
          <p:cNvPr id="2" name="文本框 1"/>
          <p:cNvSpPr txBox="1"/>
          <p:nvPr/>
        </p:nvSpPr>
        <p:spPr>
          <a:xfrm>
            <a:off x="2377440" y="155575"/>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二、依法行使权利与履行义务</a:t>
            </a:r>
            <a:endPar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20" name="组合 19"/>
          <p:cNvGrpSpPr/>
          <p:nvPr/>
        </p:nvGrpSpPr>
        <p:grpSpPr>
          <a:xfrm>
            <a:off x="895350" y="1852295"/>
            <a:ext cx="10017125" cy="4417060"/>
            <a:chOff x="1312" y="1922"/>
            <a:chExt cx="15775" cy="6956"/>
          </a:xfrm>
        </p:grpSpPr>
        <p:grpSp>
          <p:nvGrpSpPr>
            <p:cNvPr id="3" name="组合 2"/>
            <p:cNvGrpSpPr/>
            <p:nvPr/>
          </p:nvGrpSpPr>
          <p:grpSpPr>
            <a:xfrm>
              <a:off x="6603" y="3045"/>
              <a:ext cx="5994" cy="4643"/>
              <a:chOff x="4051544" y="2005027"/>
              <a:chExt cx="4088912" cy="3167047"/>
            </a:xfrm>
          </p:grpSpPr>
          <p:sp>
            <p:nvSpPr>
              <p:cNvPr id="4" name="任意多边形 6"/>
              <p:cNvSpPr/>
              <p:nvPr/>
            </p:nvSpPr>
            <p:spPr>
              <a:xfrm rot="19440000">
                <a:off x="4051544" y="2005027"/>
                <a:ext cx="2476500" cy="685799"/>
              </a:xfrm>
              <a:custGeom>
                <a:avLst/>
                <a:gdLst>
                  <a:gd name="connsiteX0" fmla="*/ 0 w 2476500"/>
                  <a:gd name="connsiteY0" fmla="*/ 0 h 685799"/>
                  <a:gd name="connsiteX1" fmla="*/ 2476500 w 2476500"/>
                  <a:gd name="connsiteY1" fmla="*/ 0 h 685799"/>
                  <a:gd name="connsiteX2" fmla="*/ 1238250 w 2476500"/>
                  <a:gd name="connsiteY2" fmla="*/ 685799 h 685799"/>
                </a:gdLst>
                <a:ahLst/>
                <a:cxnLst>
                  <a:cxn ang="0">
                    <a:pos x="connsiteX0" y="connsiteY0"/>
                  </a:cxn>
                  <a:cxn ang="0">
                    <a:pos x="connsiteX1" y="connsiteY1"/>
                  </a:cxn>
                  <a:cxn ang="0">
                    <a:pos x="connsiteX2" y="connsiteY2"/>
                  </a:cxn>
                </a:cxnLst>
                <a:rect l="l" t="t" r="r" b="b"/>
                <a:pathLst>
                  <a:path w="2476500" h="685799">
                    <a:moveTo>
                      <a:pt x="0" y="0"/>
                    </a:moveTo>
                    <a:lnTo>
                      <a:pt x="2476500" y="0"/>
                    </a:lnTo>
                    <a:lnTo>
                      <a:pt x="1238250" y="685799"/>
                    </a:lnTo>
                    <a:close/>
                  </a:path>
                </a:pathLst>
              </a:custGeom>
              <a:ln>
                <a:noFill/>
              </a:ln>
            </p:spPr>
            <p:style>
              <a:lnRef idx="2">
                <a:srgbClr val="9F2525">
                  <a:shade val="50000"/>
                </a:srgbClr>
              </a:lnRef>
              <a:fillRef idx="1">
                <a:srgbClr val="9F2525"/>
              </a:fillRef>
              <a:effectRef idx="0">
                <a:srgbClr val="9F2525"/>
              </a:effectRef>
              <a:fontRef idx="minor">
                <a:srgbClr val="FFFFFF"/>
              </a:fontRef>
            </p:style>
            <p:txBody>
              <a:bodyPr rtlCol="0" anchor="ctr"/>
              <a:lstStyle/>
              <a:p>
                <a:pPr algn="ctr"/>
                <a:endParaRPr lang="zh-CN" altLang="en-US"/>
              </a:p>
            </p:txBody>
          </p:sp>
          <p:sp>
            <p:nvSpPr>
              <p:cNvPr id="5" name="任意多边形 7"/>
              <p:cNvSpPr/>
              <p:nvPr/>
            </p:nvSpPr>
            <p:spPr>
              <a:xfrm rot="2160000">
                <a:off x="5663956" y="2005027"/>
                <a:ext cx="2476500" cy="685799"/>
              </a:xfrm>
              <a:custGeom>
                <a:avLst/>
                <a:gdLst>
                  <a:gd name="connsiteX0" fmla="*/ 0 w 2476500"/>
                  <a:gd name="connsiteY0" fmla="*/ 0 h 685799"/>
                  <a:gd name="connsiteX1" fmla="*/ 2476500 w 2476500"/>
                  <a:gd name="connsiteY1" fmla="*/ 0 h 685799"/>
                  <a:gd name="connsiteX2" fmla="*/ 1238250 w 2476500"/>
                  <a:gd name="connsiteY2" fmla="*/ 685799 h 685799"/>
                </a:gdLst>
                <a:ahLst/>
                <a:cxnLst>
                  <a:cxn ang="0">
                    <a:pos x="connsiteX0" y="connsiteY0"/>
                  </a:cxn>
                  <a:cxn ang="0">
                    <a:pos x="connsiteX1" y="connsiteY1"/>
                  </a:cxn>
                  <a:cxn ang="0">
                    <a:pos x="connsiteX2" y="connsiteY2"/>
                  </a:cxn>
                </a:cxnLst>
                <a:rect l="l" t="t" r="r" b="b"/>
                <a:pathLst>
                  <a:path w="2476500" h="685799">
                    <a:moveTo>
                      <a:pt x="0" y="0"/>
                    </a:moveTo>
                    <a:lnTo>
                      <a:pt x="2476500" y="0"/>
                    </a:lnTo>
                    <a:lnTo>
                      <a:pt x="1238250" y="685799"/>
                    </a:lnTo>
                    <a:close/>
                  </a:path>
                </a:pathLst>
              </a:custGeom>
              <a:solidFill>
                <a:srgbClr val="9F2525"/>
              </a:solidFill>
              <a:ln>
                <a:noFill/>
              </a:ln>
            </p:spPr>
            <p:style>
              <a:lnRef idx="2">
                <a:srgbClr val="9F2525">
                  <a:shade val="50000"/>
                </a:srgbClr>
              </a:lnRef>
              <a:fillRef idx="1">
                <a:srgbClr val="9F2525"/>
              </a:fillRef>
              <a:effectRef idx="0">
                <a:srgbClr val="9F2525"/>
              </a:effectRef>
              <a:fontRef idx="minor">
                <a:srgbClr val="FFFFFF"/>
              </a:fontRef>
            </p:style>
            <p:txBody>
              <a:bodyPr rtlCol="0" anchor="ctr"/>
              <a:lstStyle/>
              <a:p>
                <a:pPr algn="ctr"/>
                <a:endParaRPr lang="zh-CN" altLang="en-US"/>
              </a:p>
            </p:txBody>
          </p:sp>
          <p:sp>
            <p:nvSpPr>
              <p:cNvPr id="6" name="任意多边形 8"/>
              <p:cNvSpPr/>
              <p:nvPr/>
            </p:nvSpPr>
            <p:spPr>
              <a:xfrm rot="6480000">
                <a:off x="6162219" y="3538523"/>
                <a:ext cx="2476500" cy="685799"/>
              </a:xfrm>
              <a:custGeom>
                <a:avLst/>
                <a:gdLst>
                  <a:gd name="connsiteX0" fmla="*/ 0 w 2476500"/>
                  <a:gd name="connsiteY0" fmla="*/ 0 h 685799"/>
                  <a:gd name="connsiteX1" fmla="*/ 2476500 w 2476500"/>
                  <a:gd name="connsiteY1" fmla="*/ 0 h 685799"/>
                  <a:gd name="connsiteX2" fmla="*/ 1238250 w 2476500"/>
                  <a:gd name="connsiteY2" fmla="*/ 685799 h 685799"/>
                </a:gdLst>
                <a:ahLst/>
                <a:cxnLst>
                  <a:cxn ang="0">
                    <a:pos x="connsiteX0" y="connsiteY0"/>
                  </a:cxn>
                  <a:cxn ang="0">
                    <a:pos x="connsiteX1" y="connsiteY1"/>
                  </a:cxn>
                  <a:cxn ang="0">
                    <a:pos x="connsiteX2" y="connsiteY2"/>
                  </a:cxn>
                </a:cxnLst>
                <a:rect l="l" t="t" r="r" b="b"/>
                <a:pathLst>
                  <a:path w="2476500" h="685799">
                    <a:moveTo>
                      <a:pt x="0" y="0"/>
                    </a:moveTo>
                    <a:lnTo>
                      <a:pt x="2476500" y="0"/>
                    </a:lnTo>
                    <a:lnTo>
                      <a:pt x="1238250" y="685799"/>
                    </a:lnTo>
                    <a:close/>
                  </a:path>
                </a:pathLst>
              </a:custGeom>
              <a:solidFill>
                <a:srgbClr val="FC8604"/>
              </a:solidFill>
              <a:ln>
                <a:noFill/>
              </a:ln>
            </p:spPr>
            <p:style>
              <a:lnRef idx="2">
                <a:srgbClr val="9F2525">
                  <a:shade val="50000"/>
                </a:srgbClr>
              </a:lnRef>
              <a:fillRef idx="1">
                <a:srgbClr val="9F2525"/>
              </a:fillRef>
              <a:effectRef idx="0">
                <a:srgbClr val="9F2525"/>
              </a:effectRef>
              <a:fontRef idx="minor">
                <a:srgbClr val="FFFFFF"/>
              </a:fontRef>
            </p:style>
            <p:txBody>
              <a:bodyPr rtlCol="0" anchor="ctr"/>
              <a:lstStyle/>
              <a:p>
                <a:pPr algn="ctr"/>
                <a:endParaRPr lang="zh-CN" altLang="en-US"/>
              </a:p>
            </p:txBody>
          </p:sp>
          <p:sp>
            <p:nvSpPr>
              <p:cNvPr id="7" name="任意多边形 9"/>
              <p:cNvSpPr/>
              <p:nvPr/>
            </p:nvSpPr>
            <p:spPr>
              <a:xfrm rot="10800000">
                <a:off x="4857750" y="4486275"/>
                <a:ext cx="2476500" cy="685799"/>
              </a:xfrm>
              <a:custGeom>
                <a:avLst/>
                <a:gdLst>
                  <a:gd name="connsiteX0" fmla="*/ 0 w 2476500"/>
                  <a:gd name="connsiteY0" fmla="*/ 0 h 685799"/>
                  <a:gd name="connsiteX1" fmla="*/ 2476500 w 2476500"/>
                  <a:gd name="connsiteY1" fmla="*/ 0 h 685799"/>
                  <a:gd name="connsiteX2" fmla="*/ 1238250 w 2476500"/>
                  <a:gd name="connsiteY2" fmla="*/ 685799 h 685799"/>
                </a:gdLst>
                <a:ahLst/>
                <a:cxnLst>
                  <a:cxn ang="0">
                    <a:pos x="connsiteX0" y="connsiteY0"/>
                  </a:cxn>
                  <a:cxn ang="0">
                    <a:pos x="connsiteX1" y="connsiteY1"/>
                  </a:cxn>
                  <a:cxn ang="0">
                    <a:pos x="connsiteX2" y="connsiteY2"/>
                  </a:cxn>
                </a:cxnLst>
                <a:rect l="l" t="t" r="r" b="b"/>
                <a:pathLst>
                  <a:path w="2476500" h="685799">
                    <a:moveTo>
                      <a:pt x="0" y="0"/>
                    </a:moveTo>
                    <a:lnTo>
                      <a:pt x="2476500" y="0"/>
                    </a:lnTo>
                    <a:lnTo>
                      <a:pt x="1238250" y="685799"/>
                    </a:lnTo>
                    <a:close/>
                  </a:path>
                </a:pathLst>
              </a:custGeom>
              <a:solidFill>
                <a:srgbClr val="FFC000"/>
              </a:solidFill>
              <a:ln>
                <a:noFill/>
              </a:ln>
            </p:spPr>
            <p:style>
              <a:lnRef idx="2">
                <a:srgbClr val="9F2525">
                  <a:shade val="50000"/>
                </a:srgbClr>
              </a:lnRef>
              <a:fillRef idx="1">
                <a:srgbClr val="9F2525"/>
              </a:fillRef>
              <a:effectRef idx="0">
                <a:srgbClr val="9F2525"/>
              </a:effectRef>
              <a:fontRef idx="minor">
                <a:srgbClr val="FFFFFF"/>
              </a:fontRef>
            </p:style>
            <p:txBody>
              <a:bodyPr rtlCol="0" anchor="ctr"/>
              <a:lstStyle/>
              <a:p>
                <a:pPr algn="ctr"/>
                <a:endParaRPr lang="zh-CN" altLang="en-US"/>
              </a:p>
            </p:txBody>
          </p:sp>
          <p:sp>
            <p:nvSpPr>
              <p:cNvPr id="8" name="任意多边形 10"/>
              <p:cNvSpPr/>
              <p:nvPr/>
            </p:nvSpPr>
            <p:spPr>
              <a:xfrm rot="15120000">
                <a:off x="3553281" y="3538523"/>
                <a:ext cx="2476500" cy="685799"/>
              </a:xfrm>
              <a:custGeom>
                <a:avLst/>
                <a:gdLst>
                  <a:gd name="connsiteX0" fmla="*/ 0 w 2476500"/>
                  <a:gd name="connsiteY0" fmla="*/ 0 h 685799"/>
                  <a:gd name="connsiteX1" fmla="*/ 2476500 w 2476500"/>
                  <a:gd name="connsiteY1" fmla="*/ 0 h 685799"/>
                  <a:gd name="connsiteX2" fmla="*/ 1238250 w 2476500"/>
                  <a:gd name="connsiteY2" fmla="*/ 685799 h 685799"/>
                </a:gdLst>
                <a:ahLst/>
                <a:cxnLst>
                  <a:cxn ang="0">
                    <a:pos x="connsiteX0" y="connsiteY0"/>
                  </a:cxn>
                  <a:cxn ang="0">
                    <a:pos x="connsiteX1" y="connsiteY1"/>
                  </a:cxn>
                  <a:cxn ang="0">
                    <a:pos x="connsiteX2" y="connsiteY2"/>
                  </a:cxn>
                </a:cxnLst>
                <a:rect l="l" t="t" r="r" b="b"/>
                <a:pathLst>
                  <a:path w="2476500" h="685799">
                    <a:moveTo>
                      <a:pt x="0" y="0"/>
                    </a:moveTo>
                    <a:lnTo>
                      <a:pt x="2476500" y="0"/>
                    </a:lnTo>
                    <a:lnTo>
                      <a:pt x="1238250" y="685799"/>
                    </a:lnTo>
                    <a:close/>
                  </a:path>
                </a:pathLst>
              </a:custGeom>
              <a:solidFill>
                <a:srgbClr val="FC8604"/>
              </a:solidFill>
              <a:ln>
                <a:noFill/>
              </a:ln>
            </p:spPr>
            <p:style>
              <a:lnRef idx="2">
                <a:srgbClr val="9F2525">
                  <a:shade val="50000"/>
                </a:srgbClr>
              </a:lnRef>
              <a:fillRef idx="1">
                <a:srgbClr val="9F2525"/>
              </a:fillRef>
              <a:effectRef idx="0">
                <a:srgbClr val="9F2525"/>
              </a:effectRef>
              <a:fontRef idx="minor">
                <a:srgbClr val="FFFFFF"/>
              </a:fontRef>
            </p:style>
            <p:txBody>
              <a:bodyPr rtlCol="0" anchor="ctr"/>
              <a:lstStyle/>
              <a:p>
                <a:pPr algn="ctr"/>
                <a:endParaRPr lang="zh-CN" altLang="en-US"/>
              </a:p>
            </p:txBody>
          </p:sp>
        </p:grpSp>
        <p:sp>
          <p:nvSpPr>
            <p:cNvPr id="10" name="文本框 9"/>
            <p:cNvSpPr txBox="1"/>
            <p:nvPr/>
          </p:nvSpPr>
          <p:spPr>
            <a:xfrm>
              <a:off x="12539" y="1922"/>
              <a:ext cx="3530" cy="725"/>
            </a:xfrm>
            <a:prstGeom prst="rect">
              <a:avLst/>
            </a:prstGeom>
            <a:noFill/>
          </p:spPr>
          <p:txBody>
            <a:bodyPr wrap="none" lIns="0" rIns="108000" rtlCol="0">
              <a:spAutoFit/>
            </a:bodyPr>
            <a:lstStyle/>
            <a:p>
              <a:pPr algn="l"/>
              <a:r>
                <a:rPr lang="zh-CN" altLang="en-US" sz="2400" b="1" dirty="0">
                  <a:solidFill>
                    <a:srgbClr val="D85A5A"/>
                  </a:solidFill>
                </a:rPr>
                <a:t>依法纳税的义务</a:t>
              </a:r>
              <a:endParaRPr lang="zh-CN" altLang="en-US" sz="2400" b="1" dirty="0">
                <a:solidFill>
                  <a:srgbClr val="D85A5A"/>
                </a:solidFill>
              </a:endParaRPr>
            </a:p>
          </p:txBody>
        </p:sp>
        <p:sp>
          <p:nvSpPr>
            <p:cNvPr id="12" name="文本框 11"/>
            <p:cNvSpPr txBox="1"/>
            <p:nvPr/>
          </p:nvSpPr>
          <p:spPr>
            <a:xfrm>
              <a:off x="13077" y="5913"/>
              <a:ext cx="4010" cy="725"/>
            </a:xfrm>
            <a:prstGeom prst="rect">
              <a:avLst/>
            </a:prstGeom>
            <a:noFill/>
          </p:spPr>
          <p:txBody>
            <a:bodyPr wrap="none" lIns="0" rIns="108000" rtlCol="0">
              <a:spAutoFit/>
            </a:bodyPr>
            <a:lstStyle/>
            <a:p>
              <a:pPr algn="l"/>
              <a:r>
                <a:rPr lang="zh-CN" altLang="en-US" sz="2400" b="1" dirty="0">
                  <a:solidFill>
                    <a:srgbClr val="FC8604"/>
                  </a:solidFill>
                </a:rPr>
                <a:t>依法服兵役的义务</a:t>
              </a:r>
              <a:endParaRPr lang="zh-CN" altLang="en-US" sz="2400" b="1" dirty="0">
                <a:solidFill>
                  <a:srgbClr val="FC8604"/>
                </a:solidFill>
              </a:endParaRPr>
            </a:p>
          </p:txBody>
        </p:sp>
        <p:sp>
          <p:nvSpPr>
            <p:cNvPr id="14" name="文本框 13"/>
            <p:cNvSpPr txBox="1"/>
            <p:nvPr/>
          </p:nvSpPr>
          <p:spPr>
            <a:xfrm>
              <a:off x="1860" y="1926"/>
              <a:ext cx="4784" cy="1307"/>
            </a:xfrm>
            <a:prstGeom prst="rect">
              <a:avLst/>
            </a:prstGeom>
            <a:noFill/>
          </p:spPr>
          <p:txBody>
            <a:bodyPr wrap="square" lIns="0" rIns="0" rtlCol="0">
              <a:spAutoFit/>
            </a:bodyPr>
            <a:lstStyle/>
            <a:p>
              <a:pPr algn="r"/>
              <a:r>
                <a:rPr lang="zh-CN" altLang="en-US" sz="2400" b="1" dirty="0">
                  <a:solidFill>
                    <a:srgbClr val="9F2525"/>
                  </a:solidFill>
                </a:rPr>
                <a:t>维护国家统一和民族团结的义务</a:t>
              </a:r>
              <a:endParaRPr lang="zh-CN" altLang="en-US" sz="2400" b="1" dirty="0">
                <a:solidFill>
                  <a:srgbClr val="9F2525"/>
                </a:solidFill>
              </a:endParaRPr>
            </a:p>
          </p:txBody>
        </p:sp>
        <p:sp>
          <p:nvSpPr>
            <p:cNvPr id="16" name="文本框 15"/>
            <p:cNvSpPr txBox="1"/>
            <p:nvPr/>
          </p:nvSpPr>
          <p:spPr>
            <a:xfrm>
              <a:off x="1312" y="5913"/>
              <a:ext cx="4800" cy="725"/>
            </a:xfrm>
            <a:prstGeom prst="rect">
              <a:avLst/>
            </a:prstGeom>
            <a:noFill/>
          </p:spPr>
          <p:txBody>
            <a:bodyPr wrap="none" lIns="0" rIns="0" rtlCol="0">
              <a:spAutoFit/>
            </a:bodyPr>
            <a:lstStyle/>
            <a:p>
              <a:pPr algn="r"/>
              <a:r>
                <a:rPr lang="zh-CN" altLang="en-US" sz="2400" b="1" dirty="0">
                  <a:solidFill>
                    <a:srgbClr val="FC8604"/>
                  </a:solidFill>
                </a:rPr>
                <a:t>遵守宪法和法律的义务</a:t>
              </a:r>
              <a:endParaRPr lang="zh-CN" altLang="en-US" sz="2400" b="1" dirty="0">
                <a:solidFill>
                  <a:srgbClr val="FC8604"/>
                </a:solidFill>
              </a:endParaRPr>
            </a:p>
          </p:txBody>
        </p:sp>
        <p:sp>
          <p:nvSpPr>
            <p:cNvPr id="18" name="文本框 17"/>
            <p:cNvSpPr txBox="1"/>
            <p:nvPr/>
          </p:nvSpPr>
          <p:spPr>
            <a:xfrm>
              <a:off x="5915" y="8153"/>
              <a:ext cx="7370" cy="725"/>
            </a:xfrm>
            <a:prstGeom prst="rect">
              <a:avLst/>
            </a:prstGeom>
            <a:noFill/>
          </p:spPr>
          <p:txBody>
            <a:bodyPr wrap="none" lIns="0" rIns="108000" rtlCol="0">
              <a:spAutoFit/>
            </a:bodyPr>
            <a:lstStyle/>
            <a:p>
              <a:pPr algn="ctr"/>
              <a:r>
                <a:rPr lang="zh-CN" altLang="en-US" sz="2400" b="1" dirty="0">
                  <a:solidFill>
                    <a:srgbClr val="FFC000"/>
                  </a:solidFill>
                </a:rPr>
                <a:t>维护祖国安全、荣誉和利益的义务</a:t>
              </a:r>
              <a:endParaRPr lang="zh-CN" altLang="en-US" sz="2400" b="1" dirty="0">
                <a:solidFill>
                  <a:srgbClr val="FFC000"/>
                </a:solidFill>
              </a:endParaRPr>
            </a:p>
          </p:txBody>
        </p:sp>
        <p:sp>
          <p:nvSpPr>
            <p:cNvPr id="19" name="文本框 18"/>
            <p:cNvSpPr txBox="1"/>
            <p:nvPr/>
          </p:nvSpPr>
          <p:spPr>
            <a:xfrm>
              <a:off x="8501" y="4528"/>
              <a:ext cx="2240" cy="957"/>
            </a:xfrm>
            <a:prstGeom prst="rect">
              <a:avLst/>
            </a:prstGeom>
            <a:noFill/>
          </p:spPr>
          <p:txBody>
            <a:bodyPr wrap="none" lIns="0" rIns="0" rtlCol="0">
              <a:spAutoFit/>
            </a:bodyPr>
            <a:lstStyle/>
            <a:p>
              <a:pPr algn="ctr">
                <a:lnSpc>
                  <a:spcPct val="120000"/>
                </a:lnSpc>
              </a:pPr>
              <a:r>
                <a:rPr lang="zh-CN" altLang="en-US" sz="2800" dirty="0">
                  <a:solidFill>
                    <a:srgbClr val="262626"/>
                  </a:solidFill>
                  <a:latin typeface="微软雅黑" panose="020B0503020204020204" pitchFamily="34" charset="-122"/>
                </a:rPr>
                <a:t>法律义务</a:t>
              </a:r>
              <a:endParaRPr lang="zh-CN" altLang="en-US" sz="2800" dirty="0">
                <a:solidFill>
                  <a:srgbClr val="262626"/>
                </a:solidFill>
                <a:latin typeface="微软雅黑" panose="020B0503020204020204" pitchFamily="34" charset="-122"/>
              </a:endParaRPr>
            </a:p>
          </p:txBody>
        </p:sp>
      </p:gr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17"/>
          <p:cNvSpPr/>
          <p:nvPr/>
        </p:nvSpPr>
        <p:spPr>
          <a:xfrm>
            <a:off x="2477770" y="822960"/>
            <a:ext cx="433514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rPr>
              <a:t>四</a:t>
            </a:r>
            <a:r>
              <a:rPr lang="en-US" altLang="zh-CN" sz="2800">
                <a:latin typeface="微软雅黑" panose="020B0503020204020204" pitchFamily="34" charset="-122"/>
                <a:ea typeface="微软雅黑" panose="020B0503020204020204" pitchFamily="34" charset="-122"/>
              </a:rPr>
              <a:t>）依法履行法律义务</a:t>
            </a:r>
            <a:endParaRPr lang="en-US" altLang="zh-CN" sz="2800">
              <a:latin typeface="微软雅黑" panose="020B0503020204020204" pitchFamily="34" charset="-122"/>
              <a:ea typeface="微软雅黑" panose="020B0503020204020204" pitchFamily="34" charset="-122"/>
            </a:endParaRPr>
          </a:p>
        </p:txBody>
      </p:sp>
      <p:sp>
        <p:nvSpPr>
          <p:cNvPr id="2" name="文本框 1"/>
          <p:cNvSpPr txBox="1"/>
          <p:nvPr/>
        </p:nvSpPr>
        <p:spPr>
          <a:xfrm>
            <a:off x="2477770" y="14605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二、依法行使权利与履行义务</a:t>
            </a:r>
            <a:endPar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29" name="组合 28"/>
          <p:cNvGrpSpPr/>
          <p:nvPr/>
        </p:nvGrpSpPr>
        <p:grpSpPr>
          <a:xfrm>
            <a:off x="638175" y="1655445"/>
            <a:ext cx="9218930" cy="520065"/>
            <a:chOff x="2242" y="7021"/>
            <a:chExt cx="14518" cy="819"/>
          </a:xfrm>
        </p:grpSpPr>
        <p:cxnSp>
          <p:nvCxnSpPr>
            <p:cNvPr id="30" name="直接连接符 29"/>
            <p:cNvCxnSpPr/>
            <p:nvPr/>
          </p:nvCxnSpPr>
          <p:spPr>
            <a:xfrm>
              <a:off x="2242" y="7840"/>
              <a:ext cx="14518" cy="0"/>
            </a:xfrm>
            <a:prstGeom prst="line">
              <a:avLst/>
            </a:prstGeom>
            <a:ln>
              <a:solidFill>
                <a:srgbClr val="C00000"/>
              </a:solidFill>
            </a:ln>
          </p:spPr>
          <p:style>
            <a:lnRef idx="1">
              <a:srgbClr val="4472C4"/>
            </a:lnRef>
            <a:fillRef idx="0">
              <a:srgbClr val="4472C4"/>
            </a:fillRef>
            <a:effectRef idx="0">
              <a:srgbClr val="4472C4"/>
            </a:effectRef>
            <a:fontRef idx="minor">
              <a:sysClr val="windowText" lastClr="000000"/>
            </a:fontRef>
          </p:style>
        </p:cxnSp>
        <p:sp>
          <p:nvSpPr>
            <p:cNvPr id="31" name="矩形 30"/>
            <p:cNvSpPr/>
            <p:nvPr/>
          </p:nvSpPr>
          <p:spPr>
            <a:xfrm>
              <a:off x="2242" y="7021"/>
              <a:ext cx="5918" cy="622"/>
            </a:xfrm>
            <a:prstGeom prst="rect">
              <a:avLst/>
            </a:prstGeom>
            <a:solidFill>
              <a:srgbClr val="C00000"/>
            </a:solidFill>
            <a:ln>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维护国家统一和民族团结</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3" name="文本框 2"/>
          <p:cNvSpPr txBox="1"/>
          <p:nvPr/>
        </p:nvSpPr>
        <p:spPr>
          <a:xfrm>
            <a:off x="203835" y="2887980"/>
            <a:ext cx="7391400" cy="2861310"/>
          </a:xfrm>
          <a:prstGeom prst="rect">
            <a:avLst/>
          </a:prstGeom>
          <a:noFill/>
        </p:spPr>
        <p:txBody>
          <a:bodyPr wrap="square" rtlCol="0" anchor="t">
            <a:spAutoFit/>
          </a:bodyPr>
          <a:lstStyle/>
          <a:p>
            <a:pPr>
              <a:lnSpc>
                <a:spcPct val="150000"/>
              </a:lnSpc>
            </a:pPr>
            <a:r>
              <a:rPr lang="zh-CN" altLang="en-US" sz="2400"/>
              <a:t>大学生应自觉同破坏国家统一、威胁国家公共安全的行为作坚决斗争。</a:t>
            </a:r>
            <a:endParaRPr lang="zh-CN" altLang="en-US" sz="2400"/>
          </a:p>
          <a:p>
            <a:pPr>
              <a:lnSpc>
                <a:spcPct val="150000"/>
              </a:lnSpc>
            </a:pPr>
            <a:r>
              <a:rPr lang="zh-CN" altLang="en-US" sz="2400"/>
              <a:t>尊重少数民族的风俗和文化习惯，参与乃至帮助不发达地区少数民族进行政治经济文化等方面的建设与发展，自觉维护和促进民族团结。</a:t>
            </a:r>
            <a:endParaRPr lang="zh-CN" altLang="en-US" sz="2400"/>
          </a:p>
        </p:txBody>
      </p:sp>
      <p:pic>
        <p:nvPicPr>
          <p:cNvPr id="5" name="图片 4"/>
          <p:cNvPicPr>
            <a:picLocks noChangeAspect="1"/>
          </p:cNvPicPr>
          <p:nvPr/>
        </p:nvPicPr>
        <p:blipFill>
          <a:blip r:embed="rId1"/>
          <a:stretch>
            <a:fillRect/>
          </a:stretch>
        </p:blipFill>
        <p:spPr>
          <a:xfrm>
            <a:off x="7819390" y="2465070"/>
            <a:ext cx="3147060" cy="3969385"/>
          </a:xfrm>
          <a:prstGeom prst="rect">
            <a:avLst/>
          </a:prstGeom>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17"/>
          <p:cNvSpPr/>
          <p:nvPr/>
        </p:nvSpPr>
        <p:spPr>
          <a:xfrm>
            <a:off x="2467610" y="822960"/>
            <a:ext cx="433514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rPr>
              <a:t>四</a:t>
            </a:r>
            <a:r>
              <a:rPr lang="en-US" altLang="zh-CN" sz="2800">
                <a:latin typeface="微软雅黑" panose="020B0503020204020204" pitchFamily="34" charset="-122"/>
                <a:ea typeface="微软雅黑" panose="020B0503020204020204" pitchFamily="34" charset="-122"/>
              </a:rPr>
              <a:t>）依法履行法律义务</a:t>
            </a:r>
            <a:endParaRPr lang="en-US" altLang="zh-CN" sz="2800">
              <a:latin typeface="微软雅黑" panose="020B0503020204020204" pitchFamily="34" charset="-122"/>
              <a:ea typeface="微软雅黑" panose="020B0503020204020204" pitchFamily="34" charset="-122"/>
            </a:endParaRPr>
          </a:p>
        </p:txBody>
      </p:sp>
      <p:sp>
        <p:nvSpPr>
          <p:cNvPr id="2" name="文本框 1"/>
          <p:cNvSpPr txBox="1"/>
          <p:nvPr/>
        </p:nvSpPr>
        <p:spPr>
          <a:xfrm>
            <a:off x="2467610" y="14605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二、依法行使权利与履行义务</a:t>
            </a:r>
            <a:endPar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29" name="组合 28"/>
          <p:cNvGrpSpPr/>
          <p:nvPr/>
        </p:nvGrpSpPr>
        <p:grpSpPr>
          <a:xfrm>
            <a:off x="638175" y="1655445"/>
            <a:ext cx="9218930" cy="520065"/>
            <a:chOff x="2242" y="7021"/>
            <a:chExt cx="14518" cy="819"/>
          </a:xfrm>
        </p:grpSpPr>
        <p:cxnSp>
          <p:nvCxnSpPr>
            <p:cNvPr id="30" name="直接连接符 29"/>
            <p:cNvCxnSpPr/>
            <p:nvPr/>
          </p:nvCxnSpPr>
          <p:spPr>
            <a:xfrm>
              <a:off x="2242" y="7840"/>
              <a:ext cx="14518" cy="0"/>
            </a:xfrm>
            <a:prstGeom prst="line">
              <a:avLst/>
            </a:prstGeom>
            <a:ln>
              <a:solidFill>
                <a:srgbClr val="C00000"/>
              </a:solidFill>
            </a:ln>
          </p:spPr>
          <p:style>
            <a:lnRef idx="1">
              <a:srgbClr val="4472C4"/>
            </a:lnRef>
            <a:fillRef idx="0">
              <a:srgbClr val="4472C4"/>
            </a:fillRef>
            <a:effectRef idx="0">
              <a:srgbClr val="4472C4"/>
            </a:effectRef>
            <a:fontRef idx="minor">
              <a:sysClr val="windowText" lastClr="000000"/>
            </a:fontRef>
          </p:style>
        </p:cxnSp>
        <p:sp>
          <p:nvSpPr>
            <p:cNvPr id="31" name="矩形 30"/>
            <p:cNvSpPr/>
            <p:nvPr/>
          </p:nvSpPr>
          <p:spPr>
            <a:xfrm>
              <a:off x="2242" y="7021"/>
              <a:ext cx="5219" cy="622"/>
            </a:xfrm>
            <a:prstGeom prst="rect">
              <a:avLst/>
            </a:prstGeom>
            <a:solidFill>
              <a:srgbClr val="C00000"/>
            </a:solidFill>
            <a:ln>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遵守宪法和法律</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3" name="文本框 2"/>
          <p:cNvSpPr txBox="1"/>
          <p:nvPr/>
        </p:nvSpPr>
        <p:spPr>
          <a:xfrm>
            <a:off x="753110" y="2494280"/>
            <a:ext cx="3083560" cy="2306955"/>
          </a:xfrm>
          <a:prstGeom prst="rect">
            <a:avLst/>
          </a:prstGeom>
          <a:noFill/>
        </p:spPr>
        <p:txBody>
          <a:bodyPr wrap="square" rtlCol="0" anchor="t">
            <a:spAutoFit/>
          </a:bodyPr>
          <a:lstStyle/>
          <a:p>
            <a:pPr>
              <a:lnSpc>
                <a:spcPct val="150000"/>
              </a:lnSpc>
            </a:pPr>
            <a:r>
              <a:rPr lang="zh-CN" altLang="en-US" sz="2400" b="1">
                <a:solidFill>
                  <a:schemeClr val="tx1"/>
                </a:solidFill>
              </a:rPr>
              <a:t>案例：黄某为境外非法提供国家秘密被判刑</a:t>
            </a:r>
            <a:endParaRPr lang="zh-CN" altLang="en-US" sz="2400" b="1">
              <a:solidFill>
                <a:schemeClr val="tx1"/>
              </a:solidFill>
            </a:endParaRPr>
          </a:p>
          <a:p>
            <a:pPr>
              <a:lnSpc>
                <a:spcPct val="150000"/>
              </a:lnSpc>
            </a:pPr>
            <a:endParaRPr lang="zh-CN" altLang="en-US" sz="2400" b="1">
              <a:solidFill>
                <a:schemeClr val="tx1"/>
              </a:solidFill>
            </a:endParaRPr>
          </a:p>
        </p:txBody>
      </p:sp>
      <p:pic>
        <p:nvPicPr>
          <p:cNvPr id="5" name="图片 4" descr="黄某偷拍国家机密"/>
          <p:cNvPicPr>
            <a:picLocks noChangeAspect="1"/>
          </p:cNvPicPr>
          <p:nvPr/>
        </p:nvPicPr>
        <p:blipFill>
          <a:blip r:embed="rId1"/>
          <a:stretch>
            <a:fillRect/>
          </a:stretch>
        </p:blipFill>
        <p:spPr>
          <a:xfrm>
            <a:off x="276860" y="3803015"/>
            <a:ext cx="3810000" cy="2308860"/>
          </a:xfrm>
          <a:prstGeom prst="rect">
            <a:avLst/>
          </a:prstGeom>
        </p:spPr>
      </p:pic>
      <p:sp>
        <p:nvSpPr>
          <p:cNvPr id="7" name="AutoShape 10"/>
          <p:cNvSpPr>
            <a:spLocks noChangeArrowheads="1"/>
          </p:cNvSpPr>
          <p:nvPr>
            <p:custDataLst>
              <p:tags r:id="rId2"/>
            </p:custDataLst>
          </p:nvPr>
        </p:nvSpPr>
        <p:spPr bwMode="gray">
          <a:xfrm>
            <a:off x="7889207" y="5669745"/>
            <a:ext cx="3206980" cy="570679"/>
          </a:xfrm>
          <a:prstGeom prst="roundRect">
            <a:avLst>
              <a:gd name="adj" fmla="val 50000"/>
            </a:avLst>
          </a:prstGeom>
          <a:solidFill>
            <a:srgbClr val="FA8550"/>
          </a:solidFill>
          <a:ln>
            <a:noFill/>
          </a:ln>
        </p:spPr>
        <p:txBody>
          <a:bodyPr lIns="45720" tIns="44450" rIns="45720" bIns="44450" anchor="ctr" anchorCtr="1">
            <a:noAutofit/>
          </a:bodyPr>
          <a:lstStyle>
            <a:lvl1pPr eaLnBrk="0" hangingPunct="0">
              <a:spcBef>
                <a:spcPct val="20000"/>
              </a:spcBef>
              <a:buChar char="•"/>
              <a:defRPr kumimoji="1" sz="2800" b="1">
                <a:solidFill>
                  <a:sysClr val="windowText" lastClr="000000"/>
                </a:solidFill>
                <a:latin typeface="Microsoft JhengHei" panose="020B0604030504040204" pitchFamily="34" charset="-120"/>
                <a:ea typeface="Microsoft JhengHei" panose="020B0604030504040204" pitchFamily="34" charset="-120"/>
              </a:defRPr>
            </a:lvl1pPr>
            <a:lvl2pPr marL="742950" indent="-285750" eaLnBrk="0" hangingPunct="0">
              <a:spcBef>
                <a:spcPct val="20000"/>
              </a:spcBef>
              <a:buChar char="–"/>
              <a:defRPr kumimoji="1" sz="2400" b="1">
                <a:solidFill>
                  <a:sysClr val="windowText" lastClr="000000"/>
                </a:solidFill>
                <a:latin typeface="Microsoft JhengHei" panose="020B0604030504040204" pitchFamily="34" charset="-120"/>
                <a:ea typeface="Microsoft JhengHei" panose="020B0604030504040204" pitchFamily="34" charset="-120"/>
              </a:defRPr>
            </a:lvl2pPr>
            <a:lvl3pPr marL="1143000" indent="-228600" eaLnBrk="0" hangingPunct="0">
              <a:spcBef>
                <a:spcPct val="20000"/>
              </a:spcBef>
              <a:buChar char="•"/>
              <a:defRPr kumimoji="1" sz="2000" b="1">
                <a:solidFill>
                  <a:sysClr val="windowText" lastClr="000000"/>
                </a:solidFill>
                <a:latin typeface="Microsoft JhengHei" panose="020B0604030504040204" pitchFamily="34" charset="-120"/>
                <a:ea typeface="Microsoft JhengHei" panose="020B0604030504040204" pitchFamily="34" charset="-120"/>
              </a:defRPr>
            </a:lvl3pPr>
            <a:lvl4pPr marL="1600200" indent="-228600" eaLnBrk="0" hangingPunct="0">
              <a:spcBef>
                <a:spcPct val="20000"/>
              </a:spcBef>
              <a:buChar char="–"/>
              <a:defRPr kumimoji="1" b="1">
                <a:solidFill>
                  <a:sysClr val="windowText" lastClr="000000"/>
                </a:solidFill>
                <a:latin typeface="Microsoft JhengHei" panose="020B0604030504040204" pitchFamily="34" charset="-120"/>
                <a:ea typeface="Microsoft JhengHei" panose="020B0604030504040204" pitchFamily="34" charset="-120"/>
              </a:defRPr>
            </a:lvl4pPr>
            <a:lvl5pPr marL="2057400" indent="-228600" eaLnBrk="0" hangingPunct="0">
              <a:spcBef>
                <a:spcPct val="20000"/>
              </a:spcBef>
              <a:buChar char="»"/>
              <a:defRPr kumimoji="1" sz="2000">
                <a:solidFill>
                  <a:sysClr val="window" lastClr="FFFFFF"/>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9pPr>
          </a:lstStyle>
          <a:p>
            <a:pPr eaLnBrk="1" hangingPunct="1">
              <a:spcBef>
                <a:spcPct val="0"/>
              </a:spcBef>
              <a:buFontTx/>
              <a:buNone/>
            </a:pPr>
            <a:r>
              <a:rPr lang="zh-CN" altLang="zh-TW" sz="2400" dirty="0">
                <a:solidFill>
                  <a:sysClr val="window" lastClr="FFFFFF"/>
                </a:solidFill>
                <a:latin typeface="Calibri" panose="020F0502020204030204" charset="0"/>
                <a:ea typeface="宋体" panose="02010600030101010101" pitchFamily="2" charset="-122"/>
                <a:sym typeface="Arial" panose="020B0604020202020204" pitchFamily="34" charset="0"/>
              </a:rPr>
              <a:t>尊重社会公德</a:t>
            </a:r>
            <a:endParaRPr lang="zh-CN" altLang="zh-TW" sz="2400" dirty="0">
              <a:solidFill>
                <a:sysClr val="window" lastClr="FFFFFF"/>
              </a:solidFill>
              <a:latin typeface="Calibri" panose="020F0502020204030204" charset="0"/>
              <a:ea typeface="宋体" panose="02010600030101010101" pitchFamily="2" charset="-122"/>
              <a:sym typeface="Arial" panose="020B0604020202020204" pitchFamily="34" charset="0"/>
            </a:endParaRPr>
          </a:p>
        </p:txBody>
      </p:sp>
      <p:sp>
        <p:nvSpPr>
          <p:cNvPr id="8" name="Line 11"/>
          <p:cNvSpPr>
            <a:spLocks noChangeShapeType="1"/>
          </p:cNvSpPr>
          <p:nvPr>
            <p:custDataLst>
              <p:tags r:id="rId3"/>
            </p:custDataLst>
          </p:nvPr>
        </p:nvSpPr>
        <p:spPr bwMode="auto">
          <a:xfrm flipV="1">
            <a:off x="5797125" y="2823784"/>
            <a:ext cx="2065146" cy="1086868"/>
          </a:xfrm>
          <a:prstGeom prst="line">
            <a:avLst/>
          </a:prstGeom>
          <a:noFill/>
          <a:ln w="38100" cap="rnd">
            <a:solidFill>
              <a:srgbClr val="FA8550">
                <a:lumMod val="20000"/>
                <a:lumOff val="80000"/>
              </a:srgbClr>
            </a:solidFill>
            <a:prstDash val="sysDot"/>
            <a:round/>
            <a:tailEnd type="triangle" w="med" len="med"/>
          </a:ln>
          <a:extLst>
            <a:ext uri="{909E8E84-426E-40DD-AFC4-6F175D3DCCD1}">
              <a14:hiddenFill xmlns:a14="http://schemas.microsoft.com/office/drawing/2010/main">
                <a:noFill/>
              </a14:hiddenFill>
            </a:ext>
          </a:extLst>
        </p:spPr>
        <p:txBody>
          <a:bodyPr>
            <a:normAutofit fontScale="25000" lnSpcReduction="20000"/>
          </a:bodyPr>
          <a:lstStyle/>
          <a:p>
            <a:endParaRPr lang="zh-CN" altLang="en-US">
              <a:sym typeface="Arial" panose="020B0604020202020204" pitchFamily="34" charset="0"/>
            </a:endParaRPr>
          </a:p>
        </p:txBody>
      </p:sp>
      <p:sp>
        <p:nvSpPr>
          <p:cNvPr id="9" name="Line 12"/>
          <p:cNvSpPr>
            <a:spLocks noChangeShapeType="1"/>
          </p:cNvSpPr>
          <p:nvPr>
            <p:custDataLst>
              <p:tags r:id="rId4"/>
            </p:custDataLst>
          </p:nvPr>
        </p:nvSpPr>
        <p:spPr bwMode="auto">
          <a:xfrm flipV="1">
            <a:off x="5902825" y="3663808"/>
            <a:ext cx="1972913" cy="439418"/>
          </a:xfrm>
          <a:prstGeom prst="line">
            <a:avLst/>
          </a:prstGeom>
          <a:noFill/>
          <a:ln w="38100" cap="rnd">
            <a:solidFill>
              <a:srgbClr val="FA8550">
                <a:lumMod val="20000"/>
                <a:lumOff val="80000"/>
              </a:srgbClr>
            </a:solidFill>
            <a:prstDash val="sysDot"/>
            <a:round/>
            <a:tailEnd type="triangle" w="med" len="med"/>
          </a:ln>
          <a:extLst>
            <a:ext uri="{909E8E84-426E-40DD-AFC4-6F175D3DCCD1}">
              <a14:hiddenFill xmlns:a14="http://schemas.microsoft.com/office/drawing/2010/main">
                <a:noFill/>
              </a14:hiddenFill>
            </a:ext>
          </a:extLst>
        </p:spPr>
        <p:txBody>
          <a:bodyPr>
            <a:normAutofit fontScale="25000" lnSpcReduction="20000"/>
          </a:bodyPr>
          <a:lstStyle/>
          <a:p>
            <a:endParaRPr lang="zh-CN" altLang="en-US">
              <a:sym typeface="Arial" panose="020B0604020202020204" pitchFamily="34" charset="0"/>
            </a:endParaRPr>
          </a:p>
        </p:txBody>
      </p:sp>
      <p:sp>
        <p:nvSpPr>
          <p:cNvPr id="10" name="Line 13"/>
          <p:cNvSpPr>
            <a:spLocks noChangeShapeType="1"/>
          </p:cNvSpPr>
          <p:nvPr>
            <p:custDataLst>
              <p:tags r:id="rId5"/>
            </p:custDataLst>
          </p:nvPr>
        </p:nvSpPr>
        <p:spPr bwMode="auto">
          <a:xfrm>
            <a:off x="5878336" y="4605096"/>
            <a:ext cx="1997402" cy="529582"/>
          </a:xfrm>
          <a:prstGeom prst="line">
            <a:avLst/>
          </a:prstGeom>
          <a:noFill/>
          <a:ln w="38100" cap="rnd">
            <a:solidFill>
              <a:srgbClr val="FA8550">
                <a:lumMod val="20000"/>
                <a:lumOff val="80000"/>
              </a:srgbClr>
            </a:solidFill>
            <a:prstDash val="sysDot"/>
            <a:round/>
            <a:tailEnd type="triangle" w="med" len="med"/>
          </a:ln>
          <a:extLst>
            <a:ext uri="{909E8E84-426E-40DD-AFC4-6F175D3DCCD1}">
              <a14:hiddenFill xmlns:a14="http://schemas.microsoft.com/office/drawing/2010/main">
                <a:noFill/>
              </a14:hiddenFill>
            </a:ext>
          </a:extLst>
        </p:spPr>
        <p:txBody>
          <a:bodyPr>
            <a:normAutofit fontScale="25000" lnSpcReduction="20000"/>
          </a:bodyPr>
          <a:lstStyle/>
          <a:p>
            <a:endParaRPr lang="zh-CN" altLang="en-US">
              <a:sym typeface="Arial" panose="020B0604020202020204" pitchFamily="34" charset="0"/>
            </a:endParaRPr>
          </a:p>
        </p:txBody>
      </p:sp>
      <p:sp>
        <p:nvSpPr>
          <p:cNvPr id="11" name="Line 14"/>
          <p:cNvSpPr>
            <a:spLocks noChangeShapeType="1"/>
          </p:cNvSpPr>
          <p:nvPr>
            <p:custDataLst>
              <p:tags r:id="rId6"/>
            </p:custDataLst>
          </p:nvPr>
        </p:nvSpPr>
        <p:spPr bwMode="auto">
          <a:xfrm>
            <a:off x="5902826" y="4797673"/>
            <a:ext cx="1972912" cy="1124895"/>
          </a:xfrm>
          <a:prstGeom prst="line">
            <a:avLst/>
          </a:prstGeom>
          <a:noFill/>
          <a:ln w="38100" cap="rnd">
            <a:solidFill>
              <a:srgbClr val="FA8550">
                <a:lumMod val="20000"/>
                <a:lumOff val="80000"/>
              </a:srgbClr>
            </a:solidFill>
            <a:prstDash val="sysDot"/>
            <a:round/>
            <a:tailEnd type="triangle" w="med" len="med"/>
          </a:ln>
          <a:extLst>
            <a:ext uri="{909E8E84-426E-40DD-AFC4-6F175D3DCCD1}">
              <a14:hiddenFill xmlns:a14="http://schemas.microsoft.com/office/drawing/2010/main">
                <a:noFill/>
              </a14:hiddenFill>
            </a:ext>
          </a:extLst>
        </p:spPr>
        <p:txBody>
          <a:bodyPr>
            <a:normAutofit fontScale="25000" lnSpcReduction="20000"/>
          </a:bodyPr>
          <a:lstStyle/>
          <a:p>
            <a:endParaRPr lang="zh-CN" altLang="en-US">
              <a:sym typeface="Arial" panose="020B0604020202020204" pitchFamily="34" charset="0"/>
            </a:endParaRPr>
          </a:p>
        </p:txBody>
      </p:sp>
      <p:sp>
        <p:nvSpPr>
          <p:cNvPr id="12" name="AutoShape 4"/>
          <p:cNvSpPr>
            <a:spLocks noChangeArrowheads="1"/>
          </p:cNvSpPr>
          <p:nvPr>
            <p:custDataLst>
              <p:tags r:id="rId7"/>
            </p:custDataLst>
          </p:nvPr>
        </p:nvSpPr>
        <p:spPr bwMode="gray">
          <a:xfrm>
            <a:off x="7889207" y="2500928"/>
            <a:ext cx="3206980" cy="570679"/>
          </a:xfrm>
          <a:prstGeom prst="roundRect">
            <a:avLst>
              <a:gd name="adj" fmla="val 50000"/>
            </a:avLst>
          </a:prstGeom>
          <a:solidFill>
            <a:srgbClr val="FA8550"/>
          </a:solidFill>
          <a:ln>
            <a:noFill/>
          </a:ln>
        </p:spPr>
        <p:txBody>
          <a:bodyPr lIns="45720" tIns="44450" rIns="45720" bIns="44450" anchor="ctr" anchorCtr="1">
            <a:noAutofit/>
          </a:bodyPr>
          <a:lstStyle>
            <a:lvl1pPr eaLnBrk="0" hangingPunct="0">
              <a:spcBef>
                <a:spcPct val="20000"/>
              </a:spcBef>
              <a:buChar char="•"/>
              <a:defRPr kumimoji="1" sz="2800" b="1">
                <a:solidFill>
                  <a:sysClr val="windowText" lastClr="000000"/>
                </a:solidFill>
                <a:latin typeface="Microsoft JhengHei" panose="020B0604030504040204" pitchFamily="34" charset="-120"/>
                <a:ea typeface="Microsoft JhengHei" panose="020B0604030504040204" pitchFamily="34" charset="-120"/>
              </a:defRPr>
            </a:lvl1pPr>
            <a:lvl2pPr marL="742950" indent="-285750" eaLnBrk="0" hangingPunct="0">
              <a:spcBef>
                <a:spcPct val="20000"/>
              </a:spcBef>
              <a:buChar char="–"/>
              <a:defRPr kumimoji="1" sz="2400" b="1">
                <a:solidFill>
                  <a:sysClr val="windowText" lastClr="000000"/>
                </a:solidFill>
                <a:latin typeface="Microsoft JhengHei" panose="020B0604030504040204" pitchFamily="34" charset="-120"/>
                <a:ea typeface="Microsoft JhengHei" panose="020B0604030504040204" pitchFamily="34" charset="-120"/>
              </a:defRPr>
            </a:lvl2pPr>
            <a:lvl3pPr marL="1143000" indent="-228600" eaLnBrk="0" hangingPunct="0">
              <a:spcBef>
                <a:spcPct val="20000"/>
              </a:spcBef>
              <a:buChar char="•"/>
              <a:defRPr kumimoji="1" sz="2000" b="1">
                <a:solidFill>
                  <a:sysClr val="windowText" lastClr="000000"/>
                </a:solidFill>
                <a:latin typeface="Microsoft JhengHei" panose="020B0604030504040204" pitchFamily="34" charset="-120"/>
                <a:ea typeface="Microsoft JhengHei" panose="020B0604030504040204" pitchFamily="34" charset="-120"/>
              </a:defRPr>
            </a:lvl3pPr>
            <a:lvl4pPr marL="1600200" indent="-228600" eaLnBrk="0" hangingPunct="0">
              <a:spcBef>
                <a:spcPct val="20000"/>
              </a:spcBef>
              <a:buChar char="–"/>
              <a:defRPr kumimoji="1" b="1">
                <a:solidFill>
                  <a:sysClr val="windowText" lastClr="000000"/>
                </a:solidFill>
                <a:latin typeface="Microsoft JhengHei" panose="020B0604030504040204" pitchFamily="34" charset="-120"/>
                <a:ea typeface="Microsoft JhengHei" panose="020B0604030504040204" pitchFamily="34" charset="-120"/>
              </a:defRPr>
            </a:lvl4pPr>
            <a:lvl5pPr marL="2057400" indent="-228600" eaLnBrk="0" hangingPunct="0">
              <a:spcBef>
                <a:spcPct val="20000"/>
              </a:spcBef>
              <a:buChar char="»"/>
              <a:defRPr kumimoji="1" sz="2000">
                <a:solidFill>
                  <a:sysClr val="window" lastClr="FFFFFF"/>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9pPr>
          </a:lstStyle>
          <a:p>
            <a:pPr eaLnBrk="1" hangingPunct="1">
              <a:spcBef>
                <a:spcPct val="0"/>
              </a:spcBef>
              <a:buFontTx/>
              <a:buNone/>
            </a:pPr>
            <a:r>
              <a:rPr lang="zh-CN" altLang="zh-TW" sz="2400" dirty="0">
                <a:solidFill>
                  <a:sysClr val="window" lastClr="FFFFFF"/>
                </a:solidFill>
                <a:latin typeface="Calibri" panose="020F0502020204030204" charset="0"/>
                <a:ea typeface="宋体" panose="02010600030101010101" pitchFamily="2" charset="-122"/>
                <a:sym typeface="Arial" panose="020B0604020202020204" pitchFamily="34" charset="0"/>
              </a:rPr>
              <a:t>保守国家秘密</a:t>
            </a:r>
            <a:endParaRPr lang="zh-CN" altLang="zh-TW" sz="2400" dirty="0">
              <a:solidFill>
                <a:sysClr val="window" lastClr="FFFFFF"/>
              </a:solidFill>
              <a:latin typeface="Calibri" panose="020F0502020204030204" charset="0"/>
              <a:ea typeface="宋体" panose="02010600030101010101" pitchFamily="2" charset="-122"/>
              <a:sym typeface="Arial" panose="020B0604020202020204" pitchFamily="34" charset="0"/>
            </a:endParaRPr>
          </a:p>
        </p:txBody>
      </p:sp>
      <p:sp>
        <p:nvSpPr>
          <p:cNvPr id="13" name="AutoShape 6"/>
          <p:cNvSpPr>
            <a:spLocks noChangeArrowheads="1"/>
          </p:cNvSpPr>
          <p:nvPr>
            <p:custDataLst>
              <p:tags r:id="rId8"/>
            </p:custDataLst>
          </p:nvPr>
        </p:nvSpPr>
        <p:spPr bwMode="gray">
          <a:xfrm>
            <a:off x="7889207" y="3293132"/>
            <a:ext cx="3206980" cy="570679"/>
          </a:xfrm>
          <a:prstGeom prst="roundRect">
            <a:avLst>
              <a:gd name="adj" fmla="val 50000"/>
            </a:avLst>
          </a:prstGeom>
          <a:solidFill>
            <a:srgbClr val="CE8D3E"/>
          </a:solidFill>
          <a:ln>
            <a:noFill/>
          </a:ln>
        </p:spPr>
        <p:txBody>
          <a:bodyPr lIns="45720" tIns="44450" rIns="45720" bIns="44450" anchor="ctr" anchorCtr="1">
            <a:noAutofit/>
          </a:bodyPr>
          <a:lstStyle>
            <a:lvl1pPr eaLnBrk="0" hangingPunct="0">
              <a:spcBef>
                <a:spcPct val="20000"/>
              </a:spcBef>
              <a:buChar char="•"/>
              <a:defRPr kumimoji="1" sz="2800" b="1">
                <a:solidFill>
                  <a:sysClr val="windowText" lastClr="000000"/>
                </a:solidFill>
                <a:latin typeface="Microsoft JhengHei" panose="020B0604030504040204" pitchFamily="34" charset="-120"/>
                <a:ea typeface="Microsoft JhengHei" panose="020B0604030504040204" pitchFamily="34" charset="-120"/>
              </a:defRPr>
            </a:lvl1pPr>
            <a:lvl2pPr marL="742950" indent="-285750" eaLnBrk="0" hangingPunct="0">
              <a:spcBef>
                <a:spcPct val="20000"/>
              </a:spcBef>
              <a:buChar char="–"/>
              <a:defRPr kumimoji="1" sz="2400" b="1">
                <a:solidFill>
                  <a:sysClr val="windowText" lastClr="000000"/>
                </a:solidFill>
                <a:latin typeface="Microsoft JhengHei" panose="020B0604030504040204" pitchFamily="34" charset="-120"/>
                <a:ea typeface="Microsoft JhengHei" panose="020B0604030504040204" pitchFamily="34" charset="-120"/>
              </a:defRPr>
            </a:lvl2pPr>
            <a:lvl3pPr marL="1143000" indent="-228600" eaLnBrk="0" hangingPunct="0">
              <a:spcBef>
                <a:spcPct val="20000"/>
              </a:spcBef>
              <a:buChar char="•"/>
              <a:defRPr kumimoji="1" sz="2000" b="1">
                <a:solidFill>
                  <a:sysClr val="windowText" lastClr="000000"/>
                </a:solidFill>
                <a:latin typeface="Microsoft JhengHei" panose="020B0604030504040204" pitchFamily="34" charset="-120"/>
                <a:ea typeface="Microsoft JhengHei" panose="020B0604030504040204" pitchFamily="34" charset="-120"/>
              </a:defRPr>
            </a:lvl3pPr>
            <a:lvl4pPr marL="1600200" indent="-228600" eaLnBrk="0" hangingPunct="0">
              <a:spcBef>
                <a:spcPct val="20000"/>
              </a:spcBef>
              <a:buChar char="–"/>
              <a:defRPr kumimoji="1" b="1">
                <a:solidFill>
                  <a:sysClr val="windowText" lastClr="000000"/>
                </a:solidFill>
                <a:latin typeface="Microsoft JhengHei" panose="020B0604030504040204" pitchFamily="34" charset="-120"/>
                <a:ea typeface="Microsoft JhengHei" panose="020B0604030504040204" pitchFamily="34" charset="-120"/>
              </a:defRPr>
            </a:lvl4pPr>
            <a:lvl5pPr marL="2057400" indent="-228600" eaLnBrk="0" hangingPunct="0">
              <a:spcBef>
                <a:spcPct val="20000"/>
              </a:spcBef>
              <a:buChar char="»"/>
              <a:defRPr kumimoji="1" sz="2000">
                <a:solidFill>
                  <a:sysClr val="window" lastClr="FFFFFF"/>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9pPr>
          </a:lstStyle>
          <a:p>
            <a:pPr eaLnBrk="1" hangingPunct="1">
              <a:spcBef>
                <a:spcPct val="0"/>
              </a:spcBef>
              <a:buFontTx/>
              <a:buNone/>
            </a:pPr>
            <a:r>
              <a:rPr lang="zh-CN" altLang="zh-TW" sz="2400" dirty="0">
                <a:solidFill>
                  <a:sysClr val="window" lastClr="FFFFFF"/>
                </a:solidFill>
                <a:latin typeface="Calibri" panose="020F0502020204030204" charset="0"/>
                <a:ea typeface="宋体" panose="02010600030101010101" pitchFamily="2" charset="-122"/>
                <a:sym typeface="Arial" panose="020B0604020202020204" pitchFamily="34" charset="0"/>
              </a:rPr>
              <a:t>爱护公共财产</a:t>
            </a:r>
            <a:endParaRPr lang="zh-CN" altLang="zh-TW" sz="2400" dirty="0">
              <a:solidFill>
                <a:sysClr val="window" lastClr="FFFFFF"/>
              </a:solidFill>
              <a:latin typeface="Calibri" panose="020F0502020204030204" charset="0"/>
              <a:ea typeface="宋体" panose="02010600030101010101" pitchFamily="2" charset="-122"/>
              <a:sym typeface="Arial" panose="020B0604020202020204" pitchFamily="34" charset="0"/>
            </a:endParaRPr>
          </a:p>
        </p:txBody>
      </p:sp>
      <p:sp>
        <p:nvSpPr>
          <p:cNvPr id="14" name="AutoShape 8"/>
          <p:cNvSpPr>
            <a:spLocks noChangeArrowheads="1"/>
          </p:cNvSpPr>
          <p:nvPr>
            <p:custDataLst>
              <p:tags r:id="rId9"/>
            </p:custDataLst>
          </p:nvPr>
        </p:nvSpPr>
        <p:spPr bwMode="gray">
          <a:xfrm>
            <a:off x="7889207" y="4877540"/>
            <a:ext cx="3206980" cy="570679"/>
          </a:xfrm>
          <a:prstGeom prst="roundRect">
            <a:avLst>
              <a:gd name="adj" fmla="val 50000"/>
            </a:avLst>
          </a:prstGeom>
          <a:solidFill>
            <a:srgbClr val="CE8D3E"/>
          </a:solidFill>
          <a:ln>
            <a:noFill/>
          </a:ln>
        </p:spPr>
        <p:txBody>
          <a:bodyPr lIns="45720" tIns="44450" rIns="45720" bIns="44450" anchor="ctr" anchorCtr="1">
            <a:noAutofit/>
          </a:bodyPr>
          <a:lstStyle>
            <a:lvl1pPr eaLnBrk="0" hangingPunct="0">
              <a:spcBef>
                <a:spcPct val="20000"/>
              </a:spcBef>
              <a:buChar char="•"/>
              <a:defRPr kumimoji="1" sz="2800" b="1">
                <a:solidFill>
                  <a:sysClr val="windowText" lastClr="000000"/>
                </a:solidFill>
                <a:latin typeface="Microsoft JhengHei" panose="020B0604030504040204" pitchFamily="34" charset="-120"/>
                <a:ea typeface="Microsoft JhengHei" panose="020B0604030504040204" pitchFamily="34" charset="-120"/>
              </a:defRPr>
            </a:lvl1pPr>
            <a:lvl2pPr marL="742950" indent="-285750" eaLnBrk="0" hangingPunct="0">
              <a:spcBef>
                <a:spcPct val="20000"/>
              </a:spcBef>
              <a:buChar char="–"/>
              <a:defRPr kumimoji="1" sz="2400" b="1">
                <a:solidFill>
                  <a:sysClr val="windowText" lastClr="000000"/>
                </a:solidFill>
                <a:latin typeface="Microsoft JhengHei" panose="020B0604030504040204" pitchFamily="34" charset="-120"/>
                <a:ea typeface="Microsoft JhengHei" panose="020B0604030504040204" pitchFamily="34" charset="-120"/>
              </a:defRPr>
            </a:lvl2pPr>
            <a:lvl3pPr marL="1143000" indent="-228600" eaLnBrk="0" hangingPunct="0">
              <a:spcBef>
                <a:spcPct val="20000"/>
              </a:spcBef>
              <a:buChar char="•"/>
              <a:defRPr kumimoji="1" sz="2000" b="1">
                <a:solidFill>
                  <a:sysClr val="windowText" lastClr="000000"/>
                </a:solidFill>
                <a:latin typeface="Microsoft JhengHei" panose="020B0604030504040204" pitchFamily="34" charset="-120"/>
                <a:ea typeface="Microsoft JhengHei" panose="020B0604030504040204" pitchFamily="34" charset="-120"/>
              </a:defRPr>
            </a:lvl3pPr>
            <a:lvl4pPr marL="1600200" indent="-228600" eaLnBrk="0" hangingPunct="0">
              <a:spcBef>
                <a:spcPct val="20000"/>
              </a:spcBef>
              <a:buChar char="–"/>
              <a:defRPr kumimoji="1" b="1">
                <a:solidFill>
                  <a:sysClr val="windowText" lastClr="000000"/>
                </a:solidFill>
                <a:latin typeface="Microsoft JhengHei" panose="020B0604030504040204" pitchFamily="34" charset="-120"/>
                <a:ea typeface="Microsoft JhengHei" panose="020B0604030504040204" pitchFamily="34" charset="-120"/>
              </a:defRPr>
            </a:lvl4pPr>
            <a:lvl5pPr marL="2057400" indent="-228600" eaLnBrk="0" hangingPunct="0">
              <a:spcBef>
                <a:spcPct val="20000"/>
              </a:spcBef>
              <a:buChar char="»"/>
              <a:defRPr kumimoji="1" sz="2000">
                <a:solidFill>
                  <a:sysClr val="window" lastClr="FFFFFF"/>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9pPr>
          </a:lstStyle>
          <a:p>
            <a:pPr eaLnBrk="1" hangingPunct="1">
              <a:spcBef>
                <a:spcPct val="0"/>
              </a:spcBef>
              <a:buFontTx/>
              <a:buNone/>
            </a:pPr>
            <a:r>
              <a:rPr lang="zh-CN" altLang="zh-TW" sz="2400" dirty="0">
                <a:solidFill>
                  <a:sysClr val="window" lastClr="FFFFFF"/>
                </a:solidFill>
                <a:latin typeface="Calibri" panose="020F0502020204030204" charset="0"/>
                <a:ea typeface="宋体" panose="02010600030101010101" pitchFamily="2" charset="-122"/>
                <a:sym typeface="Arial" panose="020B0604020202020204" pitchFamily="34" charset="0"/>
              </a:rPr>
              <a:t>遵守公共秩序</a:t>
            </a:r>
            <a:endParaRPr lang="zh-CN" altLang="zh-TW" sz="2400" dirty="0">
              <a:solidFill>
                <a:sysClr val="window" lastClr="FFFFFF"/>
              </a:solidFill>
              <a:latin typeface="Calibri" panose="020F0502020204030204" charset="0"/>
              <a:ea typeface="宋体" panose="02010600030101010101" pitchFamily="2" charset="-122"/>
              <a:sym typeface="Arial" panose="020B0604020202020204" pitchFamily="34" charset="0"/>
            </a:endParaRPr>
          </a:p>
        </p:txBody>
      </p:sp>
      <p:sp>
        <p:nvSpPr>
          <p:cNvPr id="15" name="Oval 3"/>
          <p:cNvSpPr>
            <a:spLocks noChangeArrowheads="1"/>
          </p:cNvSpPr>
          <p:nvPr>
            <p:custDataLst>
              <p:tags r:id="rId10"/>
            </p:custDataLst>
          </p:nvPr>
        </p:nvSpPr>
        <p:spPr bwMode="gray">
          <a:xfrm>
            <a:off x="4385450" y="3516693"/>
            <a:ext cx="1680087" cy="1680054"/>
          </a:xfrm>
          <a:prstGeom prst="ellipse">
            <a:avLst/>
          </a:prstGeom>
          <a:solidFill>
            <a:srgbClr val="FA8550">
              <a:lumMod val="20000"/>
              <a:lumOff val="80000"/>
            </a:srgbClr>
          </a:solidFill>
          <a:ln>
            <a:noFill/>
          </a:ln>
        </p:spPr>
        <p:txBody>
          <a:bodyPr lIns="45720" tIns="44450" rIns="45720" bIns="44450" anchor="ctr" anchorCtr="1">
            <a:normAutofit/>
          </a:bodyPr>
          <a:lstStyle>
            <a:lvl1pPr eaLnBrk="0" hangingPunct="0">
              <a:spcBef>
                <a:spcPct val="20000"/>
              </a:spcBef>
              <a:buChar char="•"/>
              <a:defRPr kumimoji="1" sz="2800" b="1">
                <a:solidFill>
                  <a:sysClr val="windowText" lastClr="000000"/>
                </a:solidFill>
                <a:latin typeface="Microsoft JhengHei" panose="020B0604030504040204" pitchFamily="34" charset="-120"/>
                <a:ea typeface="Microsoft JhengHei" panose="020B0604030504040204" pitchFamily="34" charset="-120"/>
              </a:defRPr>
            </a:lvl1pPr>
            <a:lvl2pPr marL="742950" indent="-285750" eaLnBrk="0" hangingPunct="0">
              <a:spcBef>
                <a:spcPct val="20000"/>
              </a:spcBef>
              <a:buChar char="–"/>
              <a:defRPr kumimoji="1" sz="2400" b="1">
                <a:solidFill>
                  <a:sysClr val="windowText" lastClr="000000"/>
                </a:solidFill>
                <a:latin typeface="Microsoft JhengHei" panose="020B0604030504040204" pitchFamily="34" charset="-120"/>
                <a:ea typeface="Microsoft JhengHei" panose="020B0604030504040204" pitchFamily="34" charset="-120"/>
              </a:defRPr>
            </a:lvl2pPr>
            <a:lvl3pPr marL="1143000" indent="-228600" eaLnBrk="0" hangingPunct="0">
              <a:spcBef>
                <a:spcPct val="20000"/>
              </a:spcBef>
              <a:buChar char="•"/>
              <a:defRPr kumimoji="1" sz="2000" b="1">
                <a:solidFill>
                  <a:sysClr val="windowText" lastClr="000000"/>
                </a:solidFill>
                <a:latin typeface="Microsoft JhengHei" panose="020B0604030504040204" pitchFamily="34" charset="-120"/>
                <a:ea typeface="Microsoft JhengHei" panose="020B0604030504040204" pitchFamily="34" charset="-120"/>
              </a:defRPr>
            </a:lvl3pPr>
            <a:lvl4pPr marL="1600200" indent="-228600" eaLnBrk="0" hangingPunct="0">
              <a:spcBef>
                <a:spcPct val="20000"/>
              </a:spcBef>
              <a:buChar char="–"/>
              <a:defRPr kumimoji="1" b="1">
                <a:solidFill>
                  <a:sysClr val="windowText" lastClr="000000"/>
                </a:solidFill>
                <a:latin typeface="Microsoft JhengHei" panose="020B0604030504040204" pitchFamily="34" charset="-120"/>
                <a:ea typeface="Microsoft JhengHei" panose="020B0604030504040204" pitchFamily="34" charset="-120"/>
              </a:defRPr>
            </a:lvl4pPr>
            <a:lvl5pPr marL="2057400" indent="-228600" eaLnBrk="0" hangingPunct="0">
              <a:spcBef>
                <a:spcPct val="20000"/>
              </a:spcBef>
              <a:buChar char="»"/>
              <a:defRPr kumimoji="1" sz="2000">
                <a:solidFill>
                  <a:sysClr val="window" lastClr="FFFFFF"/>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9pPr>
          </a:lstStyle>
          <a:p>
            <a:pPr algn="ctr" eaLnBrk="1" hangingPunct="1">
              <a:spcBef>
                <a:spcPct val="0"/>
              </a:spcBef>
              <a:buFontTx/>
              <a:buNone/>
            </a:pPr>
            <a:endParaRPr lang="zh-TW" altLang="en-US" sz="2400" b="0" dirty="0">
              <a:solidFill>
                <a:sysClr val="window" lastClr="FFFFFF"/>
              </a:solidFill>
              <a:latin typeface="Calibri" panose="020F0502020204030204" charset="0"/>
              <a:ea typeface="PMingLiU" panose="02020500000000000000" pitchFamily="18" charset="-120"/>
              <a:sym typeface="Arial" panose="020B0604020202020204" pitchFamily="34" charset="0"/>
            </a:endParaRPr>
          </a:p>
        </p:txBody>
      </p:sp>
      <p:sp>
        <p:nvSpPr>
          <p:cNvPr id="16" name="椭圆 15"/>
          <p:cNvSpPr/>
          <p:nvPr>
            <p:custDataLst>
              <p:tags r:id="rId11"/>
            </p:custDataLst>
          </p:nvPr>
        </p:nvSpPr>
        <p:spPr>
          <a:xfrm>
            <a:off x="4572650" y="3703876"/>
            <a:ext cx="1305686" cy="1305687"/>
          </a:xfrm>
          <a:prstGeom prst="ellipse">
            <a:avLst/>
          </a:prstGeom>
          <a:solidFill>
            <a:srgbClr val="FA8550"/>
          </a:solidFill>
          <a:ln>
            <a:noFill/>
          </a:ln>
        </p:spPr>
        <p:style>
          <a:lnRef idx="2">
            <a:srgbClr val="FA8550">
              <a:shade val="50000"/>
            </a:srgbClr>
          </a:lnRef>
          <a:fillRef idx="1">
            <a:srgbClr val="FA8550"/>
          </a:fillRef>
          <a:effectRef idx="0">
            <a:srgbClr val="FA8550"/>
          </a:effectRef>
          <a:fontRef idx="minor">
            <a:sysClr val="window" lastClr="FFFFFF"/>
          </a:fontRef>
        </p:style>
        <p:txBody>
          <a:bodyPr lIns="0" tIns="0" rIns="0" bIns="0" rtlCol="0" anchor="ctr">
            <a:normAutofit/>
          </a:bodyPr>
          <a:lstStyle/>
          <a:p>
            <a:pPr algn="ctr"/>
            <a:r>
              <a:rPr lang="zh-CN" altLang="zh-TW" sz="2400" b="1" dirty="0">
                <a:solidFill>
                  <a:sysClr val="window" lastClr="FFFFFF"/>
                </a:solidFill>
                <a:sym typeface="Arial" panose="020B0604020202020204" pitchFamily="34" charset="0"/>
              </a:rPr>
              <a:t>主要</a:t>
            </a:r>
            <a:endParaRPr lang="zh-CN" altLang="zh-TW" sz="2400" b="1" dirty="0">
              <a:solidFill>
                <a:sysClr val="window" lastClr="FFFFFF"/>
              </a:solidFill>
              <a:sym typeface="Arial" panose="020B0604020202020204" pitchFamily="34" charset="0"/>
            </a:endParaRPr>
          </a:p>
          <a:p>
            <a:pPr algn="ctr"/>
            <a:r>
              <a:rPr lang="zh-CN" altLang="zh-TW" sz="2400" b="1" dirty="0">
                <a:solidFill>
                  <a:sysClr val="window" lastClr="FFFFFF"/>
                </a:solidFill>
                <a:sym typeface="Arial" panose="020B0604020202020204" pitchFamily="34" charset="0"/>
              </a:rPr>
              <a:t>内容</a:t>
            </a:r>
            <a:endParaRPr lang="zh-CN" altLang="zh-TW" sz="2400" b="1" dirty="0">
              <a:solidFill>
                <a:sysClr val="window" lastClr="FFFFFF"/>
              </a:solidFill>
              <a:sym typeface="Arial" panose="020B0604020202020204" pitchFamily="34" charset="0"/>
            </a:endParaRPr>
          </a:p>
        </p:txBody>
      </p:sp>
      <p:sp>
        <p:nvSpPr>
          <p:cNvPr id="19" name="Line 12"/>
          <p:cNvSpPr>
            <a:spLocks noChangeShapeType="1"/>
          </p:cNvSpPr>
          <p:nvPr>
            <p:custDataLst>
              <p:tags r:id="rId12"/>
            </p:custDataLst>
          </p:nvPr>
        </p:nvSpPr>
        <p:spPr bwMode="auto">
          <a:xfrm flipV="1">
            <a:off x="5786103" y="4354161"/>
            <a:ext cx="2078613" cy="0"/>
          </a:xfrm>
          <a:prstGeom prst="line">
            <a:avLst/>
          </a:prstGeom>
          <a:noFill/>
          <a:ln w="38100" cap="rnd">
            <a:solidFill>
              <a:srgbClr val="FA8550">
                <a:lumMod val="20000"/>
                <a:lumOff val="80000"/>
              </a:srgbClr>
            </a:solidFill>
            <a:prstDash val="sysDot"/>
            <a:round/>
            <a:tailEnd type="triangle" w="med" len="med"/>
          </a:ln>
          <a:extLst>
            <a:ext uri="{909E8E84-426E-40DD-AFC4-6F175D3DCCD1}">
              <a14:hiddenFill xmlns:a14="http://schemas.microsoft.com/office/drawing/2010/main">
                <a:noFill/>
              </a14:hiddenFill>
            </a:ext>
          </a:extLst>
        </p:spPr>
        <p:txBody>
          <a:bodyPr>
            <a:normAutofit fontScale="25000" lnSpcReduction="20000"/>
          </a:bodyPr>
          <a:lstStyle/>
          <a:p>
            <a:endParaRPr lang="zh-CN" altLang="en-US">
              <a:sym typeface="Arial" panose="020B0604020202020204" pitchFamily="34" charset="0"/>
            </a:endParaRPr>
          </a:p>
        </p:txBody>
      </p:sp>
      <p:sp>
        <p:nvSpPr>
          <p:cNvPr id="20" name="AutoShape 6"/>
          <p:cNvSpPr>
            <a:spLocks noChangeArrowheads="1"/>
          </p:cNvSpPr>
          <p:nvPr>
            <p:custDataLst>
              <p:tags r:id="rId13"/>
            </p:custDataLst>
          </p:nvPr>
        </p:nvSpPr>
        <p:spPr bwMode="gray">
          <a:xfrm>
            <a:off x="7889207" y="4085336"/>
            <a:ext cx="3206980" cy="570679"/>
          </a:xfrm>
          <a:prstGeom prst="roundRect">
            <a:avLst>
              <a:gd name="adj" fmla="val 50000"/>
            </a:avLst>
          </a:prstGeom>
          <a:solidFill>
            <a:srgbClr val="E74D51"/>
          </a:solidFill>
          <a:ln>
            <a:noFill/>
          </a:ln>
        </p:spPr>
        <p:txBody>
          <a:bodyPr lIns="45720" tIns="44450" rIns="45720" bIns="44450" anchor="ctr" anchorCtr="1">
            <a:noAutofit/>
          </a:bodyPr>
          <a:lstStyle>
            <a:lvl1pPr eaLnBrk="0" hangingPunct="0">
              <a:spcBef>
                <a:spcPct val="20000"/>
              </a:spcBef>
              <a:buChar char="•"/>
              <a:defRPr kumimoji="1" sz="2800" b="1">
                <a:solidFill>
                  <a:sysClr val="windowText" lastClr="000000"/>
                </a:solidFill>
                <a:latin typeface="Microsoft JhengHei" panose="020B0604030504040204" pitchFamily="34" charset="-120"/>
                <a:ea typeface="Microsoft JhengHei" panose="020B0604030504040204" pitchFamily="34" charset="-120"/>
              </a:defRPr>
            </a:lvl1pPr>
            <a:lvl2pPr marL="742950" indent="-285750" eaLnBrk="0" hangingPunct="0">
              <a:spcBef>
                <a:spcPct val="20000"/>
              </a:spcBef>
              <a:buChar char="–"/>
              <a:defRPr kumimoji="1" sz="2400" b="1">
                <a:solidFill>
                  <a:sysClr val="windowText" lastClr="000000"/>
                </a:solidFill>
                <a:latin typeface="Microsoft JhengHei" panose="020B0604030504040204" pitchFamily="34" charset="-120"/>
                <a:ea typeface="Microsoft JhengHei" panose="020B0604030504040204" pitchFamily="34" charset="-120"/>
              </a:defRPr>
            </a:lvl2pPr>
            <a:lvl3pPr marL="1143000" indent="-228600" eaLnBrk="0" hangingPunct="0">
              <a:spcBef>
                <a:spcPct val="20000"/>
              </a:spcBef>
              <a:buChar char="•"/>
              <a:defRPr kumimoji="1" sz="2000" b="1">
                <a:solidFill>
                  <a:sysClr val="windowText" lastClr="000000"/>
                </a:solidFill>
                <a:latin typeface="Microsoft JhengHei" panose="020B0604030504040204" pitchFamily="34" charset="-120"/>
                <a:ea typeface="Microsoft JhengHei" panose="020B0604030504040204" pitchFamily="34" charset="-120"/>
              </a:defRPr>
            </a:lvl3pPr>
            <a:lvl4pPr marL="1600200" indent="-228600" eaLnBrk="0" hangingPunct="0">
              <a:spcBef>
                <a:spcPct val="20000"/>
              </a:spcBef>
              <a:buChar char="–"/>
              <a:defRPr kumimoji="1" b="1">
                <a:solidFill>
                  <a:sysClr val="windowText" lastClr="000000"/>
                </a:solidFill>
                <a:latin typeface="Microsoft JhengHei" panose="020B0604030504040204" pitchFamily="34" charset="-120"/>
                <a:ea typeface="Microsoft JhengHei" panose="020B0604030504040204" pitchFamily="34" charset="-120"/>
              </a:defRPr>
            </a:lvl4pPr>
            <a:lvl5pPr marL="2057400" indent="-228600" eaLnBrk="0" hangingPunct="0">
              <a:spcBef>
                <a:spcPct val="20000"/>
              </a:spcBef>
              <a:buChar char="»"/>
              <a:defRPr kumimoji="1" sz="2000">
                <a:solidFill>
                  <a:sysClr val="window" lastClr="FFFFFF"/>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ysClr val="window" lastClr="FFFFFF"/>
                </a:solidFill>
                <a:latin typeface="Arial" panose="020B0604020202020204" pitchFamily="34" charset="0"/>
                <a:ea typeface="PMingLiU" panose="02020500000000000000" pitchFamily="18" charset="-120"/>
              </a:defRPr>
            </a:lvl9pPr>
          </a:lstStyle>
          <a:p>
            <a:pPr eaLnBrk="1" hangingPunct="1">
              <a:spcBef>
                <a:spcPct val="0"/>
              </a:spcBef>
              <a:buFontTx/>
              <a:buNone/>
            </a:pPr>
            <a:r>
              <a:rPr lang="zh-CN" altLang="zh-TW" sz="2400" dirty="0">
                <a:solidFill>
                  <a:sysClr val="window" lastClr="FFFFFF"/>
                </a:solidFill>
                <a:latin typeface="Calibri" panose="020F0502020204030204" charset="0"/>
                <a:ea typeface="宋体" panose="02010600030101010101" pitchFamily="2" charset="-122"/>
                <a:sym typeface="Arial" panose="020B0604020202020204" pitchFamily="34" charset="0"/>
              </a:rPr>
              <a:t>遵守劳动纪律</a:t>
            </a:r>
            <a:endParaRPr lang="zh-CN" altLang="zh-TW" sz="2400" dirty="0">
              <a:solidFill>
                <a:sysClr val="window" lastClr="FFFFFF"/>
              </a:solidFill>
              <a:latin typeface="Calibri" panose="020F0502020204030204" charset="0"/>
              <a:ea typeface="宋体" panose="02010600030101010101" pitchFamily="2" charset="-122"/>
              <a:sym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0"/>
          <p:cNvSpPr txBox="1"/>
          <p:nvPr/>
        </p:nvSpPr>
        <p:spPr>
          <a:xfrm>
            <a:off x="2045970" y="3386455"/>
            <a:ext cx="8100695" cy="830997"/>
          </a:xfrm>
          <a:prstGeom prst="rect">
            <a:avLst/>
          </a:prstGeom>
          <a:noFill/>
        </p:spPr>
        <p:txBody>
          <a:bodyPr wrap="square" lIns="91440" tIns="45720" rIns="91440" bIns="4572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pPr algn="ctr" fontAlgn="auto">
              <a:defRPr/>
            </a:pPr>
            <a:r>
              <a:rPr lang="zh-CN" altLang="en-US" sz="4800" noProof="1">
                <a:latin typeface="方正悠黑体" panose="02010600010101010101" charset="-122"/>
                <a:ea typeface="方正悠黑体" panose="02010600010101010101" charset="-122"/>
                <a:cs typeface="微软雅黑" panose="020B0503020204020204" pitchFamily="34" charset="-122"/>
                <a:sym typeface="微软雅黑" panose="020B0503020204020204" pitchFamily="34" charset="-122"/>
              </a:rPr>
              <a:t>一、培养社会主义法治思维</a:t>
            </a:r>
            <a:endParaRPr lang="zh-CN" altLang="en-US" sz="4800" noProof="1">
              <a:latin typeface="方正悠黑体" panose="02010600010101010101" charset="-122"/>
              <a:ea typeface="方正悠黑体" panose="02010600010101010101" charset="-122"/>
              <a:cs typeface="微软雅黑" panose="020B0503020204020204" pitchFamily="34" charset="-122"/>
              <a:sym typeface="微软雅黑" panose="020B0503020204020204" pitchFamily="34" charset="-122"/>
            </a:endParaRPr>
          </a:p>
        </p:txBody>
      </p:sp>
      <p:grpSp>
        <p:nvGrpSpPr>
          <p:cNvPr id="2" name="组合 1"/>
          <p:cNvGrpSpPr/>
          <p:nvPr/>
        </p:nvGrpSpPr>
        <p:grpSpPr>
          <a:xfrm>
            <a:off x="4234815" y="1238250"/>
            <a:ext cx="2930525" cy="1818640"/>
            <a:chOff x="6669" y="1950"/>
            <a:chExt cx="4615" cy="2864"/>
          </a:xfrm>
        </p:grpSpPr>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669" y="1950"/>
              <a:ext cx="3340" cy="2211"/>
            </a:xfrm>
            <a:prstGeom prst="rect">
              <a:avLst/>
            </a:prstGeom>
          </p:spPr>
        </p:pic>
        <p:pic>
          <p:nvPicPr>
            <p:cNvPr id="28"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6" y="2320"/>
              <a:ext cx="3768" cy="2495"/>
            </a:xfrm>
            <a:prstGeom prst="rect">
              <a:avLst/>
            </a:prstGeom>
          </p:spPr>
        </p:pic>
        <p:sp>
          <p:nvSpPr>
            <p:cNvPr id="31" name="Rectangle 9"/>
            <p:cNvSpPr>
              <a:spLocks noChangeArrowheads="1"/>
            </p:cNvSpPr>
            <p:nvPr/>
          </p:nvSpPr>
          <p:spPr bwMode="auto">
            <a:xfrm>
              <a:off x="8177" y="2966"/>
              <a:ext cx="2566" cy="1024"/>
            </a:xfrm>
            <a:prstGeom prst="rect">
              <a:avLst/>
            </a:prstGeom>
            <a:noFill/>
            <a:ln>
              <a:noFill/>
            </a:ln>
          </p:spPr>
          <p:txBody>
            <a:bodyPr wrap="none" lIns="0" tIns="0" rIns="0" bIns="0" anchor="ctr">
              <a:noAutofit/>
            </a:bodyPr>
            <a:lstStyle/>
            <a:p>
              <a:pPr algn="ctr" fontAlgn="base">
                <a:spcBef>
                  <a:spcPct val="0"/>
                </a:spcBef>
                <a:spcAft>
                  <a:spcPct val="0"/>
                </a:spcAft>
                <a:defRPr/>
              </a:pPr>
              <a:r>
                <a:rPr lang="zh-CN" altLang="en-US" sz="3200" b="1" kern="0" dirty="0">
                  <a:solidFill>
                    <a:srgbClr val="FFFFFF"/>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rPr>
                <a:t>一</a:t>
              </a:r>
              <a:endParaRPr lang="zh-CN" altLang="en-US" sz="3200" b="1" kern="0" dirty="0">
                <a:solidFill>
                  <a:srgbClr val="FFFFFF"/>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 by="(-#ppt_w*2)" calcmode="lin" valueType="num">
                                      <p:cBhvr rctx="PPT">
                                        <p:cTn id="7" dur="300" autoRev="1" fill="hold">
                                          <p:stCondLst>
                                            <p:cond delay="0"/>
                                          </p:stCondLst>
                                        </p:cTn>
                                        <p:tgtEl>
                                          <p:spTgt spid="25"/>
                                        </p:tgtEl>
                                        <p:attrNameLst>
                                          <p:attrName>ppt_w</p:attrName>
                                        </p:attrNameLst>
                                      </p:cBhvr>
                                    </p:anim>
                                    <p:anim by="(#ppt_w*0.50)" calcmode="lin" valueType="num">
                                      <p:cBhvr>
                                        <p:cTn id="8" dur="300" decel="50000" autoRev="1" fill="hold">
                                          <p:stCondLst>
                                            <p:cond delay="0"/>
                                          </p:stCondLst>
                                        </p:cTn>
                                        <p:tgtEl>
                                          <p:spTgt spid="25"/>
                                        </p:tgtEl>
                                        <p:attrNameLst>
                                          <p:attrName>ppt_x</p:attrName>
                                        </p:attrNameLst>
                                      </p:cBhvr>
                                    </p:anim>
                                    <p:anim from="(-#ppt_h/2)" to="(#ppt_y)" calcmode="lin" valueType="num">
                                      <p:cBhvr>
                                        <p:cTn id="9" dur="600" fill="hold">
                                          <p:stCondLst>
                                            <p:cond delay="0"/>
                                          </p:stCondLst>
                                        </p:cTn>
                                        <p:tgtEl>
                                          <p:spTgt spid="25"/>
                                        </p:tgtEl>
                                        <p:attrNameLst>
                                          <p:attrName>ppt_y</p:attrName>
                                        </p:attrNameLst>
                                      </p:cBhvr>
                                    </p:anim>
                                    <p:animRot by="21600000">
                                      <p:cBhvr>
                                        <p:cTn id="10" dur="600" fill="hold">
                                          <p:stCondLst>
                                            <p:cond delay="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17"/>
          <p:cNvSpPr/>
          <p:nvPr/>
        </p:nvSpPr>
        <p:spPr>
          <a:xfrm>
            <a:off x="2589530" y="792480"/>
            <a:ext cx="433514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rPr>
              <a:t>四</a:t>
            </a:r>
            <a:r>
              <a:rPr lang="en-US" altLang="zh-CN" sz="2800">
                <a:latin typeface="微软雅黑" panose="020B0503020204020204" pitchFamily="34" charset="-122"/>
                <a:ea typeface="微软雅黑" panose="020B0503020204020204" pitchFamily="34" charset="-122"/>
              </a:rPr>
              <a:t>）依法履行法律义务</a:t>
            </a:r>
            <a:endParaRPr lang="en-US" altLang="zh-CN" sz="2800">
              <a:latin typeface="微软雅黑" panose="020B0503020204020204" pitchFamily="34" charset="-122"/>
              <a:ea typeface="微软雅黑" panose="020B0503020204020204" pitchFamily="34" charset="-122"/>
            </a:endParaRPr>
          </a:p>
        </p:txBody>
      </p:sp>
      <p:sp>
        <p:nvSpPr>
          <p:cNvPr id="2" name="文本框 1"/>
          <p:cNvSpPr txBox="1"/>
          <p:nvPr/>
        </p:nvSpPr>
        <p:spPr>
          <a:xfrm>
            <a:off x="2589530" y="12573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二、依法行使权利与履行义务</a:t>
            </a:r>
            <a:endPar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29" name="组合 28"/>
          <p:cNvGrpSpPr/>
          <p:nvPr/>
        </p:nvGrpSpPr>
        <p:grpSpPr>
          <a:xfrm>
            <a:off x="638175" y="1655445"/>
            <a:ext cx="9218930" cy="520065"/>
            <a:chOff x="2242" y="7021"/>
            <a:chExt cx="14518" cy="819"/>
          </a:xfrm>
        </p:grpSpPr>
        <p:cxnSp>
          <p:nvCxnSpPr>
            <p:cNvPr id="30" name="直接连接符 29"/>
            <p:cNvCxnSpPr/>
            <p:nvPr/>
          </p:nvCxnSpPr>
          <p:spPr>
            <a:xfrm>
              <a:off x="2242" y="7840"/>
              <a:ext cx="14518" cy="0"/>
            </a:xfrm>
            <a:prstGeom prst="line">
              <a:avLst/>
            </a:prstGeom>
            <a:ln>
              <a:solidFill>
                <a:srgbClr val="C00000"/>
              </a:solidFill>
            </a:ln>
          </p:spPr>
          <p:style>
            <a:lnRef idx="1">
              <a:srgbClr val="4472C4"/>
            </a:lnRef>
            <a:fillRef idx="0">
              <a:srgbClr val="4472C4"/>
            </a:fillRef>
            <a:effectRef idx="0">
              <a:srgbClr val="4472C4"/>
            </a:effectRef>
            <a:fontRef idx="minor">
              <a:sysClr val="windowText" lastClr="000000"/>
            </a:fontRef>
          </p:style>
        </p:cxnSp>
        <p:sp>
          <p:nvSpPr>
            <p:cNvPr id="31" name="矩形 30"/>
            <p:cNvSpPr/>
            <p:nvPr/>
          </p:nvSpPr>
          <p:spPr>
            <a:xfrm>
              <a:off x="2242" y="7021"/>
              <a:ext cx="6477" cy="622"/>
            </a:xfrm>
            <a:prstGeom prst="rect">
              <a:avLst/>
            </a:prstGeom>
            <a:solidFill>
              <a:srgbClr val="C00000"/>
            </a:solidFill>
            <a:ln>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维护祖国安全、荣誉和利益</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27" name="组合 26"/>
          <p:cNvGrpSpPr/>
          <p:nvPr>
            <p:custDataLst>
              <p:tags r:id="rId1"/>
            </p:custDataLst>
          </p:nvPr>
        </p:nvGrpSpPr>
        <p:grpSpPr>
          <a:xfrm>
            <a:off x="264708" y="2703040"/>
            <a:ext cx="3364671" cy="3040817"/>
            <a:chOff x="1238376" y="2140621"/>
            <a:chExt cx="2680959" cy="2422913"/>
          </a:xfrm>
        </p:grpSpPr>
        <p:sp>
          <p:nvSpPr>
            <p:cNvPr id="10" name="任意多边形 9"/>
            <p:cNvSpPr/>
            <p:nvPr>
              <p:custDataLst>
                <p:tags r:id="rId2"/>
              </p:custDataLst>
            </p:nvPr>
          </p:nvSpPr>
          <p:spPr>
            <a:xfrm>
              <a:off x="1436421" y="2140621"/>
              <a:ext cx="2284868" cy="1872577"/>
            </a:xfrm>
            <a:custGeom>
              <a:avLst/>
              <a:gdLst>
                <a:gd name="connsiteX0" fmla="*/ 1036790 w 2073580"/>
                <a:gd name="connsiteY0" fmla="*/ 0 h 1699415"/>
                <a:gd name="connsiteX1" fmla="*/ 2073580 w 2073580"/>
                <a:gd name="connsiteY1" fmla="*/ 1036790 h 1699415"/>
                <a:gd name="connsiteX2" fmla="*/ 1896513 w 2073580"/>
                <a:gd name="connsiteY2" fmla="*/ 1616469 h 1699415"/>
                <a:gd name="connsiteX3" fmla="*/ 1828076 w 2073580"/>
                <a:gd name="connsiteY3" fmla="*/ 1699415 h 1699415"/>
                <a:gd name="connsiteX4" fmla="*/ 1748116 w 2073580"/>
                <a:gd name="connsiteY4" fmla="*/ 1699415 h 1699415"/>
                <a:gd name="connsiteX5" fmla="*/ 1845135 w 2073580"/>
                <a:gd name="connsiteY5" fmla="*/ 1581827 h 1699415"/>
                <a:gd name="connsiteX6" fmla="*/ 2011621 w 2073580"/>
                <a:gd name="connsiteY6" fmla="*/ 1036790 h 1699415"/>
                <a:gd name="connsiteX7" fmla="*/ 1036790 w 2073580"/>
                <a:gd name="connsiteY7" fmla="*/ 61959 h 1699415"/>
                <a:gd name="connsiteX8" fmla="*/ 61959 w 2073580"/>
                <a:gd name="connsiteY8" fmla="*/ 1036790 h 1699415"/>
                <a:gd name="connsiteX9" fmla="*/ 228445 w 2073580"/>
                <a:gd name="connsiteY9" fmla="*/ 1581827 h 1699415"/>
                <a:gd name="connsiteX10" fmla="*/ 325464 w 2073580"/>
                <a:gd name="connsiteY10" fmla="*/ 1699415 h 1699415"/>
                <a:gd name="connsiteX11" fmla="*/ 245504 w 2073580"/>
                <a:gd name="connsiteY11" fmla="*/ 1699415 h 1699415"/>
                <a:gd name="connsiteX12" fmla="*/ 177068 w 2073580"/>
                <a:gd name="connsiteY12" fmla="*/ 1616469 h 1699415"/>
                <a:gd name="connsiteX13" fmla="*/ 0 w 2073580"/>
                <a:gd name="connsiteY13" fmla="*/ 1036790 h 1699415"/>
                <a:gd name="connsiteX14" fmla="*/ 1036790 w 2073580"/>
                <a:gd name="connsiteY14" fmla="*/ 0 h 169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3580" h="1699415">
                  <a:moveTo>
                    <a:pt x="1036790" y="0"/>
                  </a:moveTo>
                  <a:cubicBezTo>
                    <a:pt x="1609393" y="0"/>
                    <a:pt x="2073580" y="464187"/>
                    <a:pt x="2073580" y="1036790"/>
                  </a:cubicBezTo>
                  <a:cubicBezTo>
                    <a:pt x="2073580" y="1251516"/>
                    <a:pt x="2008304" y="1450996"/>
                    <a:pt x="1896513" y="1616469"/>
                  </a:cubicBezTo>
                  <a:lnTo>
                    <a:pt x="1828076" y="1699415"/>
                  </a:lnTo>
                  <a:lnTo>
                    <a:pt x="1748116" y="1699415"/>
                  </a:lnTo>
                  <a:lnTo>
                    <a:pt x="1845135" y="1581827"/>
                  </a:lnTo>
                  <a:cubicBezTo>
                    <a:pt x="1950246" y="1426243"/>
                    <a:pt x="2011621" y="1238684"/>
                    <a:pt x="2011621" y="1036790"/>
                  </a:cubicBezTo>
                  <a:cubicBezTo>
                    <a:pt x="2011621" y="498406"/>
                    <a:pt x="1575174" y="61959"/>
                    <a:pt x="1036790" y="61959"/>
                  </a:cubicBezTo>
                  <a:cubicBezTo>
                    <a:pt x="498406" y="61959"/>
                    <a:pt x="61959" y="498406"/>
                    <a:pt x="61959" y="1036790"/>
                  </a:cubicBezTo>
                  <a:cubicBezTo>
                    <a:pt x="61959" y="1238684"/>
                    <a:pt x="123334" y="1426243"/>
                    <a:pt x="228445" y="1581827"/>
                  </a:cubicBezTo>
                  <a:lnTo>
                    <a:pt x="325464" y="1699415"/>
                  </a:lnTo>
                  <a:lnTo>
                    <a:pt x="245504" y="1699415"/>
                  </a:lnTo>
                  <a:lnTo>
                    <a:pt x="177068" y="1616469"/>
                  </a:lnTo>
                  <a:cubicBezTo>
                    <a:pt x="65276" y="1450996"/>
                    <a:pt x="0" y="1251516"/>
                    <a:pt x="0" y="1036790"/>
                  </a:cubicBezTo>
                  <a:cubicBezTo>
                    <a:pt x="0" y="464187"/>
                    <a:pt x="464187" y="0"/>
                    <a:pt x="1036790" y="0"/>
                  </a:cubicBezTo>
                  <a:close/>
                </a:path>
              </a:pathLst>
            </a:custGeom>
          </p:spPr>
          <p:style>
            <a:lnRef idx="2">
              <a:schemeClr val="accent2">
                <a:shade val="50000"/>
              </a:schemeClr>
            </a:lnRef>
            <a:fillRef idx="1">
              <a:schemeClr val="accent2"/>
            </a:fillRef>
            <a:effectRef idx="0">
              <a:schemeClr val="accent2"/>
            </a:effectRef>
            <a:fontRef idx="minor">
              <a:schemeClr val="lt1"/>
            </a:fontRef>
          </p:style>
          <p:txBody>
            <a:bodyPr lIns="180000" tIns="360000" rIns="180000" bIns="108000" rtlCol="0" anchor="ctr">
              <a:normAutofit/>
            </a:bodyPr>
            <a:lstStyle/>
            <a:p>
              <a:pPr algn="ctr">
                <a:lnSpc>
                  <a:spcPct val="150000"/>
                </a:lnSpc>
              </a:pPr>
              <a:endParaRPr lang="zh-CN" altLang="en-US" dirty="0">
                <a:solidFill>
                  <a:srgbClr val="47B6E7"/>
                </a:solidFill>
              </a:endParaRPr>
            </a:p>
          </p:txBody>
        </p:sp>
        <p:sp>
          <p:nvSpPr>
            <p:cNvPr id="11" name="梯形 10"/>
            <p:cNvSpPr/>
            <p:nvPr>
              <p:custDataLst>
                <p:tags r:id="rId3"/>
              </p:custDataLst>
            </p:nvPr>
          </p:nvSpPr>
          <p:spPr>
            <a:xfrm>
              <a:off x="1238376" y="4005895"/>
              <a:ext cx="2680959" cy="515586"/>
            </a:xfrm>
            <a:prstGeom prst="trapezoid">
              <a:avLst>
                <a:gd name="adj" fmla="val 43399"/>
              </a:avLst>
            </a:prstGeom>
            <a:gradFill>
              <a:gsLst>
                <a:gs pos="0">
                  <a:srgbClr val="E30000"/>
                </a:gs>
                <a:gs pos="100000">
                  <a:srgbClr val="760303"/>
                </a:gs>
              </a:gsLst>
              <a:lin scaled="0"/>
            </a:gra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a:bodyPr>
            <a:lstStyle/>
            <a:p>
              <a:pPr algn="ctr"/>
              <a:endParaRPr lang="zh-CN" altLang="en-US"/>
            </a:p>
          </p:txBody>
        </p:sp>
        <p:sp>
          <p:nvSpPr>
            <p:cNvPr id="12" name="任意多边形 11"/>
            <p:cNvSpPr/>
            <p:nvPr>
              <p:custDataLst>
                <p:tags r:id="rId4"/>
              </p:custDataLst>
            </p:nvPr>
          </p:nvSpPr>
          <p:spPr>
            <a:xfrm>
              <a:off x="1458214" y="4005895"/>
              <a:ext cx="2241282" cy="557639"/>
            </a:xfrm>
            <a:custGeom>
              <a:avLst/>
              <a:gdLst>
                <a:gd name="connsiteX0" fmla="*/ 1126105 w 1564941"/>
                <a:gd name="connsiteY0" fmla="*/ 194508 h 389363"/>
                <a:gd name="connsiteX1" fmla="*/ 1108605 w 1564941"/>
                <a:gd name="connsiteY1" fmla="*/ 251142 h 389363"/>
                <a:gd name="connsiteX2" fmla="*/ 1051971 w 1564941"/>
                <a:gd name="connsiteY2" fmla="*/ 251141 h 389363"/>
                <a:gd name="connsiteX3" fmla="*/ 1097789 w 1564941"/>
                <a:gd name="connsiteY3" fmla="*/ 286142 h 389363"/>
                <a:gd name="connsiteX4" fmla="*/ 1080288 w 1564941"/>
                <a:gd name="connsiteY4" fmla="*/ 342776 h 389363"/>
                <a:gd name="connsiteX5" fmla="*/ 1126105 w 1564941"/>
                <a:gd name="connsiteY5" fmla="*/ 307774 h 389363"/>
                <a:gd name="connsiteX6" fmla="*/ 1171922 w 1564941"/>
                <a:gd name="connsiteY6" fmla="*/ 342776 h 389363"/>
                <a:gd name="connsiteX7" fmla="*/ 1154421 w 1564941"/>
                <a:gd name="connsiteY7" fmla="*/ 286142 h 389363"/>
                <a:gd name="connsiteX8" fmla="*/ 1200239 w 1564941"/>
                <a:gd name="connsiteY8" fmla="*/ 251141 h 389363"/>
                <a:gd name="connsiteX9" fmla="*/ 1143605 w 1564941"/>
                <a:gd name="connsiteY9" fmla="*/ 251142 h 389363"/>
                <a:gd name="connsiteX10" fmla="*/ 438835 w 1564941"/>
                <a:gd name="connsiteY10" fmla="*/ 194508 h 389363"/>
                <a:gd name="connsiteX11" fmla="*/ 421335 w 1564941"/>
                <a:gd name="connsiteY11" fmla="*/ 251142 h 389363"/>
                <a:gd name="connsiteX12" fmla="*/ 364701 w 1564941"/>
                <a:gd name="connsiteY12" fmla="*/ 251141 h 389363"/>
                <a:gd name="connsiteX13" fmla="*/ 410519 w 1564941"/>
                <a:gd name="connsiteY13" fmla="*/ 286142 h 389363"/>
                <a:gd name="connsiteX14" fmla="*/ 393018 w 1564941"/>
                <a:gd name="connsiteY14" fmla="*/ 342776 h 389363"/>
                <a:gd name="connsiteX15" fmla="*/ 438835 w 1564941"/>
                <a:gd name="connsiteY15" fmla="*/ 307774 h 389363"/>
                <a:gd name="connsiteX16" fmla="*/ 484652 w 1564941"/>
                <a:gd name="connsiteY16" fmla="*/ 342776 h 389363"/>
                <a:gd name="connsiteX17" fmla="*/ 467151 w 1564941"/>
                <a:gd name="connsiteY17" fmla="*/ 286142 h 389363"/>
                <a:gd name="connsiteX18" fmla="*/ 512969 w 1564941"/>
                <a:gd name="connsiteY18" fmla="*/ 251141 h 389363"/>
                <a:gd name="connsiteX19" fmla="*/ 456335 w 1564941"/>
                <a:gd name="connsiteY19" fmla="*/ 251142 h 389363"/>
                <a:gd name="connsiteX20" fmla="*/ 913727 w 1564941"/>
                <a:gd name="connsiteY20" fmla="*/ 40206 h 389363"/>
                <a:gd name="connsiteX21" fmla="*/ 896227 w 1564941"/>
                <a:gd name="connsiteY21" fmla="*/ 96840 h 389363"/>
                <a:gd name="connsiteX22" fmla="*/ 839593 w 1564941"/>
                <a:gd name="connsiteY22" fmla="*/ 96839 h 389363"/>
                <a:gd name="connsiteX23" fmla="*/ 885411 w 1564941"/>
                <a:gd name="connsiteY23" fmla="*/ 131840 h 389363"/>
                <a:gd name="connsiteX24" fmla="*/ 867910 w 1564941"/>
                <a:gd name="connsiteY24" fmla="*/ 188474 h 389363"/>
                <a:gd name="connsiteX25" fmla="*/ 913727 w 1564941"/>
                <a:gd name="connsiteY25" fmla="*/ 153472 h 389363"/>
                <a:gd name="connsiteX26" fmla="*/ 959544 w 1564941"/>
                <a:gd name="connsiteY26" fmla="*/ 188474 h 389363"/>
                <a:gd name="connsiteX27" fmla="*/ 942043 w 1564941"/>
                <a:gd name="connsiteY27" fmla="*/ 131840 h 389363"/>
                <a:gd name="connsiteX28" fmla="*/ 987861 w 1564941"/>
                <a:gd name="connsiteY28" fmla="*/ 96839 h 389363"/>
                <a:gd name="connsiteX29" fmla="*/ 931227 w 1564941"/>
                <a:gd name="connsiteY29" fmla="*/ 96840 h 389363"/>
                <a:gd name="connsiteX30" fmla="*/ 651212 w 1564941"/>
                <a:gd name="connsiteY30" fmla="*/ 40206 h 389363"/>
                <a:gd name="connsiteX31" fmla="*/ 633712 w 1564941"/>
                <a:gd name="connsiteY31" fmla="*/ 96840 h 389363"/>
                <a:gd name="connsiteX32" fmla="*/ 577078 w 1564941"/>
                <a:gd name="connsiteY32" fmla="*/ 96839 h 389363"/>
                <a:gd name="connsiteX33" fmla="*/ 622896 w 1564941"/>
                <a:gd name="connsiteY33" fmla="*/ 131840 h 389363"/>
                <a:gd name="connsiteX34" fmla="*/ 605395 w 1564941"/>
                <a:gd name="connsiteY34" fmla="*/ 188474 h 389363"/>
                <a:gd name="connsiteX35" fmla="*/ 651212 w 1564941"/>
                <a:gd name="connsiteY35" fmla="*/ 153472 h 389363"/>
                <a:gd name="connsiteX36" fmla="*/ 697029 w 1564941"/>
                <a:gd name="connsiteY36" fmla="*/ 188474 h 389363"/>
                <a:gd name="connsiteX37" fmla="*/ 679528 w 1564941"/>
                <a:gd name="connsiteY37" fmla="*/ 131840 h 389363"/>
                <a:gd name="connsiteX38" fmla="*/ 725346 w 1564941"/>
                <a:gd name="connsiteY38" fmla="*/ 96839 h 389363"/>
                <a:gd name="connsiteX39" fmla="*/ 668712 w 1564941"/>
                <a:gd name="connsiteY39" fmla="*/ 96840 h 389363"/>
                <a:gd name="connsiteX40" fmla="*/ 0 w 1564941"/>
                <a:gd name="connsiteY40" fmla="*/ 0 h 389363"/>
                <a:gd name="connsiteX41" fmla="*/ 1564941 w 1564941"/>
                <a:gd name="connsiteY41" fmla="*/ 0 h 389363"/>
                <a:gd name="connsiteX42" fmla="*/ 1413751 w 1564941"/>
                <a:gd name="connsiteY42" fmla="*/ 389363 h 389363"/>
                <a:gd name="connsiteX43" fmla="*/ 151190 w 1564941"/>
                <a:gd name="connsiteY43" fmla="*/ 389363 h 38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564941" h="389363">
                  <a:moveTo>
                    <a:pt x="1126105" y="194508"/>
                  </a:moveTo>
                  <a:lnTo>
                    <a:pt x="1108605" y="251142"/>
                  </a:lnTo>
                  <a:lnTo>
                    <a:pt x="1051971" y="251141"/>
                  </a:lnTo>
                  <a:lnTo>
                    <a:pt x="1097789" y="286142"/>
                  </a:lnTo>
                  <a:lnTo>
                    <a:pt x="1080288" y="342776"/>
                  </a:lnTo>
                  <a:lnTo>
                    <a:pt x="1126105" y="307774"/>
                  </a:lnTo>
                  <a:lnTo>
                    <a:pt x="1171922" y="342776"/>
                  </a:lnTo>
                  <a:lnTo>
                    <a:pt x="1154421" y="286142"/>
                  </a:lnTo>
                  <a:lnTo>
                    <a:pt x="1200239" y="251141"/>
                  </a:lnTo>
                  <a:lnTo>
                    <a:pt x="1143605" y="251142"/>
                  </a:lnTo>
                  <a:close/>
                  <a:moveTo>
                    <a:pt x="438835" y="194508"/>
                  </a:moveTo>
                  <a:lnTo>
                    <a:pt x="421335" y="251142"/>
                  </a:lnTo>
                  <a:lnTo>
                    <a:pt x="364701" y="251141"/>
                  </a:lnTo>
                  <a:lnTo>
                    <a:pt x="410519" y="286142"/>
                  </a:lnTo>
                  <a:lnTo>
                    <a:pt x="393018" y="342776"/>
                  </a:lnTo>
                  <a:lnTo>
                    <a:pt x="438835" y="307774"/>
                  </a:lnTo>
                  <a:lnTo>
                    <a:pt x="484652" y="342776"/>
                  </a:lnTo>
                  <a:lnTo>
                    <a:pt x="467151" y="286142"/>
                  </a:lnTo>
                  <a:lnTo>
                    <a:pt x="512969" y="251141"/>
                  </a:lnTo>
                  <a:lnTo>
                    <a:pt x="456335" y="251142"/>
                  </a:lnTo>
                  <a:close/>
                  <a:moveTo>
                    <a:pt x="913727" y="40206"/>
                  </a:moveTo>
                  <a:lnTo>
                    <a:pt x="896227" y="96840"/>
                  </a:lnTo>
                  <a:lnTo>
                    <a:pt x="839593" y="96839"/>
                  </a:lnTo>
                  <a:lnTo>
                    <a:pt x="885411" y="131840"/>
                  </a:lnTo>
                  <a:lnTo>
                    <a:pt x="867910" y="188474"/>
                  </a:lnTo>
                  <a:lnTo>
                    <a:pt x="913727" y="153472"/>
                  </a:lnTo>
                  <a:lnTo>
                    <a:pt x="959544" y="188474"/>
                  </a:lnTo>
                  <a:lnTo>
                    <a:pt x="942043" y="131840"/>
                  </a:lnTo>
                  <a:lnTo>
                    <a:pt x="987861" y="96839"/>
                  </a:lnTo>
                  <a:lnTo>
                    <a:pt x="931227" y="96840"/>
                  </a:lnTo>
                  <a:close/>
                  <a:moveTo>
                    <a:pt x="651212" y="40206"/>
                  </a:moveTo>
                  <a:lnTo>
                    <a:pt x="633712" y="96840"/>
                  </a:lnTo>
                  <a:lnTo>
                    <a:pt x="577078" y="96839"/>
                  </a:lnTo>
                  <a:lnTo>
                    <a:pt x="622896" y="131840"/>
                  </a:lnTo>
                  <a:lnTo>
                    <a:pt x="605395" y="188474"/>
                  </a:lnTo>
                  <a:lnTo>
                    <a:pt x="651212" y="153472"/>
                  </a:lnTo>
                  <a:lnTo>
                    <a:pt x="697029" y="188474"/>
                  </a:lnTo>
                  <a:lnTo>
                    <a:pt x="679528" y="131840"/>
                  </a:lnTo>
                  <a:lnTo>
                    <a:pt x="725346" y="96839"/>
                  </a:lnTo>
                  <a:lnTo>
                    <a:pt x="668712" y="96840"/>
                  </a:lnTo>
                  <a:close/>
                  <a:moveTo>
                    <a:pt x="0" y="0"/>
                  </a:moveTo>
                  <a:lnTo>
                    <a:pt x="1564941" y="0"/>
                  </a:lnTo>
                  <a:lnTo>
                    <a:pt x="1413751" y="389363"/>
                  </a:lnTo>
                  <a:lnTo>
                    <a:pt x="151190" y="389363"/>
                  </a:lnTo>
                  <a:close/>
                </a:path>
              </a:pathLst>
            </a:custGeom>
            <a:solidFill>
              <a:srgbClr val="628EE3">
                <a:lumMod val="20000"/>
                <a:lumOff val="80000"/>
              </a:srgbClr>
            </a:solidFill>
            <a:ln>
              <a:noFill/>
            </a:ln>
            <a:effectLst>
              <a:outerShdw blurRad="50800" dist="38100" dir="5400000" algn="t" rotWithShape="0">
                <a:prstClr val="black">
                  <a:alpha val="40000"/>
                </a:prstClr>
              </a:outerShdw>
            </a:effectLst>
          </p:spPr>
          <p:style>
            <a:lnRef idx="2">
              <a:srgbClr val="47B6E7">
                <a:shade val="50000"/>
              </a:srgbClr>
            </a:lnRef>
            <a:fillRef idx="1">
              <a:srgbClr val="47B6E7"/>
            </a:fillRef>
            <a:effectRef idx="0">
              <a:srgbClr val="47B6E7"/>
            </a:effectRef>
            <a:fontRef idx="minor">
              <a:srgbClr val="FFFFFF"/>
            </a:fontRef>
          </p:style>
          <p:txBody>
            <a:bodyPr tIns="216000" bIns="0" rtlCol="0" anchor="ctr">
              <a:normAutofit/>
            </a:bodyPr>
            <a:lstStyle/>
            <a:p>
              <a:pPr algn="ctr"/>
              <a:r>
                <a:rPr lang="zh-CN" altLang="en-US" sz="2000" b="1" dirty="0">
                  <a:ln w="22225">
                    <a:solidFill>
                      <a:schemeClr val="accent2"/>
                    </a:solidFill>
                    <a:prstDash val="solid"/>
                  </a:ln>
                  <a:solidFill>
                    <a:schemeClr val="accent2">
                      <a:lumMod val="40000"/>
                      <a:lumOff val="60000"/>
                    </a:schemeClr>
                  </a:solidFill>
                  <a:effectLst/>
                </a:rPr>
                <a:t>国家安全</a:t>
              </a:r>
              <a:endParaRPr lang="zh-CN" altLang="en-US" sz="2000" b="1" dirty="0">
                <a:ln w="22225">
                  <a:solidFill>
                    <a:schemeClr val="accent2"/>
                  </a:solidFill>
                  <a:prstDash val="solid"/>
                </a:ln>
                <a:solidFill>
                  <a:schemeClr val="accent2">
                    <a:lumMod val="40000"/>
                    <a:lumOff val="60000"/>
                  </a:schemeClr>
                </a:solidFill>
                <a:effectLst/>
              </a:endParaRPr>
            </a:p>
          </p:txBody>
        </p:sp>
      </p:grpSp>
      <p:grpSp>
        <p:nvGrpSpPr>
          <p:cNvPr id="28" name="组合 27"/>
          <p:cNvGrpSpPr/>
          <p:nvPr>
            <p:custDataLst>
              <p:tags r:id="rId5"/>
            </p:custDataLst>
          </p:nvPr>
        </p:nvGrpSpPr>
        <p:grpSpPr>
          <a:xfrm>
            <a:off x="4376925" y="2703664"/>
            <a:ext cx="3364671" cy="3040817"/>
            <a:chOff x="1238376" y="2140621"/>
            <a:chExt cx="2680959" cy="2422913"/>
          </a:xfrm>
        </p:grpSpPr>
        <p:sp>
          <p:nvSpPr>
            <p:cNvPr id="13" name="任意多边形 12"/>
            <p:cNvSpPr/>
            <p:nvPr>
              <p:custDataLst>
                <p:tags r:id="rId6"/>
              </p:custDataLst>
            </p:nvPr>
          </p:nvSpPr>
          <p:spPr>
            <a:xfrm>
              <a:off x="1436421" y="2140621"/>
              <a:ext cx="2284868" cy="1872577"/>
            </a:xfrm>
            <a:custGeom>
              <a:avLst/>
              <a:gdLst>
                <a:gd name="connsiteX0" fmla="*/ 1036790 w 2073580"/>
                <a:gd name="connsiteY0" fmla="*/ 0 h 1699415"/>
                <a:gd name="connsiteX1" fmla="*/ 2073580 w 2073580"/>
                <a:gd name="connsiteY1" fmla="*/ 1036790 h 1699415"/>
                <a:gd name="connsiteX2" fmla="*/ 1896513 w 2073580"/>
                <a:gd name="connsiteY2" fmla="*/ 1616469 h 1699415"/>
                <a:gd name="connsiteX3" fmla="*/ 1828076 w 2073580"/>
                <a:gd name="connsiteY3" fmla="*/ 1699415 h 1699415"/>
                <a:gd name="connsiteX4" fmla="*/ 1748116 w 2073580"/>
                <a:gd name="connsiteY4" fmla="*/ 1699415 h 1699415"/>
                <a:gd name="connsiteX5" fmla="*/ 1845135 w 2073580"/>
                <a:gd name="connsiteY5" fmla="*/ 1581827 h 1699415"/>
                <a:gd name="connsiteX6" fmla="*/ 2011621 w 2073580"/>
                <a:gd name="connsiteY6" fmla="*/ 1036790 h 1699415"/>
                <a:gd name="connsiteX7" fmla="*/ 1036790 w 2073580"/>
                <a:gd name="connsiteY7" fmla="*/ 61959 h 1699415"/>
                <a:gd name="connsiteX8" fmla="*/ 61959 w 2073580"/>
                <a:gd name="connsiteY8" fmla="*/ 1036790 h 1699415"/>
                <a:gd name="connsiteX9" fmla="*/ 228445 w 2073580"/>
                <a:gd name="connsiteY9" fmla="*/ 1581827 h 1699415"/>
                <a:gd name="connsiteX10" fmla="*/ 325464 w 2073580"/>
                <a:gd name="connsiteY10" fmla="*/ 1699415 h 1699415"/>
                <a:gd name="connsiteX11" fmla="*/ 245504 w 2073580"/>
                <a:gd name="connsiteY11" fmla="*/ 1699415 h 1699415"/>
                <a:gd name="connsiteX12" fmla="*/ 177068 w 2073580"/>
                <a:gd name="connsiteY12" fmla="*/ 1616469 h 1699415"/>
                <a:gd name="connsiteX13" fmla="*/ 0 w 2073580"/>
                <a:gd name="connsiteY13" fmla="*/ 1036790 h 1699415"/>
                <a:gd name="connsiteX14" fmla="*/ 1036790 w 2073580"/>
                <a:gd name="connsiteY14" fmla="*/ 0 h 169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3580" h="1699415">
                  <a:moveTo>
                    <a:pt x="1036790" y="0"/>
                  </a:moveTo>
                  <a:cubicBezTo>
                    <a:pt x="1609393" y="0"/>
                    <a:pt x="2073580" y="464187"/>
                    <a:pt x="2073580" y="1036790"/>
                  </a:cubicBezTo>
                  <a:cubicBezTo>
                    <a:pt x="2073580" y="1251516"/>
                    <a:pt x="2008304" y="1450996"/>
                    <a:pt x="1896513" y="1616469"/>
                  </a:cubicBezTo>
                  <a:lnTo>
                    <a:pt x="1828076" y="1699415"/>
                  </a:lnTo>
                  <a:lnTo>
                    <a:pt x="1748116" y="1699415"/>
                  </a:lnTo>
                  <a:lnTo>
                    <a:pt x="1845135" y="1581827"/>
                  </a:lnTo>
                  <a:cubicBezTo>
                    <a:pt x="1950246" y="1426243"/>
                    <a:pt x="2011621" y="1238684"/>
                    <a:pt x="2011621" y="1036790"/>
                  </a:cubicBezTo>
                  <a:cubicBezTo>
                    <a:pt x="2011621" y="498406"/>
                    <a:pt x="1575174" y="61959"/>
                    <a:pt x="1036790" y="61959"/>
                  </a:cubicBezTo>
                  <a:cubicBezTo>
                    <a:pt x="498406" y="61959"/>
                    <a:pt x="61959" y="498406"/>
                    <a:pt x="61959" y="1036790"/>
                  </a:cubicBezTo>
                  <a:cubicBezTo>
                    <a:pt x="61959" y="1238684"/>
                    <a:pt x="123334" y="1426243"/>
                    <a:pt x="228445" y="1581827"/>
                  </a:cubicBezTo>
                  <a:lnTo>
                    <a:pt x="325464" y="1699415"/>
                  </a:lnTo>
                  <a:lnTo>
                    <a:pt x="245504" y="1699415"/>
                  </a:lnTo>
                  <a:lnTo>
                    <a:pt x="177068" y="1616469"/>
                  </a:lnTo>
                  <a:cubicBezTo>
                    <a:pt x="65276" y="1450996"/>
                    <a:pt x="0" y="1251516"/>
                    <a:pt x="0" y="1036790"/>
                  </a:cubicBezTo>
                  <a:cubicBezTo>
                    <a:pt x="0" y="464187"/>
                    <a:pt x="464187" y="0"/>
                    <a:pt x="1036790" y="0"/>
                  </a:cubicBezTo>
                  <a:close/>
                </a:path>
              </a:pathLst>
            </a:custGeom>
          </p:spPr>
          <p:style>
            <a:lnRef idx="2">
              <a:schemeClr val="accent2">
                <a:shade val="50000"/>
              </a:schemeClr>
            </a:lnRef>
            <a:fillRef idx="1">
              <a:schemeClr val="accent2"/>
            </a:fillRef>
            <a:effectRef idx="0">
              <a:schemeClr val="accent2"/>
            </a:effectRef>
            <a:fontRef idx="minor">
              <a:schemeClr val="lt1"/>
            </a:fontRef>
          </p:style>
          <p:txBody>
            <a:bodyPr lIns="180000" tIns="360000" rIns="180000" bIns="108000" rtlCol="0" anchor="ctr">
              <a:normAutofit/>
            </a:bodyPr>
            <a:lstStyle/>
            <a:p>
              <a:pPr algn="ctr">
                <a:lnSpc>
                  <a:spcPct val="150000"/>
                </a:lnSpc>
              </a:pPr>
              <a:endParaRPr lang="zh-CN" altLang="en-US" dirty="0">
                <a:solidFill>
                  <a:srgbClr val="47B6E7"/>
                </a:solidFill>
              </a:endParaRPr>
            </a:p>
          </p:txBody>
        </p:sp>
        <p:sp>
          <p:nvSpPr>
            <p:cNvPr id="14" name="梯形 13"/>
            <p:cNvSpPr/>
            <p:nvPr>
              <p:custDataLst>
                <p:tags r:id="rId7"/>
              </p:custDataLst>
            </p:nvPr>
          </p:nvSpPr>
          <p:spPr>
            <a:xfrm>
              <a:off x="1238376" y="4005895"/>
              <a:ext cx="2680959" cy="515586"/>
            </a:xfrm>
            <a:prstGeom prst="trapezoid">
              <a:avLst>
                <a:gd name="adj" fmla="val 43399"/>
              </a:avLst>
            </a:prstGeom>
            <a:gradFill>
              <a:gsLst>
                <a:gs pos="0">
                  <a:srgbClr val="E30000"/>
                </a:gs>
                <a:gs pos="100000">
                  <a:srgbClr val="760303"/>
                </a:gs>
              </a:gsLst>
              <a:lin scaled="0"/>
            </a:gra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a:bodyPr>
            <a:lstStyle/>
            <a:p>
              <a:pPr algn="ctr"/>
              <a:endParaRPr lang="zh-CN" altLang="en-US"/>
            </a:p>
          </p:txBody>
        </p:sp>
        <p:sp>
          <p:nvSpPr>
            <p:cNvPr id="15" name="任意多边形 14"/>
            <p:cNvSpPr/>
            <p:nvPr>
              <p:custDataLst>
                <p:tags r:id="rId8"/>
              </p:custDataLst>
            </p:nvPr>
          </p:nvSpPr>
          <p:spPr>
            <a:xfrm>
              <a:off x="1458214" y="4005895"/>
              <a:ext cx="2241282" cy="557639"/>
            </a:xfrm>
            <a:custGeom>
              <a:avLst/>
              <a:gdLst>
                <a:gd name="connsiteX0" fmla="*/ 1126105 w 1564941"/>
                <a:gd name="connsiteY0" fmla="*/ 194508 h 389363"/>
                <a:gd name="connsiteX1" fmla="*/ 1108605 w 1564941"/>
                <a:gd name="connsiteY1" fmla="*/ 251142 h 389363"/>
                <a:gd name="connsiteX2" fmla="*/ 1051971 w 1564941"/>
                <a:gd name="connsiteY2" fmla="*/ 251141 h 389363"/>
                <a:gd name="connsiteX3" fmla="*/ 1097789 w 1564941"/>
                <a:gd name="connsiteY3" fmla="*/ 286142 h 389363"/>
                <a:gd name="connsiteX4" fmla="*/ 1080288 w 1564941"/>
                <a:gd name="connsiteY4" fmla="*/ 342776 h 389363"/>
                <a:gd name="connsiteX5" fmla="*/ 1126105 w 1564941"/>
                <a:gd name="connsiteY5" fmla="*/ 307774 h 389363"/>
                <a:gd name="connsiteX6" fmla="*/ 1171922 w 1564941"/>
                <a:gd name="connsiteY6" fmla="*/ 342776 h 389363"/>
                <a:gd name="connsiteX7" fmla="*/ 1154421 w 1564941"/>
                <a:gd name="connsiteY7" fmla="*/ 286142 h 389363"/>
                <a:gd name="connsiteX8" fmla="*/ 1200239 w 1564941"/>
                <a:gd name="connsiteY8" fmla="*/ 251141 h 389363"/>
                <a:gd name="connsiteX9" fmla="*/ 1143605 w 1564941"/>
                <a:gd name="connsiteY9" fmla="*/ 251142 h 389363"/>
                <a:gd name="connsiteX10" fmla="*/ 438835 w 1564941"/>
                <a:gd name="connsiteY10" fmla="*/ 194508 h 389363"/>
                <a:gd name="connsiteX11" fmla="*/ 421335 w 1564941"/>
                <a:gd name="connsiteY11" fmla="*/ 251142 h 389363"/>
                <a:gd name="connsiteX12" fmla="*/ 364701 w 1564941"/>
                <a:gd name="connsiteY12" fmla="*/ 251141 h 389363"/>
                <a:gd name="connsiteX13" fmla="*/ 410519 w 1564941"/>
                <a:gd name="connsiteY13" fmla="*/ 286142 h 389363"/>
                <a:gd name="connsiteX14" fmla="*/ 393018 w 1564941"/>
                <a:gd name="connsiteY14" fmla="*/ 342776 h 389363"/>
                <a:gd name="connsiteX15" fmla="*/ 438835 w 1564941"/>
                <a:gd name="connsiteY15" fmla="*/ 307774 h 389363"/>
                <a:gd name="connsiteX16" fmla="*/ 484652 w 1564941"/>
                <a:gd name="connsiteY16" fmla="*/ 342776 h 389363"/>
                <a:gd name="connsiteX17" fmla="*/ 467151 w 1564941"/>
                <a:gd name="connsiteY17" fmla="*/ 286142 h 389363"/>
                <a:gd name="connsiteX18" fmla="*/ 512969 w 1564941"/>
                <a:gd name="connsiteY18" fmla="*/ 251141 h 389363"/>
                <a:gd name="connsiteX19" fmla="*/ 456335 w 1564941"/>
                <a:gd name="connsiteY19" fmla="*/ 251142 h 389363"/>
                <a:gd name="connsiteX20" fmla="*/ 913727 w 1564941"/>
                <a:gd name="connsiteY20" fmla="*/ 40206 h 389363"/>
                <a:gd name="connsiteX21" fmla="*/ 896227 w 1564941"/>
                <a:gd name="connsiteY21" fmla="*/ 96840 h 389363"/>
                <a:gd name="connsiteX22" fmla="*/ 839593 w 1564941"/>
                <a:gd name="connsiteY22" fmla="*/ 96839 h 389363"/>
                <a:gd name="connsiteX23" fmla="*/ 885411 w 1564941"/>
                <a:gd name="connsiteY23" fmla="*/ 131840 h 389363"/>
                <a:gd name="connsiteX24" fmla="*/ 867910 w 1564941"/>
                <a:gd name="connsiteY24" fmla="*/ 188474 h 389363"/>
                <a:gd name="connsiteX25" fmla="*/ 913727 w 1564941"/>
                <a:gd name="connsiteY25" fmla="*/ 153472 h 389363"/>
                <a:gd name="connsiteX26" fmla="*/ 959544 w 1564941"/>
                <a:gd name="connsiteY26" fmla="*/ 188474 h 389363"/>
                <a:gd name="connsiteX27" fmla="*/ 942043 w 1564941"/>
                <a:gd name="connsiteY27" fmla="*/ 131840 h 389363"/>
                <a:gd name="connsiteX28" fmla="*/ 987861 w 1564941"/>
                <a:gd name="connsiteY28" fmla="*/ 96839 h 389363"/>
                <a:gd name="connsiteX29" fmla="*/ 931227 w 1564941"/>
                <a:gd name="connsiteY29" fmla="*/ 96840 h 389363"/>
                <a:gd name="connsiteX30" fmla="*/ 651212 w 1564941"/>
                <a:gd name="connsiteY30" fmla="*/ 40206 h 389363"/>
                <a:gd name="connsiteX31" fmla="*/ 633712 w 1564941"/>
                <a:gd name="connsiteY31" fmla="*/ 96840 h 389363"/>
                <a:gd name="connsiteX32" fmla="*/ 577078 w 1564941"/>
                <a:gd name="connsiteY32" fmla="*/ 96839 h 389363"/>
                <a:gd name="connsiteX33" fmla="*/ 622896 w 1564941"/>
                <a:gd name="connsiteY33" fmla="*/ 131840 h 389363"/>
                <a:gd name="connsiteX34" fmla="*/ 605395 w 1564941"/>
                <a:gd name="connsiteY34" fmla="*/ 188474 h 389363"/>
                <a:gd name="connsiteX35" fmla="*/ 651212 w 1564941"/>
                <a:gd name="connsiteY35" fmla="*/ 153472 h 389363"/>
                <a:gd name="connsiteX36" fmla="*/ 697029 w 1564941"/>
                <a:gd name="connsiteY36" fmla="*/ 188474 h 389363"/>
                <a:gd name="connsiteX37" fmla="*/ 679528 w 1564941"/>
                <a:gd name="connsiteY37" fmla="*/ 131840 h 389363"/>
                <a:gd name="connsiteX38" fmla="*/ 725346 w 1564941"/>
                <a:gd name="connsiteY38" fmla="*/ 96839 h 389363"/>
                <a:gd name="connsiteX39" fmla="*/ 668712 w 1564941"/>
                <a:gd name="connsiteY39" fmla="*/ 96840 h 389363"/>
                <a:gd name="connsiteX40" fmla="*/ 0 w 1564941"/>
                <a:gd name="connsiteY40" fmla="*/ 0 h 389363"/>
                <a:gd name="connsiteX41" fmla="*/ 1564941 w 1564941"/>
                <a:gd name="connsiteY41" fmla="*/ 0 h 389363"/>
                <a:gd name="connsiteX42" fmla="*/ 1413751 w 1564941"/>
                <a:gd name="connsiteY42" fmla="*/ 389363 h 389363"/>
                <a:gd name="connsiteX43" fmla="*/ 151190 w 1564941"/>
                <a:gd name="connsiteY43" fmla="*/ 389363 h 38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564941" h="389363">
                  <a:moveTo>
                    <a:pt x="1126105" y="194508"/>
                  </a:moveTo>
                  <a:lnTo>
                    <a:pt x="1108605" y="251142"/>
                  </a:lnTo>
                  <a:lnTo>
                    <a:pt x="1051971" y="251141"/>
                  </a:lnTo>
                  <a:lnTo>
                    <a:pt x="1097789" y="286142"/>
                  </a:lnTo>
                  <a:lnTo>
                    <a:pt x="1080288" y="342776"/>
                  </a:lnTo>
                  <a:lnTo>
                    <a:pt x="1126105" y="307774"/>
                  </a:lnTo>
                  <a:lnTo>
                    <a:pt x="1171922" y="342776"/>
                  </a:lnTo>
                  <a:lnTo>
                    <a:pt x="1154421" y="286142"/>
                  </a:lnTo>
                  <a:lnTo>
                    <a:pt x="1200239" y="251141"/>
                  </a:lnTo>
                  <a:lnTo>
                    <a:pt x="1143605" y="251142"/>
                  </a:lnTo>
                  <a:close/>
                  <a:moveTo>
                    <a:pt x="438835" y="194508"/>
                  </a:moveTo>
                  <a:lnTo>
                    <a:pt x="421335" y="251142"/>
                  </a:lnTo>
                  <a:lnTo>
                    <a:pt x="364701" y="251141"/>
                  </a:lnTo>
                  <a:lnTo>
                    <a:pt x="410519" y="286142"/>
                  </a:lnTo>
                  <a:lnTo>
                    <a:pt x="393018" y="342776"/>
                  </a:lnTo>
                  <a:lnTo>
                    <a:pt x="438835" y="307774"/>
                  </a:lnTo>
                  <a:lnTo>
                    <a:pt x="484652" y="342776"/>
                  </a:lnTo>
                  <a:lnTo>
                    <a:pt x="467151" y="286142"/>
                  </a:lnTo>
                  <a:lnTo>
                    <a:pt x="512969" y="251141"/>
                  </a:lnTo>
                  <a:lnTo>
                    <a:pt x="456335" y="251142"/>
                  </a:lnTo>
                  <a:close/>
                  <a:moveTo>
                    <a:pt x="913727" y="40206"/>
                  </a:moveTo>
                  <a:lnTo>
                    <a:pt x="896227" y="96840"/>
                  </a:lnTo>
                  <a:lnTo>
                    <a:pt x="839593" y="96839"/>
                  </a:lnTo>
                  <a:lnTo>
                    <a:pt x="885411" y="131840"/>
                  </a:lnTo>
                  <a:lnTo>
                    <a:pt x="867910" y="188474"/>
                  </a:lnTo>
                  <a:lnTo>
                    <a:pt x="913727" y="153472"/>
                  </a:lnTo>
                  <a:lnTo>
                    <a:pt x="959544" y="188474"/>
                  </a:lnTo>
                  <a:lnTo>
                    <a:pt x="942043" y="131840"/>
                  </a:lnTo>
                  <a:lnTo>
                    <a:pt x="987861" y="96839"/>
                  </a:lnTo>
                  <a:lnTo>
                    <a:pt x="931227" y="96840"/>
                  </a:lnTo>
                  <a:close/>
                  <a:moveTo>
                    <a:pt x="651212" y="40206"/>
                  </a:moveTo>
                  <a:lnTo>
                    <a:pt x="633712" y="96840"/>
                  </a:lnTo>
                  <a:lnTo>
                    <a:pt x="577078" y="96839"/>
                  </a:lnTo>
                  <a:lnTo>
                    <a:pt x="622896" y="131840"/>
                  </a:lnTo>
                  <a:lnTo>
                    <a:pt x="605395" y="188474"/>
                  </a:lnTo>
                  <a:lnTo>
                    <a:pt x="651212" y="153472"/>
                  </a:lnTo>
                  <a:lnTo>
                    <a:pt x="697029" y="188474"/>
                  </a:lnTo>
                  <a:lnTo>
                    <a:pt x="679528" y="131840"/>
                  </a:lnTo>
                  <a:lnTo>
                    <a:pt x="725346" y="96839"/>
                  </a:lnTo>
                  <a:lnTo>
                    <a:pt x="668712" y="96840"/>
                  </a:lnTo>
                  <a:close/>
                  <a:moveTo>
                    <a:pt x="0" y="0"/>
                  </a:moveTo>
                  <a:lnTo>
                    <a:pt x="1564941" y="0"/>
                  </a:lnTo>
                  <a:lnTo>
                    <a:pt x="1413751" y="389363"/>
                  </a:lnTo>
                  <a:lnTo>
                    <a:pt x="151190" y="389363"/>
                  </a:lnTo>
                  <a:close/>
                </a:path>
              </a:pathLst>
            </a:custGeom>
            <a:solidFill>
              <a:srgbClr val="628EE3">
                <a:lumMod val="20000"/>
                <a:lumOff val="80000"/>
              </a:srgbClr>
            </a:solidFill>
            <a:ln>
              <a:noFill/>
            </a:ln>
            <a:effectLst>
              <a:outerShdw blurRad="50800" dist="38100" dir="5400000" algn="t" rotWithShape="0">
                <a:prstClr val="black">
                  <a:alpha val="40000"/>
                </a:prstClr>
              </a:outerShdw>
            </a:effectLst>
          </p:spPr>
          <p:style>
            <a:lnRef idx="2">
              <a:srgbClr val="47B6E7">
                <a:shade val="50000"/>
              </a:srgbClr>
            </a:lnRef>
            <a:fillRef idx="1">
              <a:srgbClr val="47B6E7"/>
            </a:fillRef>
            <a:effectRef idx="0">
              <a:srgbClr val="47B6E7"/>
            </a:effectRef>
            <a:fontRef idx="minor">
              <a:srgbClr val="FFFFFF"/>
            </a:fontRef>
          </p:style>
          <p:txBody>
            <a:bodyPr tIns="216000" bIns="0" rtlCol="0" anchor="ctr">
              <a:normAutofit/>
            </a:bodyPr>
            <a:lstStyle/>
            <a:p>
              <a:pPr algn="ctr"/>
              <a:r>
                <a:rPr lang="zh-CN" altLang="en-US" sz="2000" b="1" dirty="0">
                  <a:ln w="22225">
                    <a:solidFill>
                      <a:schemeClr val="accent2"/>
                    </a:solidFill>
                    <a:prstDash val="solid"/>
                  </a:ln>
                  <a:solidFill>
                    <a:schemeClr val="accent2">
                      <a:lumMod val="40000"/>
                      <a:lumOff val="60000"/>
                    </a:schemeClr>
                  </a:solidFill>
                  <a:effectLst/>
                </a:rPr>
                <a:t>国家荣誉</a:t>
              </a:r>
              <a:endParaRPr lang="zh-CN" altLang="en-US" sz="2000" b="1" dirty="0">
                <a:ln w="22225">
                  <a:solidFill>
                    <a:schemeClr val="accent2"/>
                  </a:solidFill>
                  <a:prstDash val="solid"/>
                </a:ln>
                <a:solidFill>
                  <a:schemeClr val="accent2">
                    <a:lumMod val="40000"/>
                    <a:lumOff val="60000"/>
                  </a:schemeClr>
                </a:solidFill>
                <a:effectLst/>
              </a:endParaRPr>
            </a:p>
          </p:txBody>
        </p:sp>
      </p:grpSp>
      <p:grpSp>
        <p:nvGrpSpPr>
          <p:cNvPr id="32" name="组合 31"/>
          <p:cNvGrpSpPr/>
          <p:nvPr>
            <p:custDataLst>
              <p:tags r:id="rId9"/>
            </p:custDataLst>
          </p:nvPr>
        </p:nvGrpSpPr>
        <p:grpSpPr>
          <a:xfrm>
            <a:off x="8489140" y="2703664"/>
            <a:ext cx="3364671" cy="3040817"/>
            <a:chOff x="1238376" y="2140621"/>
            <a:chExt cx="2680959" cy="2422913"/>
          </a:xfrm>
        </p:grpSpPr>
        <p:sp>
          <p:nvSpPr>
            <p:cNvPr id="33" name="任意多边形 32"/>
            <p:cNvSpPr/>
            <p:nvPr>
              <p:custDataLst>
                <p:tags r:id="rId10"/>
              </p:custDataLst>
            </p:nvPr>
          </p:nvSpPr>
          <p:spPr>
            <a:xfrm>
              <a:off x="1436421" y="2140621"/>
              <a:ext cx="2284868" cy="1872577"/>
            </a:xfrm>
            <a:custGeom>
              <a:avLst/>
              <a:gdLst>
                <a:gd name="connsiteX0" fmla="*/ 1036790 w 2073580"/>
                <a:gd name="connsiteY0" fmla="*/ 0 h 1699415"/>
                <a:gd name="connsiteX1" fmla="*/ 2073580 w 2073580"/>
                <a:gd name="connsiteY1" fmla="*/ 1036790 h 1699415"/>
                <a:gd name="connsiteX2" fmla="*/ 1896513 w 2073580"/>
                <a:gd name="connsiteY2" fmla="*/ 1616469 h 1699415"/>
                <a:gd name="connsiteX3" fmla="*/ 1828076 w 2073580"/>
                <a:gd name="connsiteY3" fmla="*/ 1699415 h 1699415"/>
                <a:gd name="connsiteX4" fmla="*/ 1748116 w 2073580"/>
                <a:gd name="connsiteY4" fmla="*/ 1699415 h 1699415"/>
                <a:gd name="connsiteX5" fmla="*/ 1845135 w 2073580"/>
                <a:gd name="connsiteY5" fmla="*/ 1581827 h 1699415"/>
                <a:gd name="connsiteX6" fmla="*/ 2011621 w 2073580"/>
                <a:gd name="connsiteY6" fmla="*/ 1036790 h 1699415"/>
                <a:gd name="connsiteX7" fmla="*/ 1036790 w 2073580"/>
                <a:gd name="connsiteY7" fmla="*/ 61959 h 1699415"/>
                <a:gd name="connsiteX8" fmla="*/ 61959 w 2073580"/>
                <a:gd name="connsiteY8" fmla="*/ 1036790 h 1699415"/>
                <a:gd name="connsiteX9" fmla="*/ 228445 w 2073580"/>
                <a:gd name="connsiteY9" fmla="*/ 1581827 h 1699415"/>
                <a:gd name="connsiteX10" fmla="*/ 325464 w 2073580"/>
                <a:gd name="connsiteY10" fmla="*/ 1699415 h 1699415"/>
                <a:gd name="connsiteX11" fmla="*/ 245504 w 2073580"/>
                <a:gd name="connsiteY11" fmla="*/ 1699415 h 1699415"/>
                <a:gd name="connsiteX12" fmla="*/ 177068 w 2073580"/>
                <a:gd name="connsiteY12" fmla="*/ 1616469 h 1699415"/>
                <a:gd name="connsiteX13" fmla="*/ 0 w 2073580"/>
                <a:gd name="connsiteY13" fmla="*/ 1036790 h 1699415"/>
                <a:gd name="connsiteX14" fmla="*/ 1036790 w 2073580"/>
                <a:gd name="connsiteY14" fmla="*/ 0 h 169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3580" h="1699415">
                  <a:moveTo>
                    <a:pt x="1036790" y="0"/>
                  </a:moveTo>
                  <a:cubicBezTo>
                    <a:pt x="1609393" y="0"/>
                    <a:pt x="2073580" y="464187"/>
                    <a:pt x="2073580" y="1036790"/>
                  </a:cubicBezTo>
                  <a:cubicBezTo>
                    <a:pt x="2073580" y="1251516"/>
                    <a:pt x="2008304" y="1450996"/>
                    <a:pt x="1896513" y="1616469"/>
                  </a:cubicBezTo>
                  <a:lnTo>
                    <a:pt x="1828076" y="1699415"/>
                  </a:lnTo>
                  <a:lnTo>
                    <a:pt x="1748116" y="1699415"/>
                  </a:lnTo>
                  <a:lnTo>
                    <a:pt x="1845135" y="1581827"/>
                  </a:lnTo>
                  <a:cubicBezTo>
                    <a:pt x="1950246" y="1426243"/>
                    <a:pt x="2011621" y="1238684"/>
                    <a:pt x="2011621" y="1036790"/>
                  </a:cubicBezTo>
                  <a:cubicBezTo>
                    <a:pt x="2011621" y="498406"/>
                    <a:pt x="1575174" y="61959"/>
                    <a:pt x="1036790" y="61959"/>
                  </a:cubicBezTo>
                  <a:cubicBezTo>
                    <a:pt x="498406" y="61959"/>
                    <a:pt x="61959" y="498406"/>
                    <a:pt x="61959" y="1036790"/>
                  </a:cubicBezTo>
                  <a:cubicBezTo>
                    <a:pt x="61959" y="1238684"/>
                    <a:pt x="123334" y="1426243"/>
                    <a:pt x="228445" y="1581827"/>
                  </a:cubicBezTo>
                  <a:lnTo>
                    <a:pt x="325464" y="1699415"/>
                  </a:lnTo>
                  <a:lnTo>
                    <a:pt x="245504" y="1699415"/>
                  </a:lnTo>
                  <a:lnTo>
                    <a:pt x="177068" y="1616469"/>
                  </a:lnTo>
                  <a:cubicBezTo>
                    <a:pt x="65276" y="1450996"/>
                    <a:pt x="0" y="1251516"/>
                    <a:pt x="0" y="1036790"/>
                  </a:cubicBezTo>
                  <a:cubicBezTo>
                    <a:pt x="0" y="464187"/>
                    <a:pt x="464187" y="0"/>
                    <a:pt x="1036790" y="0"/>
                  </a:cubicBezTo>
                  <a:close/>
                </a:path>
              </a:pathLst>
            </a:custGeom>
          </p:spPr>
          <p:style>
            <a:lnRef idx="2">
              <a:schemeClr val="accent2">
                <a:shade val="50000"/>
              </a:schemeClr>
            </a:lnRef>
            <a:fillRef idx="1">
              <a:schemeClr val="accent2"/>
            </a:fillRef>
            <a:effectRef idx="0">
              <a:schemeClr val="accent2"/>
            </a:effectRef>
            <a:fontRef idx="minor">
              <a:schemeClr val="lt1"/>
            </a:fontRef>
          </p:style>
          <p:txBody>
            <a:bodyPr lIns="180000" tIns="360000" rIns="180000" bIns="108000" rtlCol="0" anchor="ctr">
              <a:normAutofit/>
            </a:bodyPr>
            <a:lstStyle/>
            <a:p>
              <a:pPr algn="ctr">
                <a:lnSpc>
                  <a:spcPct val="150000"/>
                </a:lnSpc>
              </a:pPr>
              <a:endParaRPr lang="zh-CN" altLang="en-US" dirty="0">
                <a:solidFill>
                  <a:srgbClr val="47B6E7"/>
                </a:solidFill>
              </a:endParaRPr>
            </a:p>
          </p:txBody>
        </p:sp>
        <p:sp>
          <p:nvSpPr>
            <p:cNvPr id="34" name="梯形 33"/>
            <p:cNvSpPr/>
            <p:nvPr>
              <p:custDataLst>
                <p:tags r:id="rId11"/>
              </p:custDataLst>
            </p:nvPr>
          </p:nvSpPr>
          <p:spPr>
            <a:xfrm>
              <a:off x="1238376" y="4005895"/>
              <a:ext cx="2680959" cy="515586"/>
            </a:xfrm>
            <a:prstGeom prst="trapezoid">
              <a:avLst>
                <a:gd name="adj" fmla="val 43399"/>
              </a:avLst>
            </a:prstGeom>
            <a:gradFill>
              <a:gsLst>
                <a:gs pos="0">
                  <a:srgbClr val="E30000"/>
                </a:gs>
                <a:gs pos="100000">
                  <a:srgbClr val="760303"/>
                </a:gs>
              </a:gsLst>
              <a:lin scaled="0"/>
            </a:gra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a:bodyPr>
            <a:lstStyle/>
            <a:p>
              <a:pPr algn="ctr"/>
              <a:endParaRPr lang="zh-CN" altLang="en-US"/>
            </a:p>
          </p:txBody>
        </p:sp>
        <p:sp>
          <p:nvSpPr>
            <p:cNvPr id="35" name="任意多边形 34"/>
            <p:cNvSpPr/>
            <p:nvPr>
              <p:custDataLst>
                <p:tags r:id="rId12"/>
              </p:custDataLst>
            </p:nvPr>
          </p:nvSpPr>
          <p:spPr>
            <a:xfrm>
              <a:off x="1458214" y="4005895"/>
              <a:ext cx="2241282" cy="557639"/>
            </a:xfrm>
            <a:custGeom>
              <a:avLst/>
              <a:gdLst>
                <a:gd name="connsiteX0" fmla="*/ 1126105 w 1564941"/>
                <a:gd name="connsiteY0" fmla="*/ 194508 h 389363"/>
                <a:gd name="connsiteX1" fmla="*/ 1108605 w 1564941"/>
                <a:gd name="connsiteY1" fmla="*/ 251142 h 389363"/>
                <a:gd name="connsiteX2" fmla="*/ 1051971 w 1564941"/>
                <a:gd name="connsiteY2" fmla="*/ 251141 h 389363"/>
                <a:gd name="connsiteX3" fmla="*/ 1097789 w 1564941"/>
                <a:gd name="connsiteY3" fmla="*/ 286142 h 389363"/>
                <a:gd name="connsiteX4" fmla="*/ 1080288 w 1564941"/>
                <a:gd name="connsiteY4" fmla="*/ 342776 h 389363"/>
                <a:gd name="connsiteX5" fmla="*/ 1126105 w 1564941"/>
                <a:gd name="connsiteY5" fmla="*/ 307774 h 389363"/>
                <a:gd name="connsiteX6" fmla="*/ 1171922 w 1564941"/>
                <a:gd name="connsiteY6" fmla="*/ 342776 h 389363"/>
                <a:gd name="connsiteX7" fmla="*/ 1154421 w 1564941"/>
                <a:gd name="connsiteY7" fmla="*/ 286142 h 389363"/>
                <a:gd name="connsiteX8" fmla="*/ 1200239 w 1564941"/>
                <a:gd name="connsiteY8" fmla="*/ 251141 h 389363"/>
                <a:gd name="connsiteX9" fmla="*/ 1143605 w 1564941"/>
                <a:gd name="connsiteY9" fmla="*/ 251142 h 389363"/>
                <a:gd name="connsiteX10" fmla="*/ 438835 w 1564941"/>
                <a:gd name="connsiteY10" fmla="*/ 194508 h 389363"/>
                <a:gd name="connsiteX11" fmla="*/ 421335 w 1564941"/>
                <a:gd name="connsiteY11" fmla="*/ 251142 h 389363"/>
                <a:gd name="connsiteX12" fmla="*/ 364701 w 1564941"/>
                <a:gd name="connsiteY12" fmla="*/ 251141 h 389363"/>
                <a:gd name="connsiteX13" fmla="*/ 410519 w 1564941"/>
                <a:gd name="connsiteY13" fmla="*/ 286142 h 389363"/>
                <a:gd name="connsiteX14" fmla="*/ 393018 w 1564941"/>
                <a:gd name="connsiteY14" fmla="*/ 342776 h 389363"/>
                <a:gd name="connsiteX15" fmla="*/ 438835 w 1564941"/>
                <a:gd name="connsiteY15" fmla="*/ 307774 h 389363"/>
                <a:gd name="connsiteX16" fmla="*/ 484652 w 1564941"/>
                <a:gd name="connsiteY16" fmla="*/ 342776 h 389363"/>
                <a:gd name="connsiteX17" fmla="*/ 467151 w 1564941"/>
                <a:gd name="connsiteY17" fmla="*/ 286142 h 389363"/>
                <a:gd name="connsiteX18" fmla="*/ 512969 w 1564941"/>
                <a:gd name="connsiteY18" fmla="*/ 251141 h 389363"/>
                <a:gd name="connsiteX19" fmla="*/ 456335 w 1564941"/>
                <a:gd name="connsiteY19" fmla="*/ 251142 h 389363"/>
                <a:gd name="connsiteX20" fmla="*/ 913727 w 1564941"/>
                <a:gd name="connsiteY20" fmla="*/ 40206 h 389363"/>
                <a:gd name="connsiteX21" fmla="*/ 896227 w 1564941"/>
                <a:gd name="connsiteY21" fmla="*/ 96840 h 389363"/>
                <a:gd name="connsiteX22" fmla="*/ 839593 w 1564941"/>
                <a:gd name="connsiteY22" fmla="*/ 96839 h 389363"/>
                <a:gd name="connsiteX23" fmla="*/ 885411 w 1564941"/>
                <a:gd name="connsiteY23" fmla="*/ 131840 h 389363"/>
                <a:gd name="connsiteX24" fmla="*/ 867910 w 1564941"/>
                <a:gd name="connsiteY24" fmla="*/ 188474 h 389363"/>
                <a:gd name="connsiteX25" fmla="*/ 913727 w 1564941"/>
                <a:gd name="connsiteY25" fmla="*/ 153472 h 389363"/>
                <a:gd name="connsiteX26" fmla="*/ 959544 w 1564941"/>
                <a:gd name="connsiteY26" fmla="*/ 188474 h 389363"/>
                <a:gd name="connsiteX27" fmla="*/ 942043 w 1564941"/>
                <a:gd name="connsiteY27" fmla="*/ 131840 h 389363"/>
                <a:gd name="connsiteX28" fmla="*/ 987861 w 1564941"/>
                <a:gd name="connsiteY28" fmla="*/ 96839 h 389363"/>
                <a:gd name="connsiteX29" fmla="*/ 931227 w 1564941"/>
                <a:gd name="connsiteY29" fmla="*/ 96840 h 389363"/>
                <a:gd name="connsiteX30" fmla="*/ 651212 w 1564941"/>
                <a:gd name="connsiteY30" fmla="*/ 40206 h 389363"/>
                <a:gd name="connsiteX31" fmla="*/ 633712 w 1564941"/>
                <a:gd name="connsiteY31" fmla="*/ 96840 h 389363"/>
                <a:gd name="connsiteX32" fmla="*/ 577078 w 1564941"/>
                <a:gd name="connsiteY32" fmla="*/ 96839 h 389363"/>
                <a:gd name="connsiteX33" fmla="*/ 622896 w 1564941"/>
                <a:gd name="connsiteY33" fmla="*/ 131840 h 389363"/>
                <a:gd name="connsiteX34" fmla="*/ 605395 w 1564941"/>
                <a:gd name="connsiteY34" fmla="*/ 188474 h 389363"/>
                <a:gd name="connsiteX35" fmla="*/ 651212 w 1564941"/>
                <a:gd name="connsiteY35" fmla="*/ 153472 h 389363"/>
                <a:gd name="connsiteX36" fmla="*/ 697029 w 1564941"/>
                <a:gd name="connsiteY36" fmla="*/ 188474 h 389363"/>
                <a:gd name="connsiteX37" fmla="*/ 679528 w 1564941"/>
                <a:gd name="connsiteY37" fmla="*/ 131840 h 389363"/>
                <a:gd name="connsiteX38" fmla="*/ 725346 w 1564941"/>
                <a:gd name="connsiteY38" fmla="*/ 96839 h 389363"/>
                <a:gd name="connsiteX39" fmla="*/ 668712 w 1564941"/>
                <a:gd name="connsiteY39" fmla="*/ 96840 h 389363"/>
                <a:gd name="connsiteX40" fmla="*/ 0 w 1564941"/>
                <a:gd name="connsiteY40" fmla="*/ 0 h 389363"/>
                <a:gd name="connsiteX41" fmla="*/ 1564941 w 1564941"/>
                <a:gd name="connsiteY41" fmla="*/ 0 h 389363"/>
                <a:gd name="connsiteX42" fmla="*/ 1413751 w 1564941"/>
                <a:gd name="connsiteY42" fmla="*/ 389363 h 389363"/>
                <a:gd name="connsiteX43" fmla="*/ 151190 w 1564941"/>
                <a:gd name="connsiteY43" fmla="*/ 389363 h 38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564941" h="389363">
                  <a:moveTo>
                    <a:pt x="1126105" y="194508"/>
                  </a:moveTo>
                  <a:lnTo>
                    <a:pt x="1108605" y="251142"/>
                  </a:lnTo>
                  <a:lnTo>
                    <a:pt x="1051971" y="251141"/>
                  </a:lnTo>
                  <a:lnTo>
                    <a:pt x="1097789" y="286142"/>
                  </a:lnTo>
                  <a:lnTo>
                    <a:pt x="1080288" y="342776"/>
                  </a:lnTo>
                  <a:lnTo>
                    <a:pt x="1126105" y="307774"/>
                  </a:lnTo>
                  <a:lnTo>
                    <a:pt x="1171922" y="342776"/>
                  </a:lnTo>
                  <a:lnTo>
                    <a:pt x="1154421" y="286142"/>
                  </a:lnTo>
                  <a:lnTo>
                    <a:pt x="1200239" y="251141"/>
                  </a:lnTo>
                  <a:lnTo>
                    <a:pt x="1143605" y="251142"/>
                  </a:lnTo>
                  <a:close/>
                  <a:moveTo>
                    <a:pt x="438835" y="194508"/>
                  </a:moveTo>
                  <a:lnTo>
                    <a:pt x="421335" y="251142"/>
                  </a:lnTo>
                  <a:lnTo>
                    <a:pt x="364701" y="251141"/>
                  </a:lnTo>
                  <a:lnTo>
                    <a:pt x="410519" y="286142"/>
                  </a:lnTo>
                  <a:lnTo>
                    <a:pt x="393018" y="342776"/>
                  </a:lnTo>
                  <a:lnTo>
                    <a:pt x="438835" y="307774"/>
                  </a:lnTo>
                  <a:lnTo>
                    <a:pt x="484652" y="342776"/>
                  </a:lnTo>
                  <a:lnTo>
                    <a:pt x="467151" y="286142"/>
                  </a:lnTo>
                  <a:lnTo>
                    <a:pt x="512969" y="251141"/>
                  </a:lnTo>
                  <a:lnTo>
                    <a:pt x="456335" y="251142"/>
                  </a:lnTo>
                  <a:close/>
                  <a:moveTo>
                    <a:pt x="913727" y="40206"/>
                  </a:moveTo>
                  <a:lnTo>
                    <a:pt x="896227" y="96840"/>
                  </a:lnTo>
                  <a:lnTo>
                    <a:pt x="839593" y="96839"/>
                  </a:lnTo>
                  <a:lnTo>
                    <a:pt x="885411" y="131840"/>
                  </a:lnTo>
                  <a:lnTo>
                    <a:pt x="867910" y="188474"/>
                  </a:lnTo>
                  <a:lnTo>
                    <a:pt x="913727" y="153472"/>
                  </a:lnTo>
                  <a:lnTo>
                    <a:pt x="959544" y="188474"/>
                  </a:lnTo>
                  <a:lnTo>
                    <a:pt x="942043" y="131840"/>
                  </a:lnTo>
                  <a:lnTo>
                    <a:pt x="987861" y="96839"/>
                  </a:lnTo>
                  <a:lnTo>
                    <a:pt x="931227" y="96840"/>
                  </a:lnTo>
                  <a:close/>
                  <a:moveTo>
                    <a:pt x="651212" y="40206"/>
                  </a:moveTo>
                  <a:lnTo>
                    <a:pt x="633712" y="96840"/>
                  </a:lnTo>
                  <a:lnTo>
                    <a:pt x="577078" y="96839"/>
                  </a:lnTo>
                  <a:lnTo>
                    <a:pt x="622896" y="131840"/>
                  </a:lnTo>
                  <a:lnTo>
                    <a:pt x="605395" y="188474"/>
                  </a:lnTo>
                  <a:lnTo>
                    <a:pt x="651212" y="153472"/>
                  </a:lnTo>
                  <a:lnTo>
                    <a:pt x="697029" y="188474"/>
                  </a:lnTo>
                  <a:lnTo>
                    <a:pt x="679528" y="131840"/>
                  </a:lnTo>
                  <a:lnTo>
                    <a:pt x="725346" y="96839"/>
                  </a:lnTo>
                  <a:lnTo>
                    <a:pt x="668712" y="96840"/>
                  </a:lnTo>
                  <a:close/>
                  <a:moveTo>
                    <a:pt x="0" y="0"/>
                  </a:moveTo>
                  <a:lnTo>
                    <a:pt x="1564941" y="0"/>
                  </a:lnTo>
                  <a:lnTo>
                    <a:pt x="1413751" y="389363"/>
                  </a:lnTo>
                  <a:lnTo>
                    <a:pt x="151190" y="389363"/>
                  </a:lnTo>
                  <a:close/>
                </a:path>
              </a:pathLst>
            </a:custGeom>
            <a:solidFill>
              <a:srgbClr val="628EE3">
                <a:lumMod val="20000"/>
                <a:lumOff val="80000"/>
              </a:srgbClr>
            </a:solidFill>
            <a:ln>
              <a:noFill/>
            </a:ln>
            <a:effectLst>
              <a:outerShdw blurRad="50800" dist="38100" dir="5400000" algn="t" rotWithShape="0">
                <a:prstClr val="black">
                  <a:alpha val="40000"/>
                </a:prstClr>
              </a:outerShdw>
            </a:effectLst>
          </p:spPr>
          <p:style>
            <a:lnRef idx="2">
              <a:srgbClr val="47B6E7">
                <a:shade val="50000"/>
              </a:srgbClr>
            </a:lnRef>
            <a:fillRef idx="1">
              <a:srgbClr val="47B6E7"/>
            </a:fillRef>
            <a:effectRef idx="0">
              <a:srgbClr val="47B6E7"/>
            </a:effectRef>
            <a:fontRef idx="minor">
              <a:srgbClr val="FFFFFF"/>
            </a:fontRef>
          </p:style>
          <p:txBody>
            <a:bodyPr tIns="216000" bIns="0" rtlCol="0" anchor="ctr">
              <a:normAutofit/>
            </a:bodyPr>
            <a:lstStyle/>
            <a:p>
              <a:pPr algn="ctr"/>
              <a:r>
                <a:rPr lang="zh-CN" altLang="en-US" sz="2000" b="1" dirty="0">
                  <a:ln w="22225">
                    <a:solidFill>
                      <a:schemeClr val="accent2"/>
                    </a:solidFill>
                    <a:prstDash val="solid"/>
                  </a:ln>
                  <a:solidFill>
                    <a:schemeClr val="accent2">
                      <a:lumMod val="40000"/>
                      <a:lumOff val="60000"/>
                    </a:schemeClr>
                  </a:solidFill>
                  <a:effectLst/>
                </a:rPr>
                <a:t>国家利益</a:t>
              </a:r>
              <a:endParaRPr lang="zh-CN" altLang="en-US" sz="2000" b="1" dirty="0">
                <a:ln w="22225">
                  <a:solidFill>
                    <a:schemeClr val="accent2"/>
                  </a:solidFill>
                  <a:prstDash val="solid"/>
                </a:ln>
                <a:solidFill>
                  <a:schemeClr val="accent2">
                    <a:lumMod val="40000"/>
                    <a:lumOff val="60000"/>
                  </a:schemeClr>
                </a:solidFill>
                <a:effectLst/>
              </a:endParaRPr>
            </a:p>
          </p:txBody>
        </p:sp>
      </p:grpSp>
      <p:sp>
        <p:nvSpPr>
          <p:cNvPr id="18" name="文本框 17"/>
          <p:cNvSpPr txBox="1"/>
          <p:nvPr>
            <p:custDataLst>
              <p:tags r:id="rId13"/>
            </p:custDataLst>
          </p:nvPr>
        </p:nvSpPr>
        <p:spPr>
          <a:xfrm>
            <a:off x="4817402" y="3266257"/>
            <a:ext cx="2483542" cy="1563786"/>
          </a:xfrm>
          <a:prstGeom prst="rect">
            <a:avLst/>
          </a:prstGeom>
          <a:noFill/>
        </p:spPr>
        <p:txBody>
          <a:bodyPr wrap="square" rtlCol="0">
            <a:noAutofit/>
          </a:bodyPr>
          <a:lstStyle/>
          <a:p>
            <a:pPr algn="ctr">
              <a:lnSpc>
                <a:spcPct val="120000"/>
              </a:lnSpc>
            </a:pPr>
            <a:r>
              <a:rPr lang="zh-CN" altLang="en-US" b="1" spc="150">
                <a:solidFill>
                  <a:srgbClr val="C00000"/>
                </a:solidFill>
                <a:latin typeface="微软雅黑" panose="020B0503020204020204" pitchFamily="34" charset="-122"/>
                <a:ea typeface="微软雅黑" panose="020B0503020204020204" pitchFamily="34" charset="-122"/>
              </a:rPr>
              <a:t>国家的声誉和尊严不受损害，对有辱祖国荣誉、损害祖国利益的行为给予法律制裁</a:t>
            </a:r>
            <a:r>
              <a:rPr lang="zh-CN" altLang="en-US" sz="1900" spc="150">
                <a:solidFill>
                  <a:srgbClr val="C00000"/>
                </a:solidFill>
                <a:latin typeface="微软雅黑" panose="020B0503020204020204" pitchFamily="34" charset="-122"/>
                <a:ea typeface="微软雅黑" panose="020B0503020204020204" pitchFamily="34" charset="-122"/>
              </a:rPr>
              <a:t>。</a:t>
            </a:r>
            <a:endParaRPr lang="zh-CN" altLang="en-US" sz="1900" spc="150">
              <a:solidFill>
                <a:srgbClr val="C00000"/>
              </a:solidFill>
              <a:latin typeface="微软雅黑" panose="020B0503020204020204" pitchFamily="34" charset="-122"/>
              <a:ea typeface="微软雅黑" panose="020B0503020204020204" pitchFamily="34" charset="-122"/>
            </a:endParaRPr>
          </a:p>
        </p:txBody>
      </p:sp>
      <p:sp>
        <p:nvSpPr>
          <p:cNvPr id="19" name="文本框 18"/>
          <p:cNvSpPr txBox="1"/>
          <p:nvPr>
            <p:custDataLst>
              <p:tags r:id="rId14"/>
            </p:custDataLst>
          </p:nvPr>
        </p:nvSpPr>
        <p:spPr>
          <a:xfrm>
            <a:off x="755684" y="3375977"/>
            <a:ext cx="2392417" cy="1195411"/>
          </a:xfrm>
          <a:prstGeom prst="rect">
            <a:avLst/>
          </a:prstGeom>
          <a:noFill/>
        </p:spPr>
        <p:txBody>
          <a:bodyPr wrap="square" rtlCol="0">
            <a:noAutofit/>
          </a:bodyPr>
          <a:lstStyle/>
          <a:p>
            <a:pPr algn="ctr">
              <a:lnSpc>
                <a:spcPct val="120000"/>
              </a:lnSpc>
            </a:pPr>
            <a:r>
              <a:rPr lang="zh-CN" altLang="en-US" b="1" spc="150">
                <a:solidFill>
                  <a:srgbClr val="C00000"/>
                </a:solidFill>
                <a:latin typeface="微软雅黑" panose="020B0503020204020204" pitchFamily="34" charset="-122"/>
                <a:ea typeface="微软雅黑" panose="020B0503020204020204" pitchFamily="34" charset="-122"/>
              </a:rPr>
              <a:t>国家的领土完整和主权不受侵犯，国家政权不受威胁</a:t>
            </a:r>
            <a:r>
              <a:rPr lang="zh-CN" altLang="en-US" spc="150">
                <a:solidFill>
                  <a:srgbClr val="C00000"/>
                </a:solidFill>
                <a:latin typeface="微软雅黑" panose="020B0503020204020204" pitchFamily="34" charset="-122"/>
                <a:ea typeface="微软雅黑" panose="020B0503020204020204" pitchFamily="34" charset="-122"/>
              </a:rPr>
              <a:t>。</a:t>
            </a:r>
            <a:endParaRPr lang="zh-CN" altLang="en-US" spc="150">
              <a:solidFill>
                <a:srgbClr val="C00000"/>
              </a:solidFill>
              <a:latin typeface="微软雅黑" panose="020B0503020204020204" pitchFamily="34" charset="-122"/>
              <a:ea typeface="微软雅黑" panose="020B0503020204020204" pitchFamily="34" charset="-122"/>
            </a:endParaRPr>
          </a:p>
        </p:txBody>
      </p:sp>
      <p:sp>
        <p:nvSpPr>
          <p:cNvPr id="36" name="文本框 35"/>
          <p:cNvSpPr txBox="1"/>
          <p:nvPr>
            <p:custDataLst>
              <p:tags r:id="rId15"/>
            </p:custDataLst>
          </p:nvPr>
        </p:nvSpPr>
        <p:spPr>
          <a:xfrm>
            <a:off x="8970531" y="3266330"/>
            <a:ext cx="2408989" cy="1490238"/>
          </a:xfrm>
          <a:prstGeom prst="rect">
            <a:avLst/>
          </a:prstGeom>
          <a:noFill/>
        </p:spPr>
        <p:txBody>
          <a:bodyPr wrap="square" rtlCol="0">
            <a:noAutofit/>
          </a:bodyPr>
          <a:lstStyle/>
          <a:p>
            <a:pPr algn="ctr">
              <a:lnSpc>
                <a:spcPct val="120000"/>
              </a:lnSpc>
            </a:pPr>
            <a:r>
              <a:rPr lang="zh-CN" altLang="en-US" b="1" spc="150">
                <a:solidFill>
                  <a:srgbClr val="C00000"/>
                </a:solidFill>
                <a:latin typeface="微软雅黑" panose="020B0503020204020204" pitchFamily="34" charset="-122"/>
                <a:ea typeface="微软雅黑" panose="020B0503020204020204" pitchFamily="34" charset="-122"/>
              </a:rPr>
              <a:t>国家利益对外指民族的政治、经济、文化等方面的权利和利益；对内指公共利益。</a:t>
            </a:r>
            <a:endParaRPr lang="zh-CN" altLang="en-US" b="1" spc="15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17"/>
          <p:cNvSpPr/>
          <p:nvPr/>
        </p:nvSpPr>
        <p:spPr>
          <a:xfrm>
            <a:off x="2478405" y="802640"/>
            <a:ext cx="433514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rPr>
              <a:t>四</a:t>
            </a:r>
            <a:r>
              <a:rPr lang="en-US" altLang="zh-CN" sz="2800">
                <a:latin typeface="微软雅黑" panose="020B0503020204020204" pitchFamily="34" charset="-122"/>
                <a:ea typeface="微软雅黑" panose="020B0503020204020204" pitchFamily="34" charset="-122"/>
              </a:rPr>
              <a:t>）依法履行法律义务</a:t>
            </a:r>
            <a:endParaRPr lang="en-US" altLang="zh-CN" sz="2800">
              <a:latin typeface="微软雅黑" panose="020B0503020204020204" pitchFamily="34" charset="-122"/>
              <a:ea typeface="微软雅黑" panose="020B0503020204020204" pitchFamily="34" charset="-122"/>
            </a:endParaRPr>
          </a:p>
        </p:txBody>
      </p:sp>
      <p:sp>
        <p:nvSpPr>
          <p:cNvPr id="2" name="文本框 1"/>
          <p:cNvSpPr txBox="1"/>
          <p:nvPr/>
        </p:nvSpPr>
        <p:spPr>
          <a:xfrm>
            <a:off x="2478405" y="14605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二、依法行使权利与履行义务</a:t>
            </a:r>
            <a:endPar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29" name="组合 28"/>
          <p:cNvGrpSpPr/>
          <p:nvPr/>
        </p:nvGrpSpPr>
        <p:grpSpPr>
          <a:xfrm>
            <a:off x="638175" y="1655445"/>
            <a:ext cx="9218930" cy="520065"/>
            <a:chOff x="2242" y="7021"/>
            <a:chExt cx="14518" cy="819"/>
          </a:xfrm>
        </p:grpSpPr>
        <p:cxnSp>
          <p:nvCxnSpPr>
            <p:cNvPr id="30" name="直接连接符 29"/>
            <p:cNvCxnSpPr/>
            <p:nvPr/>
          </p:nvCxnSpPr>
          <p:spPr>
            <a:xfrm>
              <a:off x="2242" y="7840"/>
              <a:ext cx="14518" cy="0"/>
            </a:xfrm>
            <a:prstGeom prst="line">
              <a:avLst/>
            </a:prstGeom>
            <a:ln>
              <a:solidFill>
                <a:srgbClr val="C00000"/>
              </a:solidFill>
            </a:ln>
          </p:spPr>
          <p:style>
            <a:lnRef idx="1">
              <a:srgbClr val="4472C4"/>
            </a:lnRef>
            <a:fillRef idx="0">
              <a:srgbClr val="4472C4"/>
            </a:fillRef>
            <a:effectRef idx="0">
              <a:srgbClr val="4472C4"/>
            </a:effectRef>
            <a:fontRef idx="minor">
              <a:sysClr val="windowText" lastClr="000000"/>
            </a:fontRef>
          </p:style>
        </p:cxnSp>
        <p:sp>
          <p:nvSpPr>
            <p:cNvPr id="31" name="矩形 30"/>
            <p:cNvSpPr/>
            <p:nvPr/>
          </p:nvSpPr>
          <p:spPr>
            <a:xfrm>
              <a:off x="2242" y="7021"/>
              <a:ext cx="5219" cy="622"/>
            </a:xfrm>
            <a:prstGeom prst="rect">
              <a:avLst/>
            </a:prstGeom>
            <a:solidFill>
              <a:srgbClr val="C00000"/>
            </a:solidFill>
            <a:ln>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依法服兵役的义务</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3" name="文本框 2"/>
          <p:cNvSpPr txBox="1"/>
          <p:nvPr/>
        </p:nvSpPr>
        <p:spPr>
          <a:xfrm>
            <a:off x="5607050" y="2818130"/>
            <a:ext cx="5906135" cy="2861310"/>
          </a:xfrm>
          <a:prstGeom prst="rect">
            <a:avLst/>
          </a:prstGeom>
          <a:noFill/>
        </p:spPr>
        <p:txBody>
          <a:bodyPr wrap="square" rtlCol="0" anchor="t">
            <a:spAutoFit/>
          </a:bodyPr>
          <a:lstStyle/>
          <a:p>
            <a:pPr>
              <a:lnSpc>
                <a:spcPct val="150000"/>
              </a:lnSpc>
            </a:pPr>
            <a:r>
              <a:rPr lang="zh-CN" altLang="en-US" sz="2400" b="1">
                <a:solidFill>
                  <a:srgbClr val="C00000"/>
                </a:solidFill>
              </a:rPr>
              <a:t>我国实行义务兵与志愿兵相结合、民兵与预备役相结合的兵役制度。</a:t>
            </a:r>
            <a:r>
              <a:rPr lang="zh-CN" altLang="en-US" sz="2400"/>
              <a:t>我国公民都有义务依法服兵役。我国兵役法规定，每年 12 月 31 日以前年满 18 周岁的男性公民，应当被征集服现役。</a:t>
            </a:r>
            <a:endParaRPr lang="zh-CN" altLang="en-US" sz="2400"/>
          </a:p>
        </p:txBody>
      </p:sp>
      <p:pic>
        <p:nvPicPr>
          <p:cNvPr id="4" name="兵役">
            <a:hlinkClick r:id="" action="ppaction://media"/>
          </p:cNvPr>
          <p:cNvPicPr/>
          <p:nvPr>
            <a:videoFile r:link="rId1"/>
            <p:extLst>
              <p:ext uri="{DAA4B4D4-6D71-4841-9C94-3DE7FCFB9230}">
                <p14:media xmlns:p14="http://schemas.microsoft.com/office/powerpoint/2010/main" r:embed="rId2">
                  <p14:trim st="687.000000" end="4222.000000"/>
                </p14:media>
              </p:ext>
            </p:extLst>
          </p:nvPr>
        </p:nvPicPr>
        <p:blipFill>
          <a:blip r:embed="rId3"/>
          <a:stretch>
            <a:fillRect/>
          </a:stretch>
        </p:blipFill>
        <p:spPr>
          <a:xfrm>
            <a:off x="534670" y="2629535"/>
            <a:ext cx="4820285" cy="37147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425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p:cTn id="11" fill="hold" display="1">
                  <p:stCondLst>
                    <p:cond delay="indefinite"/>
                  </p:stCondLst>
                  <p:endCondLst>
                    <p:cond evt="onNext" delay="0">
                      <p:tgtEl>
                        <p:sldTgt/>
                      </p:tgtEl>
                    </p:cond>
                    <p:cond evt="onPrev" delay="0">
                      <p:tgtEl>
                        <p:sldTgt/>
                      </p:tgtEl>
                    </p:cond>
                  </p:end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additive="base">
                                        <p:cTn id="16"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P spid="3"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17"/>
          <p:cNvSpPr/>
          <p:nvPr/>
        </p:nvSpPr>
        <p:spPr>
          <a:xfrm>
            <a:off x="2467610" y="890270"/>
            <a:ext cx="433514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rPr>
              <a:t>四</a:t>
            </a:r>
            <a:r>
              <a:rPr lang="en-US" altLang="zh-CN" sz="2800">
                <a:latin typeface="微软雅黑" panose="020B0503020204020204" pitchFamily="34" charset="-122"/>
                <a:ea typeface="微软雅黑" panose="020B0503020204020204" pitchFamily="34" charset="-122"/>
              </a:rPr>
              <a:t>）依法履行法律义务</a:t>
            </a:r>
            <a:endParaRPr lang="en-US" altLang="zh-CN" sz="2800">
              <a:latin typeface="微软雅黑" panose="020B0503020204020204" pitchFamily="34" charset="-122"/>
              <a:ea typeface="微软雅黑" panose="020B0503020204020204" pitchFamily="34" charset="-122"/>
            </a:endParaRPr>
          </a:p>
        </p:txBody>
      </p:sp>
      <p:sp>
        <p:nvSpPr>
          <p:cNvPr id="2" name="文本框 1"/>
          <p:cNvSpPr txBox="1"/>
          <p:nvPr/>
        </p:nvSpPr>
        <p:spPr>
          <a:xfrm>
            <a:off x="2467610" y="14605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二、依法行使权利与履行义务</a:t>
            </a:r>
            <a:endPar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29" name="组合 28"/>
          <p:cNvGrpSpPr/>
          <p:nvPr/>
        </p:nvGrpSpPr>
        <p:grpSpPr>
          <a:xfrm>
            <a:off x="638175" y="1655445"/>
            <a:ext cx="9218930" cy="520065"/>
            <a:chOff x="2242" y="7021"/>
            <a:chExt cx="14518" cy="819"/>
          </a:xfrm>
        </p:grpSpPr>
        <p:cxnSp>
          <p:nvCxnSpPr>
            <p:cNvPr id="30" name="直接连接符 29"/>
            <p:cNvCxnSpPr/>
            <p:nvPr/>
          </p:nvCxnSpPr>
          <p:spPr>
            <a:xfrm>
              <a:off x="2242" y="7840"/>
              <a:ext cx="14518" cy="0"/>
            </a:xfrm>
            <a:prstGeom prst="line">
              <a:avLst/>
            </a:prstGeom>
            <a:ln>
              <a:solidFill>
                <a:srgbClr val="C00000"/>
              </a:solidFill>
            </a:ln>
          </p:spPr>
          <p:style>
            <a:lnRef idx="1">
              <a:srgbClr val="4472C4"/>
            </a:lnRef>
            <a:fillRef idx="0">
              <a:srgbClr val="4472C4"/>
            </a:fillRef>
            <a:effectRef idx="0">
              <a:srgbClr val="4472C4"/>
            </a:effectRef>
            <a:fontRef idx="minor">
              <a:sysClr val="windowText" lastClr="000000"/>
            </a:fontRef>
          </p:style>
        </p:cxnSp>
        <p:sp>
          <p:nvSpPr>
            <p:cNvPr id="31" name="矩形 30"/>
            <p:cNvSpPr/>
            <p:nvPr/>
          </p:nvSpPr>
          <p:spPr>
            <a:xfrm>
              <a:off x="2242" y="7021"/>
              <a:ext cx="5219" cy="622"/>
            </a:xfrm>
            <a:prstGeom prst="rect">
              <a:avLst/>
            </a:prstGeom>
            <a:solidFill>
              <a:srgbClr val="C00000"/>
            </a:solidFill>
            <a:ln>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依法纳税的义务</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3" name="文本框 2"/>
          <p:cNvSpPr txBox="1"/>
          <p:nvPr/>
        </p:nvSpPr>
        <p:spPr>
          <a:xfrm>
            <a:off x="4199255" y="2484755"/>
            <a:ext cx="7517130" cy="4078605"/>
          </a:xfrm>
          <a:prstGeom prst="rect">
            <a:avLst/>
          </a:prstGeom>
          <a:noFill/>
        </p:spPr>
        <p:txBody>
          <a:bodyPr wrap="square" rtlCol="0" anchor="t">
            <a:spAutoFit/>
          </a:bodyPr>
          <a:lstStyle/>
          <a:p>
            <a:pPr>
              <a:lnSpc>
                <a:spcPct val="120000"/>
              </a:lnSpc>
              <a:spcBef>
                <a:spcPts val="0"/>
              </a:spcBef>
              <a:spcAft>
                <a:spcPts val="0"/>
              </a:spcAft>
            </a:pPr>
            <a:r>
              <a:rPr lang="zh-CN" altLang="en-US" sz="2400" b="1"/>
              <a:t>案例：郑爽偷税逃税案</a:t>
            </a:r>
            <a:endParaRPr lang="zh-CN" altLang="en-US" sz="2400" b="1"/>
          </a:p>
          <a:p>
            <a:pPr>
              <a:lnSpc>
                <a:spcPct val="120000"/>
              </a:lnSpc>
              <a:spcBef>
                <a:spcPts val="0"/>
              </a:spcBef>
              <a:spcAft>
                <a:spcPts val="0"/>
              </a:spcAft>
            </a:pPr>
            <a:r>
              <a:rPr lang="zh-CN" altLang="en-US" sz="2400"/>
              <a:t>郑爽——这个有着千万粉丝的流量明星，对国家法律法规和有关部门三令五申置若罔闻，无视严禁影视行业“天价片酬”“阴阳合同”的有关要求，偷逃税主观故意明显，严重扰乱税收征管秩序。上海市税务局第一稽查局依法作出对郑爽追缴税款、加收滞纳金并处罚款共计2.99亿元的处理处罚决定。</a:t>
            </a:r>
            <a:endParaRPr lang="zh-CN" altLang="en-US" sz="2400"/>
          </a:p>
          <a:p>
            <a:pPr>
              <a:lnSpc>
                <a:spcPct val="120000"/>
              </a:lnSpc>
              <a:spcBef>
                <a:spcPts val="0"/>
              </a:spcBef>
              <a:spcAft>
                <a:spcPts val="0"/>
              </a:spcAft>
            </a:pPr>
            <a:endParaRPr lang="zh-CN" altLang="en-US" sz="2400" b="1">
              <a:solidFill>
                <a:srgbClr val="C00000"/>
              </a:solidFill>
            </a:endParaRPr>
          </a:p>
          <a:p>
            <a:pPr>
              <a:lnSpc>
                <a:spcPct val="120000"/>
              </a:lnSpc>
              <a:spcBef>
                <a:spcPts val="0"/>
              </a:spcBef>
              <a:spcAft>
                <a:spcPts val="0"/>
              </a:spcAft>
            </a:pPr>
            <a:r>
              <a:rPr lang="zh-CN" altLang="en-US" sz="2400" b="1">
                <a:solidFill>
                  <a:srgbClr val="C00000"/>
                </a:solidFill>
              </a:rPr>
              <a:t>在纳税这一法定义务面前，每个人都是平等的。</a:t>
            </a:r>
            <a:endParaRPr lang="zh-CN" altLang="en-US" sz="2400"/>
          </a:p>
        </p:txBody>
      </p:sp>
      <p:pic>
        <p:nvPicPr>
          <p:cNvPr id="100" name="图片 99"/>
          <p:cNvPicPr/>
          <p:nvPr/>
        </p:nvPicPr>
        <p:blipFill>
          <a:blip r:embed="rId1"/>
          <a:stretch>
            <a:fillRect/>
          </a:stretch>
        </p:blipFill>
        <p:spPr>
          <a:xfrm>
            <a:off x="157480" y="2484755"/>
            <a:ext cx="3794760" cy="1831975"/>
          </a:xfrm>
          <a:prstGeom prst="rect">
            <a:avLst/>
          </a:prstGeom>
          <a:noFill/>
          <a:ln w="9525">
            <a:noFill/>
          </a:ln>
        </p:spPr>
      </p:pic>
      <p:pic>
        <p:nvPicPr>
          <p:cNvPr id="4" name="图片 3"/>
          <p:cNvPicPr>
            <a:picLocks noChangeAspect="1"/>
          </p:cNvPicPr>
          <p:nvPr/>
        </p:nvPicPr>
        <p:blipFill>
          <a:blip r:embed="rId2"/>
          <a:stretch>
            <a:fillRect/>
          </a:stretch>
        </p:blipFill>
        <p:spPr>
          <a:xfrm>
            <a:off x="95885" y="4257675"/>
            <a:ext cx="3784600" cy="26003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0"/>
          <p:cNvSpPr txBox="1"/>
          <p:nvPr/>
        </p:nvSpPr>
        <p:spPr>
          <a:xfrm>
            <a:off x="1760220" y="3386455"/>
            <a:ext cx="8671560" cy="923330"/>
          </a:xfrm>
          <a:prstGeom prst="rect">
            <a:avLst/>
          </a:prstGeom>
          <a:noFill/>
        </p:spPr>
        <p:txBody>
          <a:bodyPr wrap="square" lIns="91440" tIns="45720" rIns="91440" bIns="4572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pPr algn="ctr" fontAlgn="auto">
              <a:defRPr/>
            </a:pPr>
            <a:r>
              <a:rPr lang="zh-CN" altLang="en-US" noProof="1">
                <a:latin typeface="方正悠黑体" panose="02010600010101010101" charset="-122"/>
                <a:ea typeface="方正悠黑体" panose="02010600010101010101" charset="-122"/>
                <a:cs typeface="微软雅黑" panose="020B0503020204020204" pitchFamily="34" charset="-122"/>
                <a:sym typeface="微软雅黑" panose="020B0503020204020204" pitchFamily="34" charset="-122"/>
              </a:rPr>
              <a:t>三、不断提升法治素养</a:t>
            </a:r>
            <a:endParaRPr lang="zh-CN" altLang="en-US" noProof="1">
              <a:latin typeface="方正悠黑体" panose="02010600010101010101" charset="-122"/>
              <a:ea typeface="方正悠黑体" panose="02010600010101010101" charset="-122"/>
              <a:cs typeface="微软雅黑" panose="020B0503020204020204" pitchFamily="34" charset="-122"/>
              <a:sym typeface="微软雅黑" panose="020B0503020204020204" pitchFamily="34" charset="-122"/>
            </a:endParaRPr>
          </a:p>
        </p:txBody>
      </p:sp>
      <p:grpSp>
        <p:nvGrpSpPr>
          <p:cNvPr id="2" name="组合 1"/>
          <p:cNvGrpSpPr/>
          <p:nvPr/>
        </p:nvGrpSpPr>
        <p:grpSpPr>
          <a:xfrm>
            <a:off x="4234815" y="1238250"/>
            <a:ext cx="2930525" cy="1818640"/>
            <a:chOff x="6669" y="1950"/>
            <a:chExt cx="4615" cy="2864"/>
          </a:xfrm>
        </p:grpSpPr>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669" y="1950"/>
              <a:ext cx="3340" cy="2211"/>
            </a:xfrm>
            <a:prstGeom prst="rect">
              <a:avLst/>
            </a:prstGeom>
          </p:spPr>
        </p:pic>
        <p:pic>
          <p:nvPicPr>
            <p:cNvPr id="28"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6" y="2320"/>
              <a:ext cx="3768" cy="2495"/>
            </a:xfrm>
            <a:prstGeom prst="rect">
              <a:avLst/>
            </a:prstGeom>
          </p:spPr>
        </p:pic>
        <p:sp>
          <p:nvSpPr>
            <p:cNvPr id="31" name="Rectangle 9"/>
            <p:cNvSpPr>
              <a:spLocks noChangeArrowheads="1"/>
            </p:cNvSpPr>
            <p:nvPr/>
          </p:nvSpPr>
          <p:spPr bwMode="auto">
            <a:xfrm>
              <a:off x="8177" y="2966"/>
              <a:ext cx="2566" cy="1024"/>
            </a:xfrm>
            <a:prstGeom prst="rect">
              <a:avLst/>
            </a:prstGeom>
            <a:noFill/>
            <a:ln>
              <a:noFill/>
            </a:ln>
          </p:spPr>
          <p:txBody>
            <a:bodyPr wrap="none" lIns="0" tIns="0" rIns="0" bIns="0" anchor="ctr">
              <a:noAutofit/>
            </a:bodyPr>
            <a:lstStyle/>
            <a:p>
              <a:pPr algn="ctr" fontAlgn="base">
                <a:spcBef>
                  <a:spcPct val="0"/>
                </a:spcBef>
                <a:spcAft>
                  <a:spcPct val="0"/>
                </a:spcAft>
                <a:defRPr/>
              </a:pPr>
              <a:r>
                <a:rPr lang="zh-CN" altLang="en-US" sz="3200" b="1" kern="0" dirty="0">
                  <a:solidFill>
                    <a:srgbClr val="FFFFFF"/>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rPr>
                <a:t>三</a:t>
              </a:r>
              <a:endParaRPr lang="zh-CN" altLang="en-US" sz="3200" b="1" kern="0" dirty="0">
                <a:solidFill>
                  <a:srgbClr val="FFFFFF"/>
                </a:solidFill>
                <a:latin typeface="微软雅黑" panose="020B0503020204020204" pitchFamily="34" charset="-122"/>
                <a:ea typeface="微软雅黑" panose="020B0503020204020204" pitchFamily="34" charset="-122"/>
                <a:cs typeface="宋体" panose="02010600030101010101" pitchFamily="2" charset="-122"/>
                <a:sym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 by="(-#ppt_w*2)" calcmode="lin" valueType="num">
                                      <p:cBhvr rctx="PPT">
                                        <p:cTn id="7" dur="300" autoRev="1" fill="hold">
                                          <p:stCondLst>
                                            <p:cond delay="0"/>
                                          </p:stCondLst>
                                        </p:cTn>
                                        <p:tgtEl>
                                          <p:spTgt spid="25"/>
                                        </p:tgtEl>
                                        <p:attrNameLst>
                                          <p:attrName>ppt_w</p:attrName>
                                        </p:attrNameLst>
                                      </p:cBhvr>
                                    </p:anim>
                                    <p:anim by="(#ppt_w*0.50)" calcmode="lin" valueType="num">
                                      <p:cBhvr>
                                        <p:cTn id="8" dur="300" decel="50000" autoRev="1" fill="hold">
                                          <p:stCondLst>
                                            <p:cond delay="0"/>
                                          </p:stCondLst>
                                        </p:cTn>
                                        <p:tgtEl>
                                          <p:spTgt spid="25"/>
                                        </p:tgtEl>
                                        <p:attrNameLst>
                                          <p:attrName>ppt_x</p:attrName>
                                        </p:attrNameLst>
                                      </p:cBhvr>
                                    </p:anim>
                                    <p:anim from="(-#ppt_h/2)" to="(#ppt_y)" calcmode="lin" valueType="num">
                                      <p:cBhvr>
                                        <p:cTn id="9" dur="600" fill="hold">
                                          <p:stCondLst>
                                            <p:cond delay="0"/>
                                          </p:stCondLst>
                                        </p:cTn>
                                        <p:tgtEl>
                                          <p:spTgt spid="25"/>
                                        </p:tgtEl>
                                        <p:attrNameLst>
                                          <p:attrName>ppt_y</p:attrName>
                                        </p:attrNameLst>
                                      </p:cBhvr>
                                    </p:anim>
                                    <p:animRot by="21600000">
                                      <p:cBhvr>
                                        <p:cTn id="10" dur="600" fill="hold">
                                          <p:stCondLst>
                                            <p:cond delay="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447290" y="21844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三、不断提升法治素养</a:t>
            </a:r>
            <a:endParaRPr lang="zh-CN" altLang="en-US"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5" name="组合 4"/>
          <p:cNvGrpSpPr/>
          <p:nvPr/>
        </p:nvGrpSpPr>
        <p:grpSpPr>
          <a:xfrm>
            <a:off x="2317092" y="1095833"/>
            <a:ext cx="5400075" cy="583736"/>
            <a:chOff x="4722" y="2333"/>
            <a:chExt cx="8504" cy="919"/>
          </a:xfrm>
        </p:grpSpPr>
        <p:sp>
          <p:nvSpPr>
            <p:cNvPr id="11" name="文本框 2"/>
            <p:cNvSpPr txBox="1"/>
            <p:nvPr/>
          </p:nvSpPr>
          <p:spPr>
            <a:xfrm>
              <a:off x="4927" y="2333"/>
              <a:ext cx="2848" cy="919"/>
            </a:xfrm>
            <a:prstGeom prst="rect">
              <a:avLst/>
            </a:prstGeom>
            <a:noFill/>
            <a:ln>
              <a:noFill/>
            </a:ln>
          </p:spPr>
          <p:txBody>
            <a:bodyPr wrap="none" rtlCol="0">
              <a:spAutoFit/>
            </a:bodyPr>
            <a:lstStyle/>
            <a:p>
              <a:r>
                <a:rPr lang="zh-CN" altLang="en-US" sz="3200" b="1"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案例导入</a:t>
              </a:r>
              <a:endParaRPr lang="zh-CN" altLang="en-US" sz="3200" b="1" dirty="0">
                <a:solidFill>
                  <a:srgbClr val="C00000"/>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17" name="直接连接符 16"/>
            <p:cNvCxnSpPr/>
            <p:nvPr/>
          </p:nvCxnSpPr>
          <p:spPr>
            <a:xfrm flipV="1">
              <a:off x="4722" y="3252"/>
              <a:ext cx="8504" cy="0"/>
            </a:xfrm>
            <a:prstGeom prst="line">
              <a:avLst/>
            </a:prstGeom>
            <a:noFill/>
            <a:ln w="19050" cap="flat" cmpd="sng" algn="ctr">
              <a:solidFill>
                <a:srgbClr val="FF0000"/>
              </a:solidFill>
              <a:prstDash val="solid"/>
            </a:ln>
            <a:effectLst/>
          </p:spPr>
        </p:cxnSp>
      </p:grpSp>
      <p:sp>
        <p:nvSpPr>
          <p:cNvPr id="13" name="Text Box 2"/>
          <p:cNvSpPr txBox="1">
            <a:spLocks noChangeArrowheads="1"/>
          </p:cNvSpPr>
          <p:nvPr/>
        </p:nvSpPr>
        <p:spPr bwMode="auto">
          <a:xfrm>
            <a:off x="5423535" y="1767205"/>
            <a:ext cx="6458585" cy="5077460"/>
          </a:xfrm>
          <a:prstGeom prst="rect">
            <a:avLst/>
          </a:prstGeom>
          <a:noFill/>
          <a:ln w="28575">
            <a:solidFill>
              <a:srgbClr val="FF0000"/>
            </a:solidFill>
            <a:prstDash val="dash"/>
            <a:miter lim="800000"/>
          </a:ln>
          <a:extLst>
            <a:ext uri="{909E8E84-426E-40DD-AFC4-6F175D3DCCD1}">
              <a14:hiddenFill xmlns:a14="http://schemas.microsoft.com/office/drawing/2010/main">
                <a:solidFill>
                  <a:srgbClr val="FFFFFF"/>
                </a:solidFill>
              </a14:hiddenFill>
            </a:ext>
          </a:extLst>
        </p:spPr>
        <p:txBody>
          <a:bodyPr wrap="square">
            <a:spAutoFit/>
          </a:bodyPr>
          <a:lstStyle/>
          <a:p>
            <a:pPr fontAlgn="base">
              <a:lnSpc>
                <a:spcPct val="150000"/>
              </a:lnSpc>
              <a:spcBef>
                <a:spcPts val="0"/>
              </a:spcBef>
              <a:spcAft>
                <a:spcPts val="0"/>
              </a:spcAft>
              <a:buFont typeface="Arial" panose="020B0604020202020204" pitchFamily="34" charset="0"/>
              <a:buNone/>
            </a:pP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大学生赵某与女友钱某乘坐公家车时看见前排有人讲随身携带的笔记本电脑放在地上，两人便合计实施了盗窃，后来双双被刑拘。该案中两人条件较好，也都要笔记本电脑，对于作案动机，两人均辩解只是为了好玩，认为自己的行为不构成犯罪。</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a:p>
            <a:pPr fontAlgn="base">
              <a:lnSpc>
                <a:spcPct val="150000"/>
              </a:lnSpc>
              <a:spcBef>
                <a:spcPts val="0"/>
              </a:spcBef>
              <a:spcAft>
                <a:spcPts val="0"/>
              </a:spcAft>
              <a:buFont typeface="Arial" panose="020B0604020202020204" pitchFamily="34" charset="0"/>
              <a:buNone/>
            </a:pP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、前几年发生的“伤熊事件”的某高校大学生刘某面对审问时说：“我只是说觉得好奇，并不是存心想伤害它。”</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175260" y="5039360"/>
            <a:ext cx="5196205" cy="1753235"/>
          </a:xfrm>
          <a:prstGeom prst="rect">
            <a:avLst/>
          </a:prstGeom>
          <a:noFill/>
        </p:spPr>
        <p:txBody>
          <a:bodyPr wrap="square" rtlCol="0" anchor="t">
            <a:spAutoFit/>
          </a:bodyPr>
          <a:lstStyle/>
          <a:p>
            <a:pPr>
              <a:lnSpc>
                <a:spcPct val="150000"/>
              </a:lnSpc>
            </a:pPr>
            <a:r>
              <a:rPr lang="zh-CN" altLang="en-US" sz="2400" b="1">
                <a:solidFill>
                  <a:srgbClr val="C00000"/>
                </a:solidFill>
              </a:rPr>
              <a:t>加强法治思维的培养是全面之举，而加强对大学生法治思维的培养是全局之重。</a:t>
            </a:r>
            <a:endParaRPr lang="zh-CN" altLang="en-US" sz="2400" b="1">
              <a:solidFill>
                <a:srgbClr val="C00000"/>
              </a:solidFill>
            </a:endParaRPr>
          </a:p>
        </p:txBody>
      </p:sp>
      <p:pic>
        <p:nvPicPr>
          <p:cNvPr id="2" name="图片 1" descr="法律无知"/>
          <p:cNvPicPr>
            <a:picLocks noChangeAspect="1"/>
          </p:cNvPicPr>
          <p:nvPr/>
        </p:nvPicPr>
        <p:blipFill>
          <a:blip r:embed="rId1"/>
          <a:stretch>
            <a:fillRect/>
          </a:stretch>
        </p:blipFill>
        <p:spPr>
          <a:xfrm>
            <a:off x="1132205" y="1790065"/>
            <a:ext cx="3282315" cy="328231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3" grpId="0"/>
      <p:bldP spid="3"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467610" y="18669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三、不断提升法治素养</a:t>
            </a:r>
            <a:endParaRPr lang="zh-CN" altLang="en-US"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 name="文本框 1"/>
          <p:cNvSpPr txBox="1"/>
          <p:nvPr/>
        </p:nvSpPr>
        <p:spPr>
          <a:xfrm>
            <a:off x="1879600" y="6113145"/>
            <a:ext cx="8433435" cy="398780"/>
          </a:xfrm>
          <a:prstGeom prst="rect">
            <a:avLst/>
          </a:prstGeom>
          <a:noFill/>
        </p:spPr>
        <p:txBody>
          <a:bodyPr wrap="square" rtlCol="0" anchor="t">
            <a:spAutoFit/>
          </a:bodyPr>
          <a:lstStyle/>
          <a:p>
            <a:r>
              <a:rPr lang="zh-CN" altLang="en-US" sz="2000">
                <a:latin typeface="微软雅黑" panose="020B0503020204020204" pitchFamily="34" charset="-122"/>
                <a:ea typeface="微软雅黑" panose="020B0503020204020204" pitchFamily="34" charset="-122"/>
                <a:cs typeface="微软雅黑" panose="020B0503020204020204" pitchFamily="34" charset="-122"/>
              </a:rPr>
              <a:t>案例：2018年6月20号，甘肃女生李依依跳楼事件，围观者起哄被刑拘。</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矩形: 圆角 17"/>
          <p:cNvSpPr/>
          <p:nvPr/>
        </p:nvSpPr>
        <p:spPr>
          <a:xfrm>
            <a:off x="2467610" y="863600"/>
            <a:ext cx="487743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（一）尊重法律权威</a:t>
            </a:r>
            <a:endParaRPr lang="en-US" altLang="zh-CN" sz="2800">
              <a:latin typeface="微软雅黑" panose="020B0503020204020204" pitchFamily="34" charset="-122"/>
              <a:ea typeface="微软雅黑" panose="020B0503020204020204" pitchFamily="34" charset="-122"/>
            </a:endParaRPr>
          </a:p>
        </p:txBody>
      </p:sp>
      <p:sp>
        <p:nvSpPr>
          <p:cNvPr id="13" name="Text Box 2"/>
          <p:cNvSpPr txBox="1">
            <a:spLocks noChangeArrowheads="1"/>
          </p:cNvSpPr>
          <p:nvPr/>
        </p:nvSpPr>
        <p:spPr bwMode="auto">
          <a:xfrm>
            <a:off x="638175" y="1833245"/>
            <a:ext cx="10874375" cy="1198880"/>
          </a:xfrm>
          <a:prstGeom prst="rect">
            <a:avLst/>
          </a:prstGeom>
          <a:noFill/>
          <a:ln w="28575">
            <a:solidFill>
              <a:srgbClr val="FF0000"/>
            </a:solidFill>
            <a:prstDash val="dash"/>
            <a:miter lim="800000"/>
          </a:ln>
          <a:extLst>
            <a:ext uri="{909E8E84-426E-40DD-AFC4-6F175D3DCCD1}">
              <a14:hiddenFill xmlns:a14="http://schemas.microsoft.com/office/drawing/2010/main">
                <a:solidFill>
                  <a:srgbClr val="FFFFFF"/>
                </a:solidFill>
              </a14:hiddenFill>
            </a:ext>
          </a:extLst>
        </p:spPr>
        <p:txBody>
          <a:bodyPr wrap="square">
            <a:spAutoFit/>
          </a:bodyPr>
          <a:lstStyle/>
          <a:p>
            <a:pPr fontAlgn="base">
              <a:lnSpc>
                <a:spcPct val="100000"/>
              </a:lnSpc>
              <a:spcBef>
                <a:spcPts val="0"/>
              </a:spcBef>
              <a:spcAft>
                <a:spcPts val="0"/>
              </a:spcAft>
              <a:buFont typeface="Arial" panose="020B0604020202020204" pitchFamily="34" charset="0"/>
              <a:buNone/>
            </a:pP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一切法律之中最重要的法律，既不是刻在大理石上，也不是刻在铜表里，而是铭刻在公民的内心里。</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a:p>
            <a:pPr algn="r" fontAlgn="base">
              <a:lnSpc>
                <a:spcPct val="100000"/>
              </a:lnSpc>
              <a:spcBef>
                <a:spcPts val="0"/>
              </a:spcBef>
              <a:spcAft>
                <a:spcPts val="0"/>
              </a:spcAft>
              <a:buFont typeface="Arial" panose="020B0604020202020204" pitchFamily="34" charset="0"/>
              <a:buNone/>
            </a:pP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——卢梭</a:t>
            </a:r>
            <a:endParaRPr lang="en-US" altLang="zh-CN" sz="2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8" name="组合 7"/>
          <p:cNvGrpSpPr/>
          <p:nvPr/>
        </p:nvGrpSpPr>
        <p:grpSpPr>
          <a:xfrm>
            <a:off x="67945" y="3182620"/>
            <a:ext cx="11958320" cy="2787015"/>
            <a:chOff x="390" y="5645"/>
            <a:chExt cx="18832" cy="4389"/>
          </a:xfrm>
          <a:effectLst>
            <a:outerShdw blurRad="63500" sx="102000" sy="102000" algn="ctr" rotWithShape="0">
              <a:prstClr val="black">
                <a:alpha val="40000"/>
              </a:prstClr>
            </a:outerShdw>
          </a:effectLst>
        </p:grpSpPr>
        <p:pic>
          <p:nvPicPr>
            <p:cNvPr id="3" name="图片 2" descr="李依依"/>
            <p:cNvPicPr>
              <a:picLocks noChangeAspect="1"/>
            </p:cNvPicPr>
            <p:nvPr/>
          </p:nvPicPr>
          <p:blipFill>
            <a:blip r:embed="rId1"/>
            <a:srcRect r="12923"/>
            <a:stretch>
              <a:fillRect/>
            </a:stretch>
          </p:blipFill>
          <p:spPr>
            <a:xfrm>
              <a:off x="390" y="5645"/>
              <a:ext cx="5074" cy="4379"/>
            </a:xfrm>
            <a:prstGeom prst="rect">
              <a:avLst/>
            </a:prstGeom>
          </p:spPr>
        </p:pic>
        <p:pic>
          <p:nvPicPr>
            <p:cNvPr id="5" name="图片 4" descr="李依依"/>
            <p:cNvPicPr>
              <a:picLocks noChangeAspect="1"/>
            </p:cNvPicPr>
            <p:nvPr/>
          </p:nvPicPr>
          <p:blipFill>
            <a:blip r:embed="rId2"/>
            <a:stretch>
              <a:fillRect/>
            </a:stretch>
          </p:blipFill>
          <p:spPr>
            <a:xfrm>
              <a:off x="10245" y="5648"/>
              <a:ext cx="4428" cy="4378"/>
            </a:xfrm>
            <a:prstGeom prst="rect">
              <a:avLst/>
            </a:prstGeom>
          </p:spPr>
        </p:pic>
        <p:pic>
          <p:nvPicPr>
            <p:cNvPr id="6" name="图片 5" descr="李依依2"/>
            <p:cNvPicPr>
              <a:picLocks noChangeAspect="1"/>
            </p:cNvPicPr>
            <p:nvPr/>
          </p:nvPicPr>
          <p:blipFill>
            <a:blip r:embed="rId3"/>
            <a:stretch>
              <a:fillRect/>
            </a:stretch>
          </p:blipFill>
          <p:spPr>
            <a:xfrm>
              <a:off x="5464" y="5645"/>
              <a:ext cx="4781" cy="4389"/>
            </a:xfrm>
            <a:prstGeom prst="rect">
              <a:avLst/>
            </a:prstGeom>
          </p:spPr>
        </p:pic>
        <p:pic>
          <p:nvPicPr>
            <p:cNvPr id="7" name="图片 6" descr="李依依5"/>
            <p:cNvPicPr>
              <a:picLocks noChangeAspect="1"/>
            </p:cNvPicPr>
            <p:nvPr/>
          </p:nvPicPr>
          <p:blipFill>
            <a:blip r:embed="rId4"/>
            <a:stretch>
              <a:fillRect/>
            </a:stretch>
          </p:blipFill>
          <p:spPr>
            <a:xfrm>
              <a:off x="14673" y="5648"/>
              <a:ext cx="4549" cy="4373"/>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477770" y="14605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三、不断提升法治素养</a:t>
            </a:r>
            <a:endParaRPr lang="zh-CN" altLang="en-US"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6" name="矩形: 圆角 17"/>
          <p:cNvSpPr/>
          <p:nvPr/>
        </p:nvSpPr>
        <p:spPr>
          <a:xfrm>
            <a:off x="2477770" y="798830"/>
            <a:ext cx="487743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（一）尊重法律权威</a:t>
            </a:r>
            <a:endParaRPr lang="en-US" altLang="zh-CN" sz="2800">
              <a:latin typeface="微软雅黑" panose="020B0503020204020204" pitchFamily="34" charset="-122"/>
              <a:ea typeface="微软雅黑" panose="020B0503020204020204" pitchFamily="34" charset="-122"/>
            </a:endParaRPr>
          </a:p>
        </p:txBody>
      </p:sp>
      <p:sp>
        <p:nvSpPr>
          <p:cNvPr id="9" name="任意多边形 2"/>
          <p:cNvSpPr/>
          <p:nvPr/>
        </p:nvSpPr>
        <p:spPr>
          <a:xfrm>
            <a:off x="2677146" y="1922201"/>
            <a:ext cx="4048542" cy="4052176"/>
          </a:xfrm>
          <a:custGeom>
            <a:avLst/>
            <a:gdLst>
              <a:gd name="connsiteX0" fmla="*/ 2164243 w 4048542"/>
              <a:gd name="connsiteY0" fmla="*/ 3477520 h 4052176"/>
              <a:gd name="connsiteX1" fmla="*/ 2232725 w 4048542"/>
              <a:gd name="connsiteY1" fmla="*/ 4041518 h 4052176"/>
              <a:gd name="connsiteX2" fmla="*/ 2231427 w 4048542"/>
              <a:gd name="connsiteY2" fmla="*/ 4041716 h 4052176"/>
              <a:gd name="connsiteX3" fmla="*/ 2024271 w 4048542"/>
              <a:gd name="connsiteY3" fmla="*/ 4052176 h 4052176"/>
              <a:gd name="connsiteX4" fmla="*/ 1817115 w 4048542"/>
              <a:gd name="connsiteY4" fmla="*/ 4041716 h 4052176"/>
              <a:gd name="connsiteX5" fmla="*/ 1815819 w 4048542"/>
              <a:gd name="connsiteY5" fmla="*/ 4041518 h 4052176"/>
              <a:gd name="connsiteX6" fmla="*/ 1884301 w 4048542"/>
              <a:gd name="connsiteY6" fmla="*/ 3477520 h 4052176"/>
              <a:gd name="connsiteX7" fmla="*/ 2024271 w 4048542"/>
              <a:gd name="connsiteY7" fmla="*/ 3484588 h 4052176"/>
              <a:gd name="connsiteX8" fmla="*/ 1541337 w 4048542"/>
              <a:gd name="connsiteY8" fmla="*/ 3401002 h 4052176"/>
              <a:gd name="connsiteX9" fmla="*/ 1590558 w 4048542"/>
              <a:gd name="connsiteY9" fmla="*/ 3419017 h 4052176"/>
              <a:gd name="connsiteX10" fmla="*/ 1730332 w 4048542"/>
              <a:gd name="connsiteY10" fmla="*/ 3454957 h 4052176"/>
              <a:gd name="connsiteX11" fmla="*/ 1812980 w 4048542"/>
              <a:gd name="connsiteY11" fmla="*/ 3467570 h 4052176"/>
              <a:gd name="connsiteX12" fmla="*/ 1744610 w 4048542"/>
              <a:gd name="connsiteY12" fmla="*/ 4030650 h 4052176"/>
              <a:gd name="connsiteX13" fmla="*/ 1615944 w 4048542"/>
              <a:gd name="connsiteY13" fmla="*/ 4011013 h 4052176"/>
              <a:gd name="connsiteX14" fmla="*/ 1421774 w 4048542"/>
              <a:gd name="connsiteY14" fmla="*/ 3961087 h 4052176"/>
              <a:gd name="connsiteX15" fmla="*/ 1340242 w 4048542"/>
              <a:gd name="connsiteY15" fmla="*/ 3931246 h 4052176"/>
              <a:gd name="connsiteX16" fmla="*/ 2507206 w 4048542"/>
              <a:gd name="connsiteY16" fmla="*/ 3401002 h 4052176"/>
              <a:gd name="connsiteX17" fmla="*/ 2708301 w 4048542"/>
              <a:gd name="connsiteY17" fmla="*/ 3931246 h 4052176"/>
              <a:gd name="connsiteX18" fmla="*/ 2626768 w 4048542"/>
              <a:gd name="connsiteY18" fmla="*/ 3961087 h 4052176"/>
              <a:gd name="connsiteX19" fmla="*/ 2432599 w 4048542"/>
              <a:gd name="connsiteY19" fmla="*/ 4011013 h 4052176"/>
              <a:gd name="connsiteX20" fmla="*/ 2303934 w 4048542"/>
              <a:gd name="connsiteY20" fmla="*/ 4030650 h 4052176"/>
              <a:gd name="connsiteX21" fmla="*/ 2235564 w 4048542"/>
              <a:gd name="connsiteY21" fmla="*/ 3467570 h 4052176"/>
              <a:gd name="connsiteX22" fmla="*/ 2318210 w 4048542"/>
              <a:gd name="connsiteY22" fmla="*/ 3454957 h 4052176"/>
              <a:gd name="connsiteX23" fmla="*/ 2457985 w 4048542"/>
              <a:gd name="connsiteY23" fmla="*/ 3419017 h 4052176"/>
              <a:gd name="connsiteX24" fmla="*/ 1226007 w 4048542"/>
              <a:gd name="connsiteY24" fmla="*/ 3245947 h 4052176"/>
              <a:gd name="connsiteX25" fmla="*/ 1329063 w 4048542"/>
              <a:gd name="connsiteY25" fmla="*/ 3308555 h 4052176"/>
              <a:gd name="connsiteX26" fmla="*/ 1456557 w 4048542"/>
              <a:gd name="connsiteY26" fmla="*/ 3369972 h 4052176"/>
              <a:gd name="connsiteX27" fmla="*/ 1473719 w 4048542"/>
              <a:gd name="connsiteY27" fmla="*/ 3376254 h 4052176"/>
              <a:gd name="connsiteX28" fmla="*/ 1272624 w 4048542"/>
              <a:gd name="connsiteY28" fmla="*/ 3906498 h 4052176"/>
              <a:gd name="connsiteX29" fmla="*/ 1235626 w 4048542"/>
              <a:gd name="connsiteY29" fmla="*/ 3892956 h 4052176"/>
              <a:gd name="connsiteX30" fmla="*/ 1058517 w 4048542"/>
              <a:gd name="connsiteY30" fmla="*/ 3807638 h 4052176"/>
              <a:gd name="connsiteX31" fmla="*/ 903361 w 4048542"/>
              <a:gd name="connsiteY31" fmla="*/ 3713379 h 4052176"/>
              <a:gd name="connsiteX32" fmla="*/ 2822536 w 4048542"/>
              <a:gd name="connsiteY32" fmla="*/ 3245947 h 4052176"/>
              <a:gd name="connsiteX33" fmla="*/ 3145181 w 4048542"/>
              <a:gd name="connsiteY33" fmla="*/ 3713379 h 4052176"/>
              <a:gd name="connsiteX34" fmla="*/ 2990026 w 4048542"/>
              <a:gd name="connsiteY34" fmla="*/ 3807638 h 4052176"/>
              <a:gd name="connsiteX35" fmla="*/ 2812917 w 4048542"/>
              <a:gd name="connsiteY35" fmla="*/ 3892956 h 4052176"/>
              <a:gd name="connsiteX36" fmla="*/ 2775919 w 4048542"/>
              <a:gd name="connsiteY36" fmla="*/ 3906497 h 4052176"/>
              <a:gd name="connsiteX37" fmla="*/ 2574824 w 4048542"/>
              <a:gd name="connsiteY37" fmla="*/ 3376253 h 4052176"/>
              <a:gd name="connsiteX38" fmla="*/ 2591986 w 4048542"/>
              <a:gd name="connsiteY38" fmla="*/ 3369972 h 4052176"/>
              <a:gd name="connsiteX39" fmla="*/ 2719479 w 4048542"/>
              <a:gd name="connsiteY39" fmla="*/ 3308555 h 4052176"/>
              <a:gd name="connsiteX40" fmla="*/ 957936 w 4048542"/>
              <a:gd name="connsiteY40" fmla="*/ 3018873 h 4052176"/>
              <a:gd name="connsiteX41" fmla="*/ 992955 w 4048542"/>
              <a:gd name="connsiteY41" fmla="*/ 3057403 h 4052176"/>
              <a:gd name="connsiteX42" fmla="*/ 1096529 w 4048542"/>
              <a:gd name="connsiteY42" fmla="*/ 3151538 h 4052176"/>
              <a:gd name="connsiteX43" fmla="*/ 1167206 w 4048542"/>
              <a:gd name="connsiteY43" fmla="*/ 3204389 h 4052176"/>
              <a:gd name="connsiteX44" fmla="*/ 844899 w 4048542"/>
              <a:gd name="connsiteY44" fmla="*/ 3671331 h 4052176"/>
              <a:gd name="connsiteX45" fmla="*/ 735490 w 4048542"/>
              <a:gd name="connsiteY45" fmla="*/ 3589516 h 4052176"/>
              <a:gd name="connsiteX46" fmla="*/ 591610 w 4048542"/>
              <a:gd name="connsiteY46" fmla="*/ 3458749 h 4052176"/>
              <a:gd name="connsiteX47" fmla="*/ 533540 w 4048542"/>
              <a:gd name="connsiteY47" fmla="*/ 3394856 h 4052176"/>
              <a:gd name="connsiteX48" fmla="*/ 3090606 w 4048542"/>
              <a:gd name="connsiteY48" fmla="*/ 3018873 h 4052176"/>
              <a:gd name="connsiteX49" fmla="*/ 3515003 w 4048542"/>
              <a:gd name="connsiteY49" fmla="*/ 3394856 h 4052176"/>
              <a:gd name="connsiteX50" fmla="*/ 3456932 w 4048542"/>
              <a:gd name="connsiteY50" fmla="*/ 3458749 h 4052176"/>
              <a:gd name="connsiteX51" fmla="*/ 3313052 w 4048542"/>
              <a:gd name="connsiteY51" fmla="*/ 3589516 h 4052176"/>
              <a:gd name="connsiteX52" fmla="*/ 3203644 w 4048542"/>
              <a:gd name="connsiteY52" fmla="*/ 3671330 h 4052176"/>
              <a:gd name="connsiteX53" fmla="*/ 2881337 w 4048542"/>
              <a:gd name="connsiteY53" fmla="*/ 3204389 h 4052176"/>
              <a:gd name="connsiteX54" fmla="*/ 2952013 w 4048542"/>
              <a:gd name="connsiteY54" fmla="*/ 3151538 h 4052176"/>
              <a:gd name="connsiteX55" fmla="*/ 3055587 w 4048542"/>
              <a:gd name="connsiteY55" fmla="*/ 3057403 h 4052176"/>
              <a:gd name="connsiteX56" fmla="*/ 750344 w 4048542"/>
              <a:gd name="connsiteY56" fmla="*/ 2735354 h 4052176"/>
              <a:gd name="connsiteX57" fmla="*/ 814859 w 4048542"/>
              <a:gd name="connsiteY57" fmla="*/ 2841549 h 4052176"/>
              <a:gd name="connsiteX58" fmla="*/ 898821 w 4048542"/>
              <a:gd name="connsiteY58" fmla="*/ 2953830 h 4052176"/>
              <a:gd name="connsiteX59" fmla="*/ 909507 w 4048542"/>
              <a:gd name="connsiteY59" fmla="*/ 2965587 h 4052176"/>
              <a:gd name="connsiteX60" fmla="*/ 485110 w 4048542"/>
              <a:gd name="connsiteY60" fmla="*/ 3341570 h 4052176"/>
              <a:gd name="connsiteX61" fmla="*/ 460842 w 4048542"/>
              <a:gd name="connsiteY61" fmla="*/ 3314869 h 4052176"/>
              <a:gd name="connsiteX62" fmla="*/ 344206 w 4048542"/>
              <a:gd name="connsiteY62" fmla="*/ 3158894 h 4052176"/>
              <a:gd name="connsiteX63" fmla="*/ 247295 w 4048542"/>
              <a:gd name="connsiteY63" fmla="*/ 2999373 h 4052176"/>
              <a:gd name="connsiteX64" fmla="*/ 3298199 w 4048542"/>
              <a:gd name="connsiteY64" fmla="*/ 2735353 h 4052176"/>
              <a:gd name="connsiteX65" fmla="*/ 3801247 w 4048542"/>
              <a:gd name="connsiteY65" fmla="*/ 2999373 h 4052176"/>
              <a:gd name="connsiteX66" fmla="*/ 3704336 w 4048542"/>
              <a:gd name="connsiteY66" fmla="*/ 3158894 h 4052176"/>
              <a:gd name="connsiteX67" fmla="*/ 3587700 w 4048542"/>
              <a:gd name="connsiteY67" fmla="*/ 3314869 h 4052176"/>
              <a:gd name="connsiteX68" fmla="*/ 3563433 w 4048542"/>
              <a:gd name="connsiteY68" fmla="*/ 3341569 h 4052176"/>
              <a:gd name="connsiteX69" fmla="*/ 3139036 w 4048542"/>
              <a:gd name="connsiteY69" fmla="*/ 2965587 h 4052176"/>
              <a:gd name="connsiteX70" fmla="*/ 3149722 w 4048542"/>
              <a:gd name="connsiteY70" fmla="*/ 2953830 h 4052176"/>
              <a:gd name="connsiteX71" fmla="*/ 3233683 w 4048542"/>
              <a:gd name="connsiteY71" fmla="*/ 2841549 h 4052176"/>
              <a:gd name="connsiteX72" fmla="*/ 618451 w 4048542"/>
              <a:gd name="connsiteY72" fmla="*/ 2409669 h 4052176"/>
              <a:gd name="connsiteX73" fmla="*/ 631341 w 4048542"/>
              <a:gd name="connsiteY73" fmla="*/ 2459801 h 4052176"/>
              <a:gd name="connsiteX74" fmla="*/ 680386 w 4048542"/>
              <a:gd name="connsiteY74" fmla="*/ 2593802 h 4052176"/>
              <a:gd name="connsiteX75" fmla="*/ 717666 w 4048542"/>
              <a:gd name="connsiteY75" fmla="*/ 2671190 h 4052176"/>
              <a:gd name="connsiteX76" fmla="*/ 215273 w 4048542"/>
              <a:gd name="connsiteY76" fmla="*/ 2934866 h 4052176"/>
              <a:gd name="connsiteX77" fmla="*/ 157402 w 4048542"/>
              <a:gd name="connsiteY77" fmla="*/ 2814733 h 4052176"/>
              <a:gd name="connsiteX78" fmla="*/ 89271 w 4048542"/>
              <a:gd name="connsiteY78" fmla="*/ 2628585 h 4052176"/>
              <a:gd name="connsiteX79" fmla="*/ 67875 w 4048542"/>
              <a:gd name="connsiteY79" fmla="*/ 2545374 h 4052176"/>
              <a:gd name="connsiteX80" fmla="*/ 3430092 w 4048542"/>
              <a:gd name="connsiteY80" fmla="*/ 2409668 h 4052176"/>
              <a:gd name="connsiteX81" fmla="*/ 3980667 w 4048542"/>
              <a:gd name="connsiteY81" fmla="*/ 2545372 h 4052176"/>
              <a:gd name="connsiteX82" fmla="*/ 3959271 w 4048542"/>
              <a:gd name="connsiteY82" fmla="*/ 2628585 h 4052176"/>
              <a:gd name="connsiteX83" fmla="*/ 3891140 w 4048542"/>
              <a:gd name="connsiteY83" fmla="*/ 2814733 h 4052176"/>
              <a:gd name="connsiteX84" fmla="*/ 3833269 w 4048542"/>
              <a:gd name="connsiteY84" fmla="*/ 2934865 h 4052176"/>
              <a:gd name="connsiteX85" fmla="*/ 3330877 w 4048542"/>
              <a:gd name="connsiteY85" fmla="*/ 2671189 h 4052176"/>
              <a:gd name="connsiteX86" fmla="*/ 3368156 w 4048542"/>
              <a:gd name="connsiteY86" fmla="*/ 2593802 h 4052176"/>
              <a:gd name="connsiteX87" fmla="*/ 3417201 w 4048542"/>
              <a:gd name="connsiteY87" fmla="*/ 2459801 h 4052176"/>
              <a:gd name="connsiteX88" fmla="*/ 3480954 w 4048542"/>
              <a:gd name="connsiteY88" fmla="*/ 2062088 h 4052176"/>
              <a:gd name="connsiteX89" fmla="*/ 4048542 w 4048542"/>
              <a:gd name="connsiteY89" fmla="*/ 2062088 h 4052176"/>
              <a:gd name="connsiteX90" fmla="*/ 4039900 w 4048542"/>
              <a:gd name="connsiteY90" fmla="*/ 2233244 h 4052176"/>
              <a:gd name="connsiteX91" fmla="*/ 4009197 w 4048542"/>
              <a:gd name="connsiteY91" fmla="*/ 2434416 h 4052176"/>
              <a:gd name="connsiteX92" fmla="*/ 3998598 w 4048542"/>
              <a:gd name="connsiteY92" fmla="*/ 2475637 h 4052176"/>
              <a:gd name="connsiteX93" fmla="*/ 3448022 w 4048542"/>
              <a:gd name="connsiteY93" fmla="*/ 2339933 h 4052176"/>
              <a:gd name="connsiteX94" fmla="*/ 3453141 w 4048542"/>
              <a:gd name="connsiteY94" fmla="*/ 2320027 h 4052176"/>
              <a:gd name="connsiteX95" fmla="*/ 3475242 w 4048542"/>
              <a:gd name="connsiteY95" fmla="*/ 2175211 h 4052176"/>
              <a:gd name="connsiteX96" fmla="*/ 0 w 4048542"/>
              <a:gd name="connsiteY96" fmla="*/ 2062088 h 4052176"/>
              <a:gd name="connsiteX97" fmla="*/ 567588 w 4048542"/>
              <a:gd name="connsiteY97" fmla="*/ 2062088 h 4052176"/>
              <a:gd name="connsiteX98" fmla="*/ 573300 w 4048542"/>
              <a:gd name="connsiteY98" fmla="*/ 2175211 h 4052176"/>
              <a:gd name="connsiteX99" fmla="*/ 595402 w 4048542"/>
              <a:gd name="connsiteY99" fmla="*/ 2320027 h 4052176"/>
              <a:gd name="connsiteX100" fmla="*/ 600520 w 4048542"/>
              <a:gd name="connsiteY100" fmla="*/ 2339934 h 4052176"/>
              <a:gd name="connsiteX101" fmla="*/ 49945 w 4048542"/>
              <a:gd name="connsiteY101" fmla="*/ 2475639 h 4052176"/>
              <a:gd name="connsiteX102" fmla="*/ 39345 w 4048542"/>
              <a:gd name="connsiteY102" fmla="*/ 2434416 h 4052176"/>
              <a:gd name="connsiteX103" fmla="*/ 8643 w 4048542"/>
              <a:gd name="connsiteY103" fmla="*/ 2233244 h 4052176"/>
              <a:gd name="connsiteX104" fmla="*/ 49944 w 4048542"/>
              <a:gd name="connsiteY104" fmla="*/ 1576538 h 4052176"/>
              <a:gd name="connsiteX105" fmla="*/ 600520 w 4048542"/>
              <a:gd name="connsiteY105" fmla="*/ 1712243 h 4052176"/>
              <a:gd name="connsiteX106" fmla="*/ 595402 w 4048542"/>
              <a:gd name="connsiteY106" fmla="*/ 1732150 h 4052176"/>
              <a:gd name="connsiteX107" fmla="*/ 573300 w 4048542"/>
              <a:gd name="connsiteY107" fmla="*/ 1876965 h 4052176"/>
              <a:gd name="connsiteX108" fmla="*/ 567588 w 4048542"/>
              <a:gd name="connsiteY108" fmla="*/ 1990088 h 4052176"/>
              <a:gd name="connsiteX109" fmla="*/ 0 w 4048542"/>
              <a:gd name="connsiteY109" fmla="*/ 1990088 h 4052176"/>
              <a:gd name="connsiteX110" fmla="*/ 8643 w 4048542"/>
              <a:gd name="connsiteY110" fmla="*/ 1818932 h 4052176"/>
              <a:gd name="connsiteX111" fmla="*/ 39345 w 4048542"/>
              <a:gd name="connsiteY111" fmla="*/ 1617761 h 4052176"/>
              <a:gd name="connsiteX112" fmla="*/ 3998598 w 4048542"/>
              <a:gd name="connsiteY112" fmla="*/ 1576537 h 4052176"/>
              <a:gd name="connsiteX113" fmla="*/ 4009197 w 4048542"/>
              <a:gd name="connsiteY113" fmla="*/ 1617761 h 4052176"/>
              <a:gd name="connsiteX114" fmla="*/ 4039900 w 4048542"/>
              <a:gd name="connsiteY114" fmla="*/ 1818932 h 4052176"/>
              <a:gd name="connsiteX115" fmla="*/ 4048542 w 4048542"/>
              <a:gd name="connsiteY115" fmla="*/ 1990088 h 4052176"/>
              <a:gd name="connsiteX116" fmla="*/ 3480954 w 4048542"/>
              <a:gd name="connsiteY116" fmla="*/ 1990088 h 4052176"/>
              <a:gd name="connsiteX117" fmla="*/ 3475242 w 4048542"/>
              <a:gd name="connsiteY117" fmla="*/ 1876965 h 4052176"/>
              <a:gd name="connsiteX118" fmla="*/ 3453141 w 4048542"/>
              <a:gd name="connsiteY118" fmla="*/ 1732150 h 4052176"/>
              <a:gd name="connsiteX119" fmla="*/ 3448022 w 4048542"/>
              <a:gd name="connsiteY119" fmla="*/ 1712242 h 4052176"/>
              <a:gd name="connsiteX120" fmla="*/ 3833269 w 4048542"/>
              <a:gd name="connsiteY120" fmla="*/ 1117310 h 4052176"/>
              <a:gd name="connsiteX121" fmla="*/ 3891140 w 4048542"/>
              <a:gd name="connsiteY121" fmla="*/ 1237443 h 4052176"/>
              <a:gd name="connsiteX122" fmla="*/ 3959271 w 4048542"/>
              <a:gd name="connsiteY122" fmla="*/ 1423591 h 4052176"/>
              <a:gd name="connsiteX123" fmla="*/ 3980667 w 4048542"/>
              <a:gd name="connsiteY123" fmla="*/ 1506802 h 4052176"/>
              <a:gd name="connsiteX124" fmla="*/ 3430091 w 4048542"/>
              <a:gd name="connsiteY124" fmla="*/ 1642507 h 4052176"/>
              <a:gd name="connsiteX125" fmla="*/ 3417201 w 4048542"/>
              <a:gd name="connsiteY125" fmla="*/ 1592375 h 4052176"/>
              <a:gd name="connsiteX126" fmla="*/ 3368156 w 4048542"/>
              <a:gd name="connsiteY126" fmla="*/ 1458374 h 4052176"/>
              <a:gd name="connsiteX127" fmla="*/ 3330876 w 4048542"/>
              <a:gd name="connsiteY127" fmla="*/ 1380986 h 4052176"/>
              <a:gd name="connsiteX128" fmla="*/ 215273 w 4048542"/>
              <a:gd name="connsiteY128" fmla="*/ 1117310 h 4052176"/>
              <a:gd name="connsiteX129" fmla="*/ 717666 w 4048542"/>
              <a:gd name="connsiteY129" fmla="*/ 1380986 h 4052176"/>
              <a:gd name="connsiteX130" fmla="*/ 680386 w 4048542"/>
              <a:gd name="connsiteY130" fmla="*/ 1458374 h 4052176"/>
              <a:gd name="connsiteX131" fmla="*/ 631341 w 4048542"/>
              <a:gd name="connsiteY131" fmla="*/ 1592375 h 4052176"/>
              <a:gd name="connsiteX132" fmla="*/ 618451 w 4048542"/>
              <a:gd name="connsiteY132" fmla="*/ 1642507 h 4052176"/>
              <a:gd name="connsiteX133" fmla="*/ 67875 w 4048542"/>
              <a:gd name="connsiteY133" fmla="*/ 1506803 h 4052176"/>
              <a:gd name="connsiteX134" fmla="*/ 89271 w 4048542"/>
              <a:gd name="connsiteY134" fmla="*/ 1423591 h 4052176"/>
              <a:gd name="connsiteX135" fmla="*/ 157402 w 4048542"/>
              <a:gd name="connsiteY135" fmla="*/ 1237443 h 4052176"/>
              <a:gd name="connsiteX136" fmla="*/ 3563432 w 4048542"/>
              <a:gd name="connsiteY136" fmla="*/ 710607 h 4052176"/>
              <a:gd name="connsiteX137" fmla="*/ 3587700 w 4048542"/>
              <a:gd name="connsiteY137" fmla="*/ 737308 h 4052176"/>
              <a:gd name="connsiteX138" fmla="*/ 3704336 w 4048542"/>
              <a:gd name="connsiteY138" fmla="*/ 893283 h 4052176"/>
              <a:gd name="connsiteX139" fmla="*/ 3801247 w 4048542"/>
              <a:gd name="connsiteY139" fmla="*/ 1052803 h 4052176"/>
              <a:gd name="connsiteX140" fmla="*/ 3298199 w 4048542"/>
              <a:gd name="connsiteY140" fmla="*/ 1316823 h 4052176"/>
              <a:gd name="connsiteX141" fmla="*/ 3233683 w 4048542"/>
              <a:gd name="connsiteY141" fmla="*/ 1210627 h 4052176"/>
              <a:gd name="connsiteX142" fmla="*/ 3149722 w 4048542"/>
              <a:gd name="connsiteY142" fmla="*/ 1098347 h 4052176"/>
              <a:gd name="connsiteX143" fmla="*/ 3139035 w 4048542"/>
              <a:gd name="connsiteY143" fmla="*/ 1086589 h 4052176"/>
              <a:gd name="connsiteX144" fmla="*/ 485111 w 4048542"/>
              <a:gd name="connsiteY144" fmla="*/ 710606 h 4052176"/>
              <a:gd name="connsiteX145" fmla="*/ 909508 w 4048542"/>
              <a:gd name="connsiteY145" fmla="*/ 1086589 h 4052176"/>
              <a:gd name="connsiteX146" fmla="*/ 898821 w 4048542"/>
              <a:gd name="connsiteY146" fmla="*/ 1098347 h 4052176"/>
              <a:gd name="connsiteX147" fmla="*/ 814859 w 4048542"/>
              <a:gd name="connsiteY147" fmla="*/ 1210627 h 4052176"/>
              <a:gd name="connsiteX148" fmla="*/ 750344 w 4048542"/>
              <a:gd name="connsiteY148" fmla="*/ 1316822 h 4052176"/>
              <a:gd name="connsiteX149" fmla="*/ 247296 w 4048542"/>
              <a:gd name="connsiteY149" fmla="*/ 1052802 h 4052176"/>
              <a:gd name="connsiteX150" fmla="*/ 344206 w 4048542"/>
              <a:gd name="connsiteY150" fmla="*/ 893283 h 4052176"/>
              <a:gd name="connsiteX151" fmla="*/ 460842 w 4048542"/>
              <a:gd name="connsiteY151" fmla="*/ 737308 h 4052176"/>
              <a:gd name="connsiteX152" fmla="*/ 3203643 w 4048542"/>
              <a:gd name="connsiteY152" fmla="*/ 380846 h 4052176"/>
              <a:gd name="connsiteX153" fmla="*/ 3313052 w 4048542"/>
              <a:gd name="connsiteY153" fmla="*/ 462660 h 4052176"/>
              <a:gd name="connsiteX154" fmla="*/ 3456932 w 4048542"/>
              <a:gd name="connsiteY154" fmla="*/ 593427 h 4052176"/>
              <a:gd name="connsiteX155" fmla="*/ 3515002 w 4048542"/>
              <a:gd name="connsiteY155" fmla="*/ 657320 h 4052176"/>
              <a:gd name="connsiteX156" fmla="*/ 3090606 w 4048542"/>
              <a:gd name="connsiteY156" fmla="*/ 1033303 h 4052176"/>
              <a:gd name="connsiteX157" fmla="*/ 3055587 w 4048542"/>
              <a:gd name="connsiteY157" fmla="*/ 994773 h 4052176"/>
              <a:gd name="connsiteX158" fmla="*/ 2952013 w 4048542"/>
              <a:gd name="connsiteY158" fmla="*/ 900639 h 4052176"/>
              <a:gd name="connsiteX159" fmla="*/ 2881337 w 4048542"/>
              <a:gd name="connsiteY159" fmla="*/ 847788 h 4052176"/>
              <a:gd name="connsiteX160" fmla="*/ 844900 w 4048542"/>
              <a:gd name="connsiteY160" fmla="*/ 380845 h 4052176"/>
              <a:gd name="connsiteX161" fmla="*/ 1167206 w 4048542"/>
              <a:gd name="connsiteY161" fmla="*/ 847787 h 4052176"/>
              <a:gd name="connsiteX162" fmla="*/ 1096529 w 4048542"/>
              <a:gd name="connsiteY162" fmla="*/ 900639 h 4052176"/>
              <a:gd name="connsiteX163" fmla="*/ 992955 w 4048542"/>
              <a:gd name="connsiteY163" fmla="*/ 994773 h 4052176"/>
              <a:gd name="connsiteX164" fmla="*/ 957937 w 4048542"/>
              <a:gd name="connsiteY164" fmla="*/ 1033303 h 4052176"/>
              <a:gd name="connsiteX165" fmla="*/ 533540 w 4048542"/>
              <a:gd name="connsiteY165" fmla="*/ 657320 h 4052176"/>
              <a:gd name="connsiteX166" fmla="*/ 591610 w 4048542"/>
              <a:gd name="connsiteY166" fmla="*/ 593427 h 4052176"/>
              <a:gd name="connsiteX167" fmla="*/ 735490 w 4048542"/>
              <a:gd name="connsiteY167" fmla="*/ 462660 h 4052176"/>
              <a:gd name="connsiteX168" fmla="*/ 2775919 w 4048542"/>
              <a:gd name="connsiteY168" fmla="*/ 145679 h 4052176"/>
              <a:gd name="connsiteX169" fmla="*/ 2812917 w 4048542"/>
              <a:gd name="connsiteY169" fmla="*/ 159220 h 4052176"/>
              <a:gd name="connsiteX170" fmla="*/ 2990026 w 4048542"/>
              <a:gd name="connsiteY170" fmla="*/ 244538 h 4052176"/>
              <a:gd name="connsiteX171" fmla="*/ 3145181 w 4048542"/>
              <a:gd name="connsiteY171" fmla="*/ 338797 h 4052176"/>
              <a:gd name="connsiteX172" fmla="*/ 2822535 w 4048542"/>
              <a:gd name="connsiteY172" fmla="*/ 806229 h 4052176"/>
              <a:gd name="connsiteX173" fmla="*/ 2719479 w 4048542"/>
              <a:gd name="connsiteY173" fmla="*/ 743621 h 4052176"/>
              <a:gd name="connsiteX174" fmla="*/ 2591986 w 4048542"/>
              <a:gd name="connsiteY174" fmla="*/ 682204 h 4052176"/>
              <a:gd name="connsiteX175" fmla="*/ 2574824 w 4048542"/>
              <a:gd name="connsiteY175" fmla="*/ 675923 h 4052176"/>
              <a:gd name="connsiteX176" fmla="*/ 1272624 w 4048542"/>
              <a:gd name="connsiteY176" fmla="*/ 145679 h 4052176"/>
              <a:gd name="connsiteX177" fmla="*/ 1473719 w 4048542"/>
              <a:gd name="connsiteY177" fmla="*/ 675923 h 4052176"/>
              <a:gd name="connsiteX178" fmla="*/ 1456557 w 4048542"/>
              <a:gd name="connsiteY178" fmla="*/ 682204 h 4052176"/>
              <a:gd name="connsiteX179" fmla="*/ 1329063 w 4048542"/>
              <a:gd name="connsiteY179" fmla="*/ 743621 h 4052176"/>
              <a:gd name="connsiteX180" fmla="*/ 1226007 w 4048542"/>
              <a:gd name="connsiteY180" fmla="*/ 806229 h 4052176"/>
              <a:gd name="connsiteX181" fmla="*/ 903362 w 4048542"/>
              <a:gd name="connsiteY181" fmla="*/ 338797 h 4052176"/>
              <a:gd name="connsiteX182" fmla="*/ 1058517 w 4048542"/>
              <a:gd name="connsiteY182" fmla="*/ 244538 h 4052176"/>
              <a:gd name="connsiteX183" fmla="*/ 1235626 w 4048542"/>
              <a:gd name="connsiteY183" fmla="*/ 159220 h 4052176"/>
              <a:gd name="connsiteX184" fmla="*/ 1744608 w 4048542"/>
              <a:gd name="connsiteY184" fmla="*/ 21526 h 4052176"/>
              <a:gd name="connsiteX185" fmla="*/ 1812979 w 4048542"/>
              <a:gd name="connsiteY185" fmla="*/ 584606 h 4052176"/>
              <a:gd name="connsiteX186" fmla="*/ 1730332 w 4048542"/>
              <a:gd name="connsiteY186" fmla="*/ 597220 h 4052176"/>
              <a:gd name="connsiteX187" fmla="*/ 1590558 w 4048542"/>
              <a:gd name="connsiteY187" fmla="*/ 633159 h 4052176"/>
              <a:gd name="connsiteX188" fmla="*/ 1541338 w 4048542"/>
              <a:gd name="connsiteY188" fmla="*/ 651174 h 4052176"/>
              <a:gd name="connsiteX189" fmla="*/ 1340243 w 4048542"/>
              <a:gd name="connsiteY189" fmla="*/ 120930 h 4052176"/>
              <a:gd name="connsiteX190" fmla="*/ 1421774 w 4048542"/>
              <a:gd name="connsiteY190" fmla="*/ 91089 h 4052176"/>
              <a:gd name="connsiteX191" fmla="*/ 1615944 w 4048542"/>
              <a:gd name="connsiteY191" fmla="*/ 41163 h 4052176"/>
              <a:gd name="connsiteX192" fmla="*/ 2303933 w 4048542"/>
              <a:gd name="connsiteY192" fmla="*/ 21526 h 4052176"/>
              <a:gd name="connsiteX193" fmla="*/ 2432599 w 4048542"/>
              <a:gd name="connsiteY193" fmla="*/ 41163 h 4052176"/>
              <a:gd name="connsiteX194" fmla="*/ 2626768 w 4048542"/>
              <a:gd name="connsiteY194" fmla="*/ 91089 h 4052176"/>
              <a:gd name="connsiteX195" fmla="*/ 2708301 w 4048542"/>
              <a:gd name="connsiteY195" fmla="*/ 120930 h 4052176"/>
              <a:gd name="connsiteX196" fmla="*/ 2507206 w 4048542"/>
              <a:gd name="connsiteY196" fmla="*/ 651174 h 4052176"/>
              <a:gd name="connsiteX197" fmla="*/ 2457985 w 4048542"/>
              <a:gd name="connsiteY197" fmla="*/ 633159 h 4052176"/>
              <a:gd name="connsiteX198" fmla="*/ 2318210 w 4048542"/>
              <a:gd name="connsiteY198" fmla="*/ 597220 h 4052176"/>
              <a:gd name="connsiteX199" fmla="*/ 2235563 w 4048542"/>
              <a:gd name="connsiteY199" fmla="*/ 584606 h 4052176"/>
              <a:gd name="connsiteX200" fmla="*/ 2024271 w 4048542"/>
              <a:gd name="connsiteY200" fmla="*/ 0 h 4052176"/>
              <a:gd name="connsiteX201" fmla="*/ 2231427 w 4048542"/>
              <a:gd name="connsiteY201" fmla="*/ 10461 h 4052176"/>
              <a:gd name="connsiteX202" fmla="*/ 2232724 w 4048542"/>
              <a:gd name="connsiteY202" fmla="*/ 10659 h 4052176"/>
              <a:gd name="connsiteX203" fmla="*/ 2164243 w 4048542"/>
              <a:gd name="connsiteY203" fmla="*/ 574656 h 4052176"/>
              <a:gd name="connsiteX204" fmla="*/ 2024271 w 4048542"/>
              <a:gd name="connsiteY204" fmla="*/ 567588 h 4052176"/>
              <a:gd name="connsiteX205" fmla="*/ 1884300 w 4048542"/>
              <a:gd name="connsiteY205" fmla="*/ 574656 h 4052176"/>
              <a:gd name="connsiteX206" fmla="*/ 1815818 w 4048542"/>
              <a:gd name="connsiteY206" fmla="*/ 10659 h 4052176"/>
              <a:gd name="connsiteX207" fmla="*/ 1817115 w 4048542"/>
              <a:gd name="connsiteY207" fmla="*/ 10461 h 4052176"/>
              <a:gd name="connsiteX208" fmla="*/ 2024271 w 4048542"/>
              <a:gd name="connsiteY208" fmla="*/ 0 h 405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4048542" h="4052176">
                <a:moveTo>
                  <a:pt x="2164243" y="3477520"/>
                </a:moveTo>
                <a:lnTo>
                  <a:pt x="2232725" y="4041518"/>
                </a:lnTo>
                <a:lnTo>
                  <a:pt x="2231427" y="4041716"/>
                </a:lnTo>
                <a:cubicBezTo>
                  <a:pt x="2163316" y="4048633"/>
                  <a:pt x="2094207" y="4052176"/>
                  <a:pt x="2024271" y="4052176"/>
                </a:cubicBezTo>
                <a:cubicBezTo>
                  <a:pt x="1954335" y="4052176"/>
                  <a:pt x="1885227" y="4048633"/>
                  <a:pt x="1817115" y="4041716"/>
                </a:cubicBezTo>
                <a:lnTo>
                  <a:pt x="1815819" y="4041518"/>
                </a:lnTo>
                <a:lnTo>
                  <a:pt x="1884301" y="3477520"/>
                </a:lnTo>
                <a:lnTo>
                  <a:pt x="2024271" y="3484588"/>
                </a:lnTo>
                <a:close/>
                <a:moveTo>
                  <a:pt x="1541337" y="3401002"/>
                </a:moveTo>
                <a:lnTo>
                  <a:pt x="1590558" y="3419017"/>
                </a:lnTo>
                <a:cubicBezTo>
                  <a:pt x="1636228" y="3433222"/>
                  <a:pt x="1682860" y="3445242"/>
                  <a:pt x="1730332" y="3454957"/>
                </a:cubicBezTo>
                <a:lnTo>
                  <a:pt x="1812980" y="3467570"/>
                </a:lnTo>
                <a:lnTo>
                  <a:pt x="1744610" y="4030650"/>
                </a:lnTo>
                <a:lnTo>
                  <a:pt x="1615944" y="4011013"/>
                </a:lnTo>
                <a:cubicBezTo>
                  <a:pt x="1549997" y="3997519"/>
                  <a:pt x="1485217" y="3980820"/>
                  <a:pt x="1421774" y="3961087"/>
                </a:cubicBezTo>
                <a:lnTo>
                  <a:pt x="1340242" y="3931246"/>
                </a:lnTo>
                <a:close/>
                <a:moveTo>
                  <a:pt x="2507206" y="3401002"/>
                </a:moveTo>
                <a:lnTo>
                  <a:pt x="2708301" y="3931246"/>
                </a:lnTo>
                <a:lnTo>
                  <a:pt x="2626768" y="3961087"/>
                </a:lnTo>
                <a:cubicBezTo>
                  <a:pt x="2563325" y="3980820"/>
                  <a:pt x="2498546" y="3997519"/>
                  <a:pt x="2432599" y="4011013"/>
                </a:cubicBezTo>
                <a:lnTo>
                  <a:pt x="2303934" y="4030650"/>
                </a:lnTo>
                <a:lnTo>
                  <a:pt x="2235564" y="3467570"/>
                </a:lnTo>
                <a:lnTo>
                  <a:pt x="2318210" y="3454957"/>
                </a:lnTo>
                <a:cubicBezTo>
                  <a:pt x="2365683" y="3445242"/>
                  <a:pt x="2412315" y="3433222"/>
                  <a:pt x="2457985" y="3419017"/>
                </a:cubicBezTo>
                <a:close/>
                <a:moveTo>
                  <a:pt x="1226007" y="3245947"/>
                </a:moveTo>
                <a:lnTo>
                  <a:pt x="1329063" y="3308555"/>
                </a:lnTo>
                <a:cubicBezTo>
                  <a:pt x="1370395" y="3331008"/>
                  <a:pt x="1412934" y="3351521"/>
                  <a:pt x="1456557" y="3369972"/>
                </a:cubicBezTo>
                <a:lnTo>
                  <a:pt x="1473719" y="3376254"/>
                </a:lnTo>
                <a:lnTo>
                  <a:pt x="1272624" y="3906498"/>
                </a:lnTo>
                <a:lnTo>
                  <a:pt x="1235626" y="3892956"/>
                </a:lnTo>
                <a:cubicBezTo>
                  <a:pt x="1175026" y="3867325"/>
                  <a:pt x="1115933" y="3838829"/>
                  <a:pt x="1058517" y="3807638"/>
                </a:cubicBezTo>
                <a:lnTo>
                  <a:pt x="903361" y="3713379"/>
                </a:lnTo>
                <a:close/>
                <a:moveTo>
                  <a:pt x="2822536" y="3245947"/>
                </a:moveTo>
                <a:lnTo>
                  <a:pt x="3145181" y="3713379"/>
                </a:lnTo>
                <a:lnTo>
                  <a:pt x="2990026" y="3807638"/>
                </a:lnTo>
                <a:cubicBezTo>
                  <a:pt x="2932609" y="3838829"/>
                  <a:pt x="2873516" y="3867325"/>
                  <a:pt x="2812917" y="3892956"/>
                </a:cubicBezTo>
                <a:lnTo>
                  <a:pt x="2775919" y="3906497"/>
                </a:lnTo>
                <a:lnTo>
                  <a:pt x="2574824" y="3376253"/>
                </a:lnTo>
                <a:lnTo>
                  <a:pt x="2591986" y="3369972"/>
                </a:lnTo>
                <a:cubicBezTo>
                  <a:pt x="2635609" y="3351521"/>
                  <a:pt x="2678148" y="3331008"/>
                  <a:pt x="2719479" y="3308555"/>
                </a:cubicBezTo>
                <a:close/>
                <a:moveTo>
                  <a:pt x="957936" y="3018873"/>
                </a:moveTo>
                <a:lnTo>
                  <a:pt x="992955" y="3057403"/>
                </a:lnTo>
                <a:cubicBezTo>
                  <a:pt x="1025947" y="3090395"/>
                  <a:pt x="1060513" y="3121814"/>
                  <a:pt x="1096529" y="3151538"/>
                </a:cubicBezTo>
                <a:lnTo>
                  <a:pt x="1167206" y="3204389"/>
                </a:lnTo>
                <a:lnTo>
                  <a:pt x="844899" y="3671331"/>
                </a:lnTo>
                <a:lnTo>
                  <a:pt x="735490" y="3589516"/>
                </a:lnTo>
                <a:cubicBezTo>
                  <a:pt x="685458" y="3548226"/>
                  <a:pt x="637441" y="3504580"/>
                  <a:pt x="591610" y="3458749"/>
                </a:cubicBezTo>
                <a:lnTo>
                  <a:pt x="533540" y="3394856"/>
                </a:lnTo>
                <a:close/>
                <a:moveTo>
                  <a:pt x="3090606" y="3018873"/>
                </a:moveTo>
                <a:lnTo>
                  <a:pt x="3515003" y="3394856"/>
                </a:lnTo>
                <a:lnTo>
                  <a:pt x="3456932" y="3458749"/>
                </a:lnTo>
                <a:cubicBezTo>
                  <a:pt x="3411101" y="3504580"/>
                  <a:pt x="3363084" y="3548226"/>
                  <a:pt x="3313052" y="3589516"/>
                </a:cubicBezTo>
                <a:lnTo>
                  <a:pt x="3203644" y="3671330"/>
                </a:lnTo>
                <a:lnTo>
                  <a:pt x="2881337" y="3204389"/>
                </a:lnTo>
                <a:lnTo>
                  <a:pt x="2952013" y="3151538"/>
                </a:lnTo>
                <a:cubicBezTo>
                  <a:pt x="2988030" y="3121814"/>
                  <a:pt x="3022595" y="3090395"/>
                  <a:pt x="3055587" y="3057403"/>
                </a:cubicBezTo>
                <a:close/>
                <a:moveTo>
                  <a:pt x="750344" y="2735354"/>
                </a:moveTo>
                <a:lnTo>
                  <a:pt x="814859" y="2841549"/>
                </a:lnTo>
                <a:cubicBezTo>
                  <a:pt x="841070" y="2880346"/>
                  <a:pt x="869097" y="2917813"/>
                  <a:pt x="898821" y="2953830"/>
                </a:cubicBezTo>
                <a:lnTo>
                  <a:pt x="909507" y="2965587"/>
                </a:lnTo>
                <a:lnTo>
                  <a:pt x="485110" y="3341570"/>
                </a:lnTo>
                <a:lnTo>
                  <a:pt x="460842" y="3314869"/>
                </a:lnTo>
                <a:cubicBezTo>
                  <a:pt x="419552" y="3264836"/>
                  <a:pt x="380617" y="3212788"/>
                  <a:pt x="344206" y="3158894"/>
                </a:cubicBezTo>
                <a:lnTo>
                  <a:pt x="247295" y="2999373"/>
                </a:lnTo>
                <a:close/>
                <a:moveTo>
                  <a:pt x="3298199" y="2735353"/>
                </a:moveTo>
                <a:lnTo>
                  <a:pt x="3801247" y="2999373"/>
                </a:lnTo>
                <a:lnTo>
                  <a:pt x="3704336" y="3158894"/>
                </a:lnTo>
                <a:cubicBezTo>
                  <a:pt x="3667926" y="3212788"/>
                  <a:pt x="3628990" y="3264836"/>
                  <a:pt x="3587700" y="3314869"/>
                </a:cubicBezTo>
                <a:lnTo>
                  <a:pt x="3563433" y="3341569"/>
                </a:lnTo>
                <a:lnTo>
                  <a:pt x="3139036" y="2965587"/>
                </a:lnTo>
                <a:lnTo>
                  <a:pt x="3149722" y="2953830"/>
                </a:lnTo>
                <a:cubicBezTo>
                  <a:pt x="3179445" y="2917813"/>
                  <a:pt x="3207473" y="2880346"/>
                  <a:pt x="3233683" y="2841549"/>
                </a:cubicBezTo>
                <a:close/>
                <a:moveTo>
                  <a:pt x="618451" y="2409669"/>
                </a:moveTo>
                <a:lnTo>
                  <a:pt x="631341" y="2459801"/>
                </a:lnTo>
                <a:cubicBezTo>
                  <a:pt x="645546" y="2505471"/>
                  <a:pt x="661935" y="2550179"/>
                  <a:pt x="680386" y="2593802"/>
                </a:cubicBezTo>
                <a:lnTo>
                  <a:pt x="717666" y="2671190"/>
                </a:lnTo>
                <a:lnTo>
                  <a:pt x="215273" y="2934866"/>
                </a:lnTo>
                <a:lnTo>
                  <a:pt x="157402" y="2814733"/>
                </a:lnTo>
                <a:cubicBezTo>
                  <a:pt x="131771" y="2754134"/>
                  <a:pt x="109004" y="2692028"/>
                  <a:pt x="89271" y="2628585"/>
                </a:cubicBezTo>
                <a:lnTo>
                  <a:pt x="67875" y="2545374"/>
                </a:lnTo>
                <a:close/>
                <a:moveTo>
                  <a:pt x="3430092" y="2409668"/>
                </a:moveTo>
                <a:lnTo>
                  <a:pt x="3980667" y="2545372"/>
                </a:lnTo>
                <a:lnTo>
                  <a:pt x="3959271" y="2628585"/>
                </a:lnTo>
                <a:cubicBezTo>
                  <a:pt x="3939538" y="2692028"/>
                  <a:pt x="3916772" y="2754134"/>
                  <a:pt x="3891140" y="2814733"/>
                </a:cubicBezTo>
                <a:lnTo>
                  <a:pt x="3833269" y="2934865"/>
                </a:lnTo>
                <a:lnTo>
                  <a:pt x="3330877" y="2671189"/>
                </a:lnTo>
                <a:lnTo>
                  <a:pt x="3368156" y="2593802"/>
                </a:lnTo>
                <a:cubicBezTo>
                  <a:pt x="3386607" y="2550179"/>
                  <a:pt x="3402996" y="2505471"/>
                  <a:pt x="3417201" y="2459801"/>
                </a:cubicBezTo>
                <a:close/>
                <a:moveTo>
                  <a:pt x="3480954" y="2062088"/>
                </a:moveTo>
                <a:lnTo>
                  <a:pt x="4048542" y="2062088"/>
                </a:lnTo>
                <a:lnTo>
                  <a:pt x="4039900" y="2233244"/>
                </a:lnTo>
                <a:cubicBezTo>
                  <a:pt x="4032983" y="2301355"/>
                  <a:pt x="4022692" y="2368469"/>
                  <a:pt x="4009197" y="2434416"/>
                </a:cubicBezTo>
                <a:lnTo>
                  <a:pt x="3998598" y="2475637"/>
                </a:lnTo>
                <a:lnTo>
                  <a:pt x="3448022" y="2339933"/>
                </a:lnTo>
                <a:lnTo>
                  <a:pt x="3453141" y="2320027"/>
                </a:lnTo>
                <a:cubicBezTo>
                  <a:pt x="3462855" y="2272554"/>
                  <a:pt x="3470263" y="2224242"/>
                  <a:pt x="3475242" y="2175211"/>
                </a:cubicBezTo>
                <a:close/>
                <a:moveTo>
                  <a:pt x="0" y="2062088"/>
                </a:moveTo>
                <a:lnTo>
                  <a:pt x="567588" y="2062088"/>
                </a:lnTo>
                <a:lnTo>
                  <a:pt x="573300" y="2175211"/>
                </a:lnTo>
                <a:cubicBezTo>
                  <a:pt x="578280" y="2224242"/>
                  <a:pt x="585687" y="2272554"/>
                  <a:pt x="595402" y="2320027"/>
                </a:cubicBezTo>
                <a:lnTo>
                  <a:pt x="600520" y="2339934"/>
                </a:lnTo>
                <a:lnTo>
                  <a:pt x="49945" y="2475639"/>
                </a:lnTo>
                <a:lnTo>
                  <a:pt x="39345" y="2434416"/>
                </a:lnTo>
                <a:cubicBezTo>
                  <a:pt x="25850" y="2368469"/>
                  <a:pt x="15560" y="2301355"/>
                  <a:pt x="8643" y="2233244"/>
                </a:cubicBezTo>
                <a:close/>
                <a:moveTo>
                  <a:pt x="49944" y="1576538"/>
                </a:moveTo>
                <a:lnTo>
                  <a:pt x="600520" y="1712243"/>
                </a:lnTo>
                <a:lnTo>
                  <a:pt x="595402" y="1732150"/>
                </a:lnTo>
                <a:cubicBezTo>
                  <a:pt x="585687" y="1779622"/>
                  <a:pt x="578280" y="1827935"/>
                  <a:pt x="573300" y="1876965"/>
                </a:cubicBezTo>
                <a:lnTo>
                  <a:pt x="567588" y="1990088"/>
                </a:lnTo>
                <a:lnTo>
                  <a:pt x="0" y="1990088"/>
                </a:lnTo>
                <a:lnTo>
                  <a:pt x="8643" y="1818932"/>
                </a:lnTo>
                <a:cubicBezTo>
                  <a:pt x="15560" y="1750821"/>
                  <a:pt x="25850" y="1683707"/>
                  <a:pt x="39345" y="1617761"/>
                </a:cubicBezTo>
                <a:close/>
                <a:moveTo>
                  <a:pt x="3998598" y="1576537"/>
                </a:moveTo>
                <a:lnTo>
                  <a:pt x="4009197" y="1617761"/>
                </a:lnTo>
                <a:cubicBezTo>
                  <a:pt x="4022692" y="1683707"/>
                  <a:pt x="4032983" y="1750821"/>
                  <a:pt x="4039900" y="1818932"/>
                </a:cubicBezTo>
                <a:lnTo>
                  <a:pt x="4048542" y="1990088"/>
                </a:lnTo>
                <a:lnTo>
                  <a:pt x="3480954" y="1990088"/>
                </a:lnTo>
                <a:lnTo>
                  <a:pt x="3475242" y="1876965"/>
                </a:lnTo>
                <a:cubicBezTo>
                  <a:pt x="3470263" y="1827935"/>
                  <a:pt x="3462855" y="1779622"/>
                  <a:pt x="3453141" y="1732150"/>
                </a:cubicBezTo>
                <a:lnTo>
                  <a:pt x="3448022" y="1712242"/>
                </a:lnTo>
                <a:close/>
                <a:moveTo>
                  <a:pt x="3833269" y="1117310"/>
                </a:moveTo>
                <a:lnTo>
                  <a:pt x="3891140" y="1237443"/>
                </a:lnTo>
                <a:cubicBezTo>
                  <a:pt x="3916772" y="1298043"/>
                  <a:pt x="3939538" y="1360149"/>
                  <a:pt x="3959271" y="1423591"/>
                </a:cubicBezTo>
                <a:lnTo>
                  <a:pt x="3980667" y="1506802"/>
                </a:lnTo>
                <a:lnTo>
                  <a:pt x="3430091" y="1642507"/>
                </a:lnTo>
                <a:lnTo>
                  <a:pt x="3417201" y="1592375"/>
                </a:lnTo>
                <a:cubicBezTo>
                  <a:pt x="3402996" y="1546705"/>
                  <a:pt x="3386607" y="1501997"/>
                  <a:pt x="3368156" y="1458374"/>
                </a:cubicBezTo>
                <a:lnTo>
                  <a:pt x="3330876" y="1380986"/>
                </a:lnTo>
                <a:close/>
                <a:moveTo>
                  <a:pt x="215273" y="1117310"/>
                </a:moveTo>
                <a:lnTo>
                  <a:pt x="717666" y="1380986"/>
                </a:lnTo>
                <a:lnTo>
                  <a:pt x="680386" y="1458374"/>
                </a:lnTo>
                <a:cubicBezTo>
                  <a:pt x="661935" y="1501997"/>
                  <a:pt x="645546" y="1546705"/>
                  <a:pt x="631341" y="1592375"/>
                </a:cubicBezTo>
                <a:lnTo>
                  <a:pt x="618451" y="1642507"/>
                </a:lnTo>
                <a:lnTo>
                  <a:pt x="67875" y="1506803"/>
                </a:lnTo>
                <a:lnTo>
                  <a:pt x="89271" y="1423591"/>
                </a:lnTo>
                <a:cubicBezTo>
                  <a:pt x="109004" y="1360149"/>
                  <a:pt x="131771" y="1298043"/>
                  <a:pt x="157402" y="1237443"/>
                </a:cubicBezTo>
                <a:close/>
                <a:moveTo>
                  <a:pt x="3563432" y="710607"/>
                </a:moveTo>
                <a:lnTo>
                  <a:pt x="3587700" y="737308"/>
                </a:lnTo>
                <a:cubicBezTo>
                  <a:pt x="3628990" y="787340"/>
                  <a:pt x="3667926" y="839389"/>
                  <a:pt x="3704336" y="893283"/>
                </a:cubicBezTo>
                <a:lnTo>
                  <a:pt x="3801247" y="1052803"/>
                </a:lnTo>
                <a:lnTo>
                  <a:pt x="3298199" y="1316823"/>
                </a:lnTo>
                <a:lnTo>
                  <a:pt x="3233683" y="1210627"/>
                </a:lnTo>
                <a:cubicBezTo>
                  <a:pt x="3207473" y="1171831"/>
                  <a:pt x="3179445" y="1134363"/>
                  <a:pt x="3149722" y="1098347"/>
                </a:cubicBezTo>
                <a:lnTo>
                  <a:pt x="3139035" y="1086589"/>
                </a:lnTo>
                <a:close/>
                <a:moveTo>
                  <a:pt x="485111" y="710606"/>
                </a:moveTo>
                <a:lnTo>
                  <a:pt x="909508" y="1086589"/>
                </a:lnTo>
                <a:lnTo>
                  <a:pt x="898821" y="1098347"/>
                </a:lnTo>
                <a:cubicBezTo>
                  <a:pt x="869097" y="1134363"/>
                  <a:pt x="841070" y="1171831"/>
                  <a:pt x="814859" y="1210627"/>
                </a:cubicBezTo>
                <a:lnTo>
                  <a:pt x="750344" y="1316822"/>
                </a:lnTo>
                <a:lnTo>
                  <a:pt x="247296" y="1052802"/>
                </a:lnTo>
                <a:lnTo>
                  <a:pt x="344206" y="893283"/>
                </a:lnTo>
                <a:cubicBezTo>
                  <a:pt x="380617" y="839389"/>
                  <a:pt x="419552" y="787340"/>
                  <a:pt x="460842" y="737308"/>
                </a:cubicBezTo>
                <a:close/>
                <a:moveTo>
                  <a:pt x="3203643" y="380846"/>
                </a:moveTo>
                <a:lnTo>
                  <a:pt x="3313052" y="462660"/>
                </a:lnTo>
                <a:cubicBezTo>
                  <a:pt x="3363084" y="503950"/>
                  <a:pt x="3411101" y="547596"/>
                  <a:pt x="3456932" y="593427"/>
                </a:cubicBezTo>
                <a:lnTo>
                  <a:pt x="3515002" y="657320"/>
                </a:lnTo>
                <a:lnTo>
                  <a:pt x="3090606" y="1033303"/>
                </a:lnTo>
                <a:lnTo>
                  <a:pt x="3055587" y="994773"/>
                </a:lnTo>
                <a:cubicBezTo>
                  <a:pt x="3022595" y="961781"/>
                  <a:pt x="2988030" y="930362"/>
                  <a:pt x="2952013" y="900639"/>
                </a:cubicBezTo>
                <a:lnTo>
                  <a:pt x="2881337" y="847788"/>
                </a:lnTo>
                <a:close/>
                <a:moveTo>
                  <a:pt x="844900" y="380845"/>
                </a:moveTo>
                <a:lnTo>
                  <a:pt x="1167206" y="847787"/>
                </a:lnTo>
                <a:lnTo>
                  <a:pt x="1096529" y="900639"/>
                </a:lnTo>
                <a:cubicBezTo>
                  <a:pt x="1060513" y="930362"/>
                  <a:pt x="1025947" y="961781"/>
                  <a:pt x="992955" y="994773"/>
                </a:cubicBezTo>
                <a:lnTo>
                  <a:pt x="957937" y="1033303"/>
                </a:lnTo>
                <a:lnTo>
                  <a:pt x="533540" y="657320"/>
                </a:lnTo>
                <a:lnTo>
                  <a:pt x="591610" y="593427"/>
                </a:lnTo>
                <a:cubicBezTo>
                  <a:pt x="637441" y="547596"/>
                  <a:pt x="685458" y="503950"/>
                  <a:pt x="735490" y="462660"/>
                </a:cubicBezTo>
                <a:close/>
                <a:moveTo>
                  <a:pt x="2775919" y="145679"/>
                </a:moveTo>
                <a:lnTo>
                  <a:pt x="2812917" y="159220"/>
                </a:lnTo>
                <a:cubicBezTo>
                  <a:pt x="2873516" y="184851"/>
                  <a:pt x="2932609" y="213347"/>
                  <a:pt x="2990026" y="244538"/>
                </a:cubicBezTo>
                <a:lnTo>
                  <a:pt x="3145181" y="338797"/>
                </a:lnTo>
                <a:lnTo>
                  <a:pt x="2822535" y="806229"/>
                </a:lnTo>
                <a:lnTo>
                  <a:pt x="2719479" y="743621"/>
                </a:lnTo>
                <a:cubicBezTo>
                  <a:pt x="2678148" y="721168"/>
                  <a:pt x="2635609" y="700655"/>
                  <a:pt x="2591986" y="682204"/>
                </a:cubicBezTo>
                <a:lnTo>
                  <a:pt x="2574824" y="675923"/>
                </a:lnTo>
                <a:close/>
                <a:moveTo>
                  <a:pt x="1272624" y="145679"/>
                </a:moveTo>
                <a:lnTo>
                  <a:pt x="1473719" y="675923"/>
                </a:lnTo>
                <a:lnTo>
                  <a:pt x="1456557" y="682204"/>
                </a:lnTo>
                <a:cubicBezTo>
                  <a:pt x="1412934" y="700655"/>
                  <a:pt x="1370395" y="721168"/>
                  <a:pt x="1329063" y="743621"/>
                </a:cubicBezTo>
                <a:lnTo>
                  <a:pt x="1226007" y="806229"/>
                </a:lnTo>
                <a:lnTo>
                  <a:pt x="903362" y="338797"/>
                </a:lnTo>
                <a:lnTo>
                  <a:pt x="1058517" y="244538"/>
                </a:lnTo>
                <a:cubicBezTo>
                  <a:pt x="1115933" y="213347"/>
                  <a:pt x="1175026" y="184851"/>
                  <a:pt x="1235626" y="159220"/>
                </a:cubicBezTo>
                <a:close/>
                <a:moveTo>
                  <a:pt x="1744608" y="21526"/>
                </a:moveTo>
                <a:lnTo>
                  <a:pt x="1812979" y="584606"/>
                </a:lnTo>
                <a:lnTo>
                  <a:pt x="1730332" y="597220"/>
                </a:lnTo>
                <a:cubicBezTo>
                  <a:pt x="1682860" y="606934"/>
                  <a:pt x="1636228" y="618955"/>
                  <a:pt x="1590558" y="633159"/>
                </a:cubicBezTo>
                <a:lnTo>
                  <a:pt x="1541338" y="651174"/>
                </a:lnTo>
                <a:lnTo>
                  <a:pt x="1340243" y="120930"/>
                </a:lnTo>
                <a:lnTo>
                  <a:pt x="1421774" y="91089"/>
                </a:lnTo>
                <a:cubicBezTo>
                  <a:pt x="1485217" y="71356"/>
                  <a:pt x="1549997" y="54658"/>
                  <a:pt x="1615944" y="41163"/>
                </a:cubicBezTo>
                <a:close/>
                <a:moveTo>
                  <a:pt x="2303933" y="21526"/>
                </a:moveTo>
                <a:lnTo>
                  <a:pt x="2432599" y="41163"/>
                </a:lnTo>
                <a:cubicBezTo>
                  <a:pt x="2498546" y="54658"/>
                  <a:pt x="2563325" y="71356"/>
                  <a:pt x="2626768" y="91089"/>
                </a:cubicBezTo>
                <a:lnTo>
                  <a:pt x="2708301" y="120930"/>
                </a:lnTo>
                <a:lnTo>
                  <a:pt x="2507206" y="651174"/>
                </a:lnTo>
                <a:lnTo>
                  <a:pt x="2457985" y="633159"/>
                </a:lnTo>
                <a:cubicBezTo>
                  <a:pt x="2412315" y="618955"/>
                  <a:pt x="2365683" y="606934"/>
                  <a:pt x="2318210" y="597220"/>
                </a:cubicBezTo>
                <a:lnTo>
                  <a:pt x="2235563" y="584606"/>
                </a:lnTo>
                <a:close/>
                <a:moveTo>
                  <a:pt x="2024271" y="0"/>
                </a:moveTo>
                <a:cubicBezTo>
                  <a:pt x="2094207" y="0"/>
                  <a:pt x="2163316" y="3544"/>
                  <a:pt x="2231427" y="10461"/>
                </a:cubicBezTo>
                <a:lnTo>
                  <a:pt x="2232724" y="10659"/>
                </a:lnTo>
                <a:lnTo>
                  <a:pt x="2164243" y="574656"/>
                </a:lnTo>
                <a:lnTo>
                  <a:pt x="2024271" y="567588"/>
                </a:lnTo>
                <a:lnTo>
                  <a:pt x="1884300" y="574656"/>
                </a:lnTo>
                <a:lnTo>
                  <a:pt x="1815818" y="10659"/>
                </a:lnTo>
                <a:lnTo>
                  <a:pt x="1817115" y="10461"/>
                </a:lnTo>
                <a:cubicBezTo>
                  <a:pt x="1885227" y="3544"/>
                  <a:pt x="1954335" y="0"/>
                  <a:pt x="2024271" y="0"/>
                </a:cubicBezTo>
                <a:close/>
              </a:path>
            </a:pathLst>
          </a:custGeom>
          <a:solidFill>
            <a:sysClr val="windowText" lastClr="000000">
              <a:alpha val="40000"/>
            </a:sysClr>
          </a:solidFill>
          <a:ln>
            <a:noFill/>
          </a:ln>
        </p:spPr>
        <p:style>
          <a:lnRef idx="2">
            <a:srgbClr val="9F2525">
              <a:shade val="50000"/>
            </a:srgbClr>
          </a:lnRef>
          <a:fillRef idx="1">
            <a:srgbClr val="9F2525"/>
          </a:fillRef>
          <a:effectRef idx="0">
            <a:srgbClr val="9F2525"/>
          </a:effectRef>
          <a:fontRef idx="minor">
            <a:srgbClr val="FFFFFF"/>
          </a:fontRef>
        </p:style>
        <p:txBody>
          <a:bodyPr rtlCol="0" anchor="ctr"/>
          <a:lstStyle/>
          <a:p>
            <a:pPr algn="ctr"/>
            <a:endParaRPr lang="zh-CN" altLang="en-US">
              <a:solidFill>
                <a:sysClr val="windowText" lastClr="000000"/>
              </a:solidFill>
            </a:endParaRPr>
          </a:p>
        </p:txBody>
      </p:sp>
      <p:sp>
        <p:nvSpPr>
          <p:cNvPr id="10" name="椭圆 9"/>
          <p:cNvSpPr/>
          <p:nvPr/>
        </p:nvSpPr>
        <p:spPr>
          <a:xfrm>
            <a:off x="4909824" y="1606047"/>
            <a:ext cx="676903" cy="676903"/>
          </a:xfrm>
          <a:prstGeom prst="ellipse">
            <a:avLst/>
          </a:prstGeom>
          <a:solidFill>
            <a:srgbClr val="9F2525"/>
          </a:solidFill>
          <a:ln w="57150">
            <a:solidFill>
              <a:srgbClr val="FFFFFF"/>
            </a:solidFill>
          </a:ln>
        </p:spPr>
        <p:style>
          <a:lnRef idx="2">
            <a:srgbClr val="9F2525">
              <a:shade val="50000"/>
            </a:srgbClr>
          </a:lnRef>
          <a:fillRef idx="1">
            <a:srgbClr val="9F2525"/>
          </a:fillRef>
          <a:effectRef idx="0">
            <a:srgbClr val="9F2525"/>
          </a:effectRef>
          <a:fontRef idx="minor">
            <a:srgbClr val="FFFFFF"/>
          </a:fontRef>
        </p:style>
        <p:txBody>
          <a:bodyPr rtlCol="0" anchor="ctr"/>
          <a:lstStyle/>
          <a:p>
            <a:pPr algn="ctr"/>
            <a:endParaRPr lang="zh-CN" altLang="en-US"/>
          </a:p>
        </p:txBody>
      </p:sp>
      <p:sp>
        <p:nvSpPr>
          <p:cNvPr id="11" name="椭圆 10"/>
          <p:cNvSpPr/>
          <p:nvPr/>
        </p:nvSpPr>
        <p:spPr>
          <a:xfrm>
            <a:off x="6298487" y="2690643"/>
            <a:ext cx="676903" cy="676903"/>
          </a:xfrm>
          <a:prstGeom prst="ellipse">
            <a:avLst/>
          </a:prstGeom>
          <a:solidFill>
            <a:srgbClr val="9F2525"/>
          </a:solidFill>
          <a:ln w="57150">
            <a:solidFill>
              <a:srgbClr val="FFFFFF"/>
            </a:solidFill>
          </a:ln>
        </p:spPr>
        <p:style>
          <a:lnRef idx="2">
            <a:srgbClr val="9F2525">
              <a:shade val="50000"/>
            </a:srgbClr>
          </a:lnRef>
          <a:fillRef idx="1">
            <a:srgbClr val="9F2525"/>
          </a:fillRef>
          <a:effectRef idx="0">
            <a:srgbClr val="9F2525"/>
          </a:effectRef>
          <a:fontRef idx="minor">
            <a:srgbClr val="FFFFFF"/>
          </a:fontRef>
        </p:style>
        <p:txBody>
          <a:bodyPr rtlCol="0" anchor="ctr"/>
          <a:lstStyle/>
          <a:p>
            <a:pPr algn="ctr"/>
            <a:endParaRPr lang="zh-CN" altLang="en-US"/>
          </a:p>
        </p:txBody>
      </p:sp>
      <p:sp>
        <p:nvSpPr>
          <p:cNvPr id="12" name="椭圆 11"/>
          <p:cNvSpPr/>
          <p:nvPr/>
        </p:nvSpPr>
        <p:spPr>
          <a:xfrm>
            <a:off x="6298487" y="4484578"/>
            <a:ext cx="676903" cy="676903"/>
          </a:xfrm>
          <a:prstGeom prst="ellipse">
            <a:avLst/>
          </a:prstGeom>
          <a:solidFill>
            <a:srgbClr val="9F2525"/>
          </a:solidFill>
          <a:ln w="57150">
            <a:solidFill>
              <a:srgbClr val="FFFFFF"/>
            </a:solidFill>
          </a:ln>
        </p:spPr>
        <p:style>
          <a:lnRef idx="2">
            <a:srgbClr val="9F2525">
              <a:shade val="50000"/>
            </a:srgbClr>
          </a:lnRef>
          <a:fillRef idx="1">
            <a:srgbClr val="9F2525"/>
          </a:fillRef>
          <a:effectRef idx="0">
            <a:srgbClr val="9F2525"/>
          </a:effectRef>
          <a:fontRef idx="minor">
            <a:srgbClr val="FFFFFF"/>
          </a:fontRef>
        </p:style>
        <p:txBody>
          <a:bodyPr rtlCol="0" anchor="ctr"/>
          <a:lstStyle/>
          <a:p>
            <a:pPr algn="ctr"/>
            <a:endParaRPr lang="zh-CN" altLang="en-US"/>
          </a:p>
        </p:txBody>
      </p:sp>
      <p:sp>
        <p:nvSpPr>
          <p:cNvPr id="14" name="椭圆 13"/>
          <p:cNvSpPr/>
          <p:nvPr/>
        </p:nvSpPr>
        <p:spPr>
          <a:xfrm>
            <a:off x="4909824" y="5604698"/>
            <a:ext cx="676903" cy="676903"/>
          </a:xfrm>
          <a:prstGeom prst="ellipse">
            <a:avLst/>
          </a:prstGeom>
          <a:solidFill>
            <a:srgbClr val="9F2525"/>
          </a:solidFill>
          <a:ln w="57150">
            <a:solidFill>
              <a:srgbClr val="FFFFFF"/>
            </a:solidFill>
          </a:ln>
        </p:spPr>
        <p:style>
          <a:lnRef idx="2">
            <a:srgbClr val="9F2525">
              <a:shade val="50000"/>
            </a:srgbClr>
          </a:lnRef>
          <a:fillRef idx="1">
            <a:srgbClr val="9F2525"/>
          </a:fillRef>
          <a:effectRef idx="0">
            <a:srgbClr val="9F2525"/>
          </a:effectRef>
          <a:fontRef idx="minor">
            <a:srgbClr val="FFFFFF"/>
          </a:fontRef>
        </p:style>
        <p:txBody>
          <a:bodyPr rtlCol="0" anchor="ctr"/>
          <a:lstStyle/>
          <a:p>
            <a:pPr algn="ctr"/>
            <a:endParaRPr lang="zh-CN" altLang="en-US"/>
          </a:p>
        </p:txBody>
      </p:sp>
      <p:sp>
        <p:nvSpPr>
          <p:cNvPr id="15" name="文本框 14"/>
          <p:cNvSpPr txBox="1"/>
          <p:nvPr/>
        </p:nvSpPr>
        <p:spPr>
          <a:xfrm>
            <a:off x="5159057" y="1719579"/>
            <a:ext cx="178435" cy="460375"/>
          </a:xfrm>
          <a:prstGeom prst="rect">
            <a:avLst/>
          </a:prstGeom>
          <a:noFill/>
        </p:spPr>
        <p:txBody>
          <a:bodyPr wrap="none" lIns="0" rIns="0" rtlCol="0">
            <a:spAutoFit/>
          </a:bodyPr>
          <a:lstStyle/>
          <a:p>
            <a:pPr algn="ctr"/>
            <a:r>
              <a:rPr lang="en-US" altLang="zh-CN" sz="2400" dirty="0">
                <a:solidFill>
                  <a:srgbClr val="FFFFFF"/>
                </a:solidFill>
                <a:latin typeface="微软雅黑" panose="020B0503020204020204" pitchFamily="34" charset="-122"/>
              </a:rPr>
              <a:t>1</a:t>
            </a:r>
            <a:endParaRPr lang="zh-CN" altLang="en-US" sz="2400" dirty="0">
              <a:solidFill>
                <a:srgbClr val="FFFFFF"/>
              </a:solidFill>
              <a:latin typeface="微软雅黑" panose="020B0503020204020204" pitchFamily="34" charset="-122"/>
            </a:endParaRPr>
          </a:p>
        </p:txBody>
      </p:sp>
      <p:sp>
        <p:nvSpPr>
          <p:cNvPr id="16" name="文本框 15"/>
          <p:cNvSpPr txBox="1"/>
          <p:nvPr/>
        </p:nvSpPr>
        <p:spPr>
          <a:xfrm>
            <a:off x="6547720" y="2798286"/>
            <a:ext cx="178435" cy="460375"/>
          </a:xfrm>
          <a:prstGeom prst="rect">
            <a:avLst/>
          </a:prstGeom>
          <a:noFill/>
        </p:spPr>
        <p:txBody>
          <a:bodyPr wrap="none" lIns="0" rIns="0" rtlCol="0">
            <a:spAutoFit/>
          </a:bodyPr>
          <a:lstStyle/>
          <a:p>
            <a:pPr algn="ctr"/>
            <a:r>
              <a:rPr lang="en-US" altLang="zh-CN" sz="2400" dirty="0">
                <a:solidFill>
                  <a:srgbClr val="FFFFFF"/>
                </a:solidFill>
                <a:latin typeface="微软雅黑" panose="020B0503020204020204" pitchFamily="34" charset="-122"/>
              </a:rPr>
              <a:t>2</a:t>
            </a:r>
            <a:endParaRPr lang="zh-CN" altLang="en-US" sz="2400" dirty="0">
              <a:solidFill>
                <a:srgbClr val="FFFFFF"/>
              </a:solidFill>
              <a:latin typeface="微软雅黑" panose="020B0503020204020204" pitchFamily="34" charset="-122"/>
            </a:endParaRPr>
          </a:p>
        </p:txBody>
      </p:sp>
      <p:sp>
        <p:nvSpPr>
          <p:cNvPr id="17" name="文本框 16"/>
          <p:cNvSpPr txBox="1"/>
          <p:nvPr/>
        </p:nvSpPr>
        <p:spPr>
          <a:xfrm>
            <a:off x="6547719" y="4592196"/>
            <a:ext cx="178435" cy="460375"/>
          </a:xfrm>
          <a:prstGeom prst="rect">
            <a:avLst/>
          </a:prstGeom>
          <a:noFill/>
        </p:spPr>
        <p:txBody>
          <a:bodyPr wrap="none" lIns="0" rIns="0" rtlCol="0">
            <a:spAutoFit/>
          </a:bodyPr>
          <a:lstStyle/>
          <a:p>
            <a:pPr algn="ctr"/>
            <a:r>
              <a:rPr lang="en-US" altLang="zh-CN" sz="2400" dirty="0">
                <a:solidFill>
                  <a:srgbClr val="FFFFFF"/>
                </a:solidFill>
                <a:latin typeface="微软雅黑" panose="020B0503020204020204" pitchFamily="34" charset="-122"/>
              </a:rPr>
              <a:t>3</a:t>
            </a:r>
            <a:endParaRPr lang="zh-CN" altLang="en-US" sz="2400" dirty="0">
              <a:solidFill>
                <a:srgbClr val="FFFFFF"/>
              </a:solidFill>
              <a:latin typeface="微软雅黑" panose="020B0503020204020204" pitchFamily="34" charset="-122"/>
            </a:endParaRPr>
          </a:p>
        </p:txBody>
      </p:sp>
      <p:sp>
        <p:nvSpPr>
          <p:cNvPr id="18" name="文本框 17"/>
          <p:cNvSpPr txBox="1"/>
          <p:nvPr/>
        </p:nvSpPr>
        <p:spPr>
          <a:xfrm>
            <a:off x="5159056" y="5708244"/>
            <a:ext cx="178435" cy="460375"/>
          </a:xfrm>
          <a:prstGeom prst="rect">
            <a:avLst/>
          </a:prstGeom>
          <a:noFill/>
        </p:spPr>
        <p:txBody>
          <a:bodyPr wrap="none" lIns="0" rIns="0" rtlCol="0">
            <a:spAutoFit/>
          </a:bodyPr>
          <a:lstStyle/>
          <a:p>
            <a:pPr algn="ctr"/>
            <a:r>
              <a:rPr lang="en-US" altLang="zh-CN" sz="2400">
                <a:solidFill>
                  <a:srgbClr val="FFFFFF"/>
                </a:solidFill>
                <a:latin typeface="微软雅黑" panose="020B0503020204020204" pitchFamily="34" charset="-122"/>
              </a:rPr>
              <a:t>4</a:t>
            </a:r>
            <a:endParaRPr lang="zh-CN" altLang="en-US" sz="2400">
              <a:solidFill>
                <a:srgbClr val="FFFFFF"/>
              </a:solidFill>
              <a:latin typeface="微软雅黑" panose="020B0503020204020204" pitchFamily="34" charset="-122"/>
            </a:endParaRPr>
          </a:p>
        </p:txBody>
      </p:sp>
      <p:sp>
        <p:nvSpPr>
          <p:cNvPr id="23" name="文本框 22"/>
          <p:cNvSpPr txBox="1"/>
          <p:nvPr/>
        </p:nvSpPr>
        <p:spPr>
          <a:xfrm>
            <a:off x="5828891" y="1796155"/>
            <a:ext cx="4267200" cy="460375"/>
          </a:xfrm>
          <a:prstGeom prst="rect">
            <a:avLst/>
          </a:prstGeom>
          <a:noFill/>
        </p:spPr>
        <p:txBody>
          <a:bodyPr wrap="none" lIns="0" rIns="0" rtlCol="0">
            <a:spAutoFit/>
          </a:bodyPr>
          <a:lstStyle/>
          <a:p>
            <a:pPr algn="l"/>
            <a:r>
              <a:rPr lang="zh-CN" altLang="en-US" sz="2400" b="1" dirty="0">
                <a:solidFill>
                  <a:srgbClr val="9F2525"/>
                </a:solidFill>
                <a:latin typeface="微软雅黑" panose="020B0503020204020204" pitchFamily="34" charset="-122"/>
                <a:ea typeface="微软雅黑" panose="020B0503020204020204" pitchFamily="34" charset="-122"/>
              </a:rPr>
              <a:t>信仰法律，对法律常怀敬畏之心</a:t>
            </a:r>
            <a:endParaRPr lang="zh-CN" altLang="en-US" sz="2400" b="1" dirty="0">
              <a:solidFill>
                <a:srgbClr val="9F2525"/>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7082501" y="2614552"/>
            <a:ext cx="3657600" cy="829945"/>
          </a:xfrm>
          <a:prstGeom prst="rect">
            <a:avLst/>
          </a:prstGeom>
          <a:noFill/>
        </p:spPr>
        <p:txBody>
          <a:bodyPr wrap="none" lIns="0" rIns="0" rtlCol="0">
            <a:spAutoFit/>
          </a:bodyPr>
          <a:lstStyle/>
          <a:p>
            <a:pPr algn="l"/>
            <a:r>
              <a:rPr lang="zh-CN" altLang="en-US" sz="2400" b="1" dirty="0">
                <a:solidFill>
                  <a:srgbClr val="9F2525"/>
                </a:solidFill>
                <a:latin typeface="微软雅黑" panose="020B0503020204020204" pitchFamily="34" charset="-122"/>
                <a:ea typeface="微软雅黑" panose="020B0503020204020204" pitchFamily="34" charset="-122"/>
              </a:rPr>
              <a:t>用实际行动捍卫法律尊严，</a:t>
            </a:r>
            <a:endParaRPr lang="zh-CN" altLang="en-US" sz="2400" b="1" dirty="0">
              <a:solidFill>
                <a:srgbClr val="9F2525"/>
              </a:solidFill>
              <a:latin typeface="微软雅黑" panose="020B0503020204020204" pitchFamily="34" charset="-122"/>
              <a:ea typeface="微软雅黑" panose="020B0503020204020204" pitchFamily="34" charset="-122"/>
            </a:endParaRPr>
          </a:p>
          <a:p>
            <a:pPr algn="l"/>
            <a:r>
              <a:rPr lang="zh-CN" altLang="en-US" sz="2400" b="1" dirty="0">
                <a:solidFill>
                  <a:srgbClr val="9F2525"/>
                </a:solidFill>
                <a:latin typeface="微软雅黑" panose="020B0503020204020204" pitchFamily="34" charset="-122"/>
                <a:ea typeface="微软雅黑" panose="020B0503020204020204" pitchFamily="34" charset="-122"/>
              </a:rPr>
              <a:t>保障法律实施</a:t>
            </a:r>
            <a:endParaRPr lang="zh-CN" altLang="en-US" sz="2400" b="1" dirty="0">
              <a:solidFill>
                <a:srgbClr val="9F2525"/>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7082790" y="4223385"/>
            <a:ext cx="4524375" cy="1198880"/>
          </a:xfrm>
          <a:prstGeom prst="rect">
            <a:avLst/>
          </a:prstGeom>
          <a:noFill/>
        </p:spPr>
        <p:txBody>
          <a:bodyPr wrap="square" lIns="0" rIns="0" rtlCol="0">
            <a:spAutoFit/>
          </a:bodyPr>
          <a:lstStyle/>
          <a:p>
            <a:pPr algn="l"/>
            <a:r>
              <a:rPr lang="zh-CN" altLang="en-US" sz="2400" b="1" dirty="0">
                <a:solidFill>
                  <a:srgbClr val="9F2525"/>
                </a:solidFill>
                <a:latin typeface="微软雅黑" panose="020B0503020204020204" pitchFamily="34" charset="-122"/>
                <a:ea typeface="微软雅黑" panose="020B0503020204020204" pitchFamily="34" charset="-122"/>
              </a:rPr>
              <a:t>服从法律，拥护法律规定，接受法律约束，履行法定义务，服从依法管理，承担相应法律责任</a:t>
            </a:r>
            <a:endParaRPr lang="zh-CN" altLang="en-US" sz="2400" b="1" dirty="0">
              <a:solidFill>
                <a:srgbClr val="9F2525"/>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5828665" y="5708015"/>
            <a:ext cx="5683885" cy="829945"/>
          </a:xfrm>
          <a:prstGeom prst="rect">
            <a:avLst/>
          </a:prstGeom>
          <a:noFill/>
        </p:spPr>
        <p:txBody>
          <a:bodyPr wrap="square" lIns="0" rIns="0" rtlCol="0">
            <a:spAutoFit/>
          </a:bodyPr>
          <a:lstStyle/>
          <a:p>
            <a:pPr algn="l"/>
            <a:r>
              <a:rPr lang="zh-CN" altLang="en-US" sz="2400" b="1" dirty="0">
                <a:solidFill>
                  <a:srgbClr val="9F2525"/>
                </a:solidFill>
                <a:latin typeface="微软雅黑" panose="020B0503020204020204" pitchFamily="34" charset="-122"/>
                <a:ea typeface="微软雅黑" panose="020B0503020204020204" pitchFamily="34" charset="-122"/>
              </a:rPr>
              <a:t>当法律权威守望者、公平正义守护者、具有良知的护法者</a:t>
            </a:r>
            <a:endParaRPr lang="zh-CN" altLang="en-US" sz="2400" b="1" dirty="0">
              <a:solidFill>
                <a:srgbClr val="9F2525"/>
              </a:solidFill>
              <a:latin typeface="微软雅黑" panose="020B0503020204020204" pitchFamily="34" charset="-122"/>
              <a:ea typeface="微软雅黑" panose="020B0503020204020204" pitchFamily="34" charset="-122"/>
            </a:endParaRPr>
          </a:p>
        </p:txBody>
      </p:sp>
      <p:grpSp>
        <p:nvGrpSpPr>
          <p:cNvPr id="28" name="组合 27"/>
          <p:cNvGrpSpPr/>
          <p:nvPr/>
        </p:nvGrpSpPr>
        <p:grpSpPr>
          <a:xfrm>
            <a:off x="62865" y="2747645"/>
            <a:ext cx="5001895" cy="2356485"/>
            <a:chOff x="2424539" y="2342663"/>
            <a:chExt cx="1652160" cy="2356538"/>
          </a:xfrm>
        </p:grpSpPr>
        <p:pic>
          <p:nvPicPr>
            <p:cNvPr id="29" name="图片 28"/>
            <p:cNvPicPr>
              <a:picLocks noChangeAspect="1"/>
            </p:cNvPicPr>
            <p:nvPr/>
          </p:nvPicPr>
          <p:blipFill rotWithShape="1">
            <a:blip r:embed="rId1"/>
            <a:srcRect t="55859"/>
            <a:stretch>
              <a:fillRect/>
            </a:stretch>
          </p:blipFill>
          <p:spPr>
            <a:xfrm>
              <a:off x="2424540" y="4483915"/>
              <a:ext cx="1652159" cy="215286"/>
            </a:xfrm>
            <a:prstGeom prst="rect">
              <a:avLst/>
            </a:prstGeom>
          </p:spPr>
        </p:pic>
        <p:pic>
          <p:nvPicPr>
            <p:cNvPr id="30" name="图片 29"/>
            <p:cNvPicPr>
              <a:picLocks noChangeAspect="1"/>
            </p:cNvPicPr>
            <p:nvPr/>
          </p:nvPicPr>
          <p:blipFill rotWithShape="1">
            <a:blip r:embed="rId1"/>
            <a:srcRect t="55859"/>
            <a:stretch>
              <a:fillRect/>
            </a:stretch>
          </p:blipFill>
          <p:spPr>
            <a:xfrm flipV="1">
              <a:off x="2424539" y="2342663"/>
              <a:ext cx="1652159" cy="215286"/>
            </a:xfrm>
            <a:prstGeom prst="rect">
              <a:avLst/>
            </a:prstGeom>
          </p:spPr>
        </p:pic>
        <p:sp>
          <p:nvSpPr>
            <p:cNvPr id="31" name="矩形 30"/>
            <p:cNvSpPr/>
            <p:nvPr/>
          </p:nvSpPr>
          <p:spPr>
            <a:xfrm>
              <a:off x="2552700" y="2557949"/>
              <a:ext cx="1409700" cy="1925966"/>
            </a:xfrm>
            <a:prstGeom prst="rect">
              <a:avLst/>
            </a:prstGeom>
            <a:solidFill>
              <a:srgbClr val="FFFFFF"/>
            </a:solidFill>
            <a:ln>
              <a:noFill/>
            </a:ln>
          </p:spPr>
          <p:style>
            <a:lnRef idx="2">
              <a:srgbClr val="9F2525">
                <a:shade val="50000"/>
              </a:srgbClr>
            </a:lnRef>
            <a:fillRef idx="1">
              <a:srgbClr val="9F2525"/>
            </a:fillRef>
            <a:effectRef idx="0">
              <a:srgbClr val="9F2525"/>
            </a:effectRef>
            <a:fontRef idx="minor">
              <a:srgbClr val="FFFFFF"/>
            </a:fontRef>
          </p:style>
          <p:txBody>
            <a:bodyPr rtlCol="0" anchor="ctr"/>
            <a:lstStyle/>
            <a:p>
              <a:pPr algn="ctr"/>
              <a:endParaRPr lang="zh-CN" altLang="en-US"/>
            </a:p>
          </p:txBody>
        </p:sp>
      </p:grpSp>
      <p:sp>
        <p:nvSpPr>
          <p:cNvPr id="32" name="文本框 31"/>
          <p:cNvSpPr txBox="1"/>
          <p:nvPr/>
        </p:nvSpPr>
        <p:spPr>
          <a:xfrm>
            <a:off x="809624" y="3603605"/>
            <a:ext cx="3738243" cy="645160"/>
          </a:xfrm>
          <a:prstGeom prst="rect">
            <a:avLst/>
          </a:prstGeom>
          <a:noFill/>
        </p:spPr>
        <p:txBody>
          <a:bodyPr wrap="square" lIns="0" rIns="0" rtlCol="0">
            <a:spAutoFit/>
          </a:bodyPr>
          <a:lstStyle/>
          <a:p>
            <a:pPr algn="ctr">
              <a:lnSpc>
                <a:spcPct val="150000"/>
              </a:lnSpc>
              <a:spcAft>
                <a:spcPts val="600"/>
              </a:spcAft>
            </a:pPr>
            <a:r>
              <a:rPr sz="2400" dirty="0">
                <a:solidFill>
                  <a:srgbClr val="262626"/>
                </a:solidFill>
                <a:latin typeface="微软雅黑" panose="020B0503020204020204" pitchFamily="34" charset="-122"/>
              </a:rPr>
              <a:t>尊重法律权威</a:t>
            </a:r>
            <a:endParaRPr sz="2400" dirty="0">
              <a:solidFill>
                <a:srgbClr val="262626"/>
              </a:solidFill>
              <a:latin typeface="微软雅黑" panose="020B0503020204020204" pitchFamily="34" charset="-122"/>
            </a:endParaRPr>
          </a:p>
        </p:txBody>
      </p:sp>
      <p:sp>
        <p:nvSpPr>
          <p:cNvPr id="33" name="任意多边形 27"/>
          <p:cNvSpPr/>
          <p:nvPr/>
        </p:nvSpPr>
        <p:spPr>
          <a:xfrm>
            <a:off x="4755928" y="3329305"/>
            <a:ext cx="596758" cy="1193514"/>
          </a:xfrm>
          <a:custGeom>
            <a:avLst/>
            <a:gdLst>
              <a:gd name="connsiteX0" fmla="*/ 0 w 450000"/>
              <a:gd name="connsiteY0" fmla="*/ 0 h 900000"/>
              <a:gd name="connsiteX1" fmla="*/ 450000 w 450000"/>
              <a:gd name="connsiteY1" fmla="*/ 450000 h 900000"/>
              <a:gd name="connsiteX2" fmla="*/ 0 w 450000"/>
              <a:gd name="connsiteY2" fmla="*/ 900000 h 900000"/>
              <a:gd name="connsiteX3" fmla="*/ 0 w 450000"/>
              <a:gd name="connsiteY3" fmla="*/ 745659 h 900000"/>
              <a:gd name="connsiteX4" fmla="*/ 51697 w 450000"/>
              <a:gd name="connsiteY4" fmla="*/ 740448 h 900000"/>
              <a:gd name="connsiteX5" fmla="*/ 289204 w 450000"/>
              <a:gd name="connsiteY5" fmla="*/ 449036 h 900000"/>
              <a:gd name="connsiteX6" fmla="*/ 51697 w 450000"/>
              <a:gd name="connsiteY6" fmla="*/ 157624 h 900000"/>
              <a:gd name="connsiteX7" fmla="*/ 0 w 450000"/>
              <a:gd name="connsiteY7" fmla="*/ 152413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000" h="900000">
                <a:moveTo>
                  <a:pt x="0" y="0"/>
                </a:moveTo>
                <a:cubicBezTo>
                  <a:pt x="248528" y="0"/>
                  <a:pt x="450000" y="201472"/>
                  <a:pt x="450000" y="450000"/>
                </a:cubicBezTo>
                <a:cubicBezTo>
                  <a:pt x="450000" y="698528"/>
                  <a:pt x="248528" y="900000"/>
                  <a:pt x="0" y="900000"/>
                </a:cubicBezTo>
                <a:lnTo>
                  <a:pt x="0" y="745659"/>
                </a:lnTo>
                <a:lnTo>
                  <a:pt x="51697" y="740448"/>
                </a:lnTo>
                <a:cubicBezTo>
                  <a:pt x="187242" y="712711"/>
                  <a:pt x="289204" y="592781"/>
                  <a:pt x="289204" y="449036"/>
                </a:cubicBezTo>
                <a:cubicBezTo>
                  <a:pt x="289204" y="305291"/>
                  <a:pt x="187242" y="185361"/>
                  <a:pt x="51697" y="157624"/>
                </a:cubicBezTo>
                <a:lnTo>
                  <a:pt x="0" y="152413"/>
                </a:lnTo>
                <a:close/>
              </a:path>
            </a:pathLst>
          </a:custGeom>
          <a:solidFill>
            <a:sysClr val="windowText" lastClr="000000">
              <a:alpha val="40000"/>
            </a:sysClr>
          </a:solidFill>
          <a:ln>
            <a:noFill/>
          </a:ln>
        </p:spPr>
        <p:style>
          <a:lnRef idx="2">
            <a:srgbClr val="9F2525">
              <a:shade val="50000"/>
            </a:srgbClr>
          </a:lnRef>
          <a:fillRef idx="1">
            <a:srgbClr val="9F2525"/>
          </a:fillRef>
          <a:effectRef idx="0">
            <a:srgbClr val="9F2525"/>
          </a:effectRef>
          <a:fontRef idx="minor">
            <a:srgbClr val="FFFFFF"/>
          </a:fontRef>
        </p:style>
        <p:txBody>
          <a:bodyPr wrap="square" rtlCol="0" anchor="ctr">
            <a:noAutofit/>
          </a:bodyPr>
          <a:lstStyle/>
          <a:p>
            <a:pPr algn="ctr"/>
            <a:endParaRPr lang="zh-CN" altLang="en-US"/>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396490" y="15621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三、不断提升法治素养</a:t>
            </a:r>
            <a:endParaRPr lang="zh-CN" altLang="en-US"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6" name="矩形: 圆角 17"/>
          <p:cNvSpPr/>
          <p:nvPr/>
        </p:nvSpPr>
        <p:spPr>
          <a:xfrm>
            <a:off x="2396490" y="863600"/>
            <a:ext cx="487743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rPr>
              <a:t>二</a:t>
            </a:r>
            <a:r>
              <a:rPr lang="en-US" altLang="zh-CN" sz="2800">
                <a:latin typeface="微软雅黑" panose="020B0503020204020204" pitchFamily="34" charset="-122"/>
                <a:ea typeface="微软雅黑" panose="020B0503020204020204" pitchFamily="34" charset="-122"/>
              </a:rPr>
              <a:t>）学习法律知识</a:t>
            </a:r>
            <a:endParaRPr lang="en-US" altLang="zh-CN" sz="2800">
              <a:latin typeface="微软雅黑" panose="020B0503020204020204" pitchFamily="34" charset="-122"/>
              <a:ea typeface="微软雅黑" panose="020B0503020204020204" pitchFamily="34" charset="-122"/>
            </a:endParaRPr>
          </a:p>
        </p:txBody>
      </p:sp>
      <p:pic>
        <p:nvPicPr>
          <p:cNvPr id="2" name="图片 1" descr="11"/>
          <p:cNvPicPr>
            <a:picLocks noChangeAspect="1"/>
          </p:cNvPicPr>
          <p:nvPr/>
        </p:nvPicPr>
        <p:blipFill>
          <a:blip r:embed="rId1"/>
          <a:stretch>
            <a:fillRect/>
          </a:stretch>
        </p:blipFill>
        <p:spPr>
          <a:xfrm>
            <a:off x="638175" y="2707005"/>
            <a:ext cx="5181600" cy="3042920"/>
          </a:xfrm>
          <a:prstGeom prst="rect">
            <a:avLst/>
          </a:prstGeom>
          <a:effectLst>
            <a:outerShdw blurRad="63500" sx="102000" sy="102000" algn="ctr" rotWithShape="0">
              <a:prstClr val="black">
                <a:alpha val="40000"/>
              </a:prstClr>
            </a:outerShdw>
          </a:effectLst>
        </p:spPr>
      </p:pic>
      <p:sp>
        <p:nvSpPr>
          <p:cNvPr id="3" name="文本框 2"/>
          <p:cNvSpPr txBox="1"/>
          <p:nvPr/>
        </p:nvSpPr>
        <p:spPr>
          <a:xfrm>
            <a:off x="6199505" y="2487930"/>
            <a:ext cx="5660390" cy="3415030"/>
          </a:xfrm>
          <a:prstGeom prst="rect">
            <a:avLst/>
          </a:prstGeom>
          <a:noFill/>
        </p:spPr>
        <p:txBody>
          <a:bodyPr wrap="square" rtlCol="0" anchor="t">
            <a:spAutoFit/>
          </a:bodyPr>
          <a:lstStyle/>
          <a:p>
            <a:pPr>
              <a:lnSpc>
                <a:spcPct val="150000"/>
              </a:lnSpc>
            </a:pPr>
            <a:r>
              <a:rPr lang="zh-CN" altLang="en-US" sz="2400"/>
              <a:t>学习和掌握基本的法律知识，是提升法治素养的前提。法律知识通常包括法律法规方面的知识和法律原理方面的知识。</a:t>
            </a:r>
            <a:endParaRPr lang="zh-CN" altLang="en-US" sz="2400"/>
          </a:p>
          <a:p>
            <a:pPr>
              <a:lnSpc>
                <a:spcPct val="150000"/>
              </a:lnSpc>
            </a:pPr>
            <a:r>
              <a:rPr lang="zh-CN" altLang="en-US" sz="2400" b="1">
                <a:solidFill>
                  <a:srgbClr val="C00000"/>
                </a:solidFill>
              </a:rPr>
              <a:t>参与法治实践是学习法律知识的有效途径。一是参与立法讨论。二是旁听司法审判。三是参与校园法治文化活动。</a:t>
            </a:r>
            <a:endParaRPr lang="zh-CN" altLang="en-US" sz="2400" b="1">
              <a:solidFill>
                <a:srgbClr val="C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478405" y="14605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三、不断提升法治素养</a:t>
            </a:r>
            <a:endParaRPr lang="zh-CN" altLang="en-US"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6" name="矩形: 圆角 17"/>
          <p:cNvSpPr/>
          <p:nvPr/>
        </p:nvSpPr>
        <p:spPr>
          <a:xfrm>
            <a:off x="2478405" y="793115"/>
            <a:ext cx="487743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rPr>
              <a:t>三</a:t>
            </a:r>
            <a:r>
              <a:rPr lang="en-US" altLang="zh-CN" sz="2800">
                <a:latin typeface="微软雅黑" panose="020B0503020204020204" pitchFamily="34" charset="-122"/>
                <a:ea typeface="微软雅黑" panose="020B0503020204020204" pitchFamily="34" charset="-122"/>
              </a:rPr>
              <a:t>）养成守法习惯</a:t>
            </a:r>
            <a:endParaRPr lang="en-US" altLang="zh-CN" sz="2800">
              <a:latin typeface="微软雅黑" panose="020B0503020204020204" pitchFamily="34" charset="-122"/>
              <a:ea typeface="微软雅黑" panose="020B0503020204020204" pitchFamily="34" charset="-122"/>
            </a:endParaRPr>
          </a:p>
        </p:txBody>
      </p:sp>
      <p:sp>
        <p:nvSpPr>
          <p:cNvPr id="2" name="矩形 1"/>
          <p:cNvSpPr/>
          <p:nvPr/>
        </p:nvSpPr>
        <p:spPr>
          <a:xfrm>
            <a:off x="6574296" y="2012315"/>
            <a:ext cx="4893714" cy="1990725"/>
          </a:xfrm>
          <a:prstGeom prst="rect">
            <a:avLst/>
          </a:prstGeom>
          <a:solidFill>
            <a:srgbClr val="FFFFFF">
              <a:lumMod val="95000"/>
            </a:srgbClr>
          </a:solidFill>
          <a:ln>
            <a:noFill/>
          </a:ln>
        </p:spPr>
        <p:style>
          <a:lnRef idx="2">
            <a:srgbClr val="9F2525">
              <a:shade val="50000"/>
            </a:srgbClr>
          </a:lnRef>
          <a:fillRef idx="1">
            <a:srgbClr val="9F2525"/>
          </a:fillRef>
          <a:effectRef idx="0">
            <a:srgbClr val="9F2525"/>
          </a:effectRef>
          <a:fontRef idx="minor">
            <a:srgbClr val="FFFFFF"/>
          </a:fontRef>
        </p:style>
        <p:txBody>
          <a:bodyPr rtlCol="0" anchor="ctr"/>
          <a:lstStyle/>
          <a:p>
            <a:pPr algn="ctr"/>
            <a:endParaRPr lang="zh-CN" altLang="en-US"/>
          </a:p>
        </p:txBody>
      </p:sp>
      <p:sp>
        <p:nvSpPr>
          <p:cNvPr id="3" name="矩形 2"/>
          <p:cNvSpPr/>
          <p:nvPr/>
        </p:nvSpPr>
        <p:spPr>
          <a:xfrm>
            <a:off x="1009333" y="2012315"/>
            <a:ext cx="4893714" cy="1990725"/>
          </a:xfrm>
          <a:prstGeom prst="rect">
            <a:avLst/>
          </a:prstGeom>
          <a:solidFill>
            <a:srgbClr val="FFFFFF">
              <a:lumMod val="95000"/>
            </a:srgbClr>
          </a:solidFill>
          <a:ln>
            <a:noFill/>
          </a:ln>
        </p:spPr>
        <p:style>
          <a:lnRef idx="2">
            <a:srgbClr val="9F2525">
              <a:shade val="50000"/>
            </a:srgbClr>
          </a:lnRef>
          <a:fillRef idx="1">
            <a:srgbClr val="9F2525"/>
          </a:fillRef>
          <a:effectRef idx="0">
            <a:srgbClr val="9F2525"/>
          </a:effectRef>
          <a:fontRef idx="minor">
            <a:srgbClr val="FFFFFF"/>
          </a:fontRef>
        </p:style>
        <p:txBody>
          <a:bodyPr rtlCol="0" anchor="ctr"/>
          <a:lstStyle/>
          <a:p>
            <a:pPr algn="ctr"/>
            <a:endParaRPr lang="zh-CN" altLang="en-US"/>
          </a:p>
        </p:txBody>
      </p:sp>
      <p:pic>
        <p:nvPicPr>
          <p:cNvPr id="5" name="图片 4" descr="D:\桌面\工作\法律\5.jpg5"/>
          <p:cNvPicPr>
            <a:picLocks noChangeAspect="1"/>
          </p:cNvPicPr>
          <p:nvPr/>
        </p:nvPicPr>
        <p:blipFill rotWithShape="1">
          <a:blip r:embed="rId1"/>
          <a:srcRect/>
          <a:stretch>
            <a:fillRect/>
          </a:stretch>
        </p:blipFill>
        <p:spPr>
          <a:xfrm>
            <a:off x="853440" y="1850390"/>
            <a:ext cx="4897755" cy="1990725"/>
          </a:xfrm>
          <a:prstGeom prst="rect">
            <a:avLst/>
          </a:prstGeom>
          <a:effectLst>
            <a:outerShdw blurRad="63500" sx="102000" sy="102000" algn="ctr" rotWithShape="0">
              <a:prstClr val="black">
                <a:alpha val="40000"/>
              </a:prstClr>
            </a:outerShdw>
          </a:effectLst>
        </p:spPr>
      </p:pic>
      <p:pic>
        <p:nvPicPr>
          <p:cNvPr id="6" name="图片 5" descr="D:\桌面\工作\法律\3.jpg3"/>
          <p:cNvPicPr>
            <a:picLocks noChangeAspect="1"/>
          </p:cNvPicPr>
          <p:nvPr/>
        </p:nvPicPr>
        <p:blipFill rotWithShape="1">
          <a:blip r:embed="rId2"/>
          <a:srcRect/>
          <a:stretch>
            <a:fillRect/>
          </a:stretch>
        </p:blipFill>
        <p:spPr>
          <a:xfrm>
            <a:off x="6353810" y="1850390"/>
            <a:ext cx="4999355" cy="1990725"/>
          </a:xfrm>
          <a:prstGeom prst="rect">
            <a:avLst/>
          </a:prstGeom>
          <a:effectLst>
            <a:outerShdw blurRad="63500" sx="102000" sy="102000" algn="ctr" rotWithShape="0">
              <a:prstClr val="black">
                <a:alpha val="40000"/>
              </a:prstClr>
            </a:outerShdw>
          </a:effectLst>
        </p:spPr>
      </p:pic>
      <p:grpSp>
        <p:nvGrpSpPr>
          <p:cNvPr id="13" name="组合 12"/>
          <p:cNvGrpSpPr/>
          <p:nvPr/>
        </p:nvGrpSpPr>
        <p:grpSpPr>
          <a:xfrm>
            <a:off x="864870" y="4258310"/>
            <a:ext cx="10462260" cy="1668780"/>
            <a:chOff x="1350" y="5953"/>
            <a:chExt cx="16476" cy="2628"/>
          </a:xfrm>
        </p:grpSpPr>
        <p:sp>
          <p:nvSpPr>
            <p:cNvPr id="9" name="文本框 8"/>
            <p:cNvSpPr txBox="1"/>
            <p:nvPr/>
          </p:nvSpPr>
          <p:spPr>
            <a:xfrm>
              <a:off x="1350" y="6799"/>
              <a:ext cx="7707" cy="1744"/>
            </a:xfrm>
            <a:prstGeom prst="rect">
              <a:avLst/>
            </a:prstGeom>
            <a:noFill/>
          </p:spPr>
          <p:txBody>
            <a:bodyPr wrap="square" lIns="0" tIns="0" rIns="0" bIns="0" rtlCol="0">
              <a:spAutoFit/>
            </a:bodyPr>
            <a:lstStyle>
              <a:defPPr>
                <a:defRPr lang="zh-CN"/>
              </a:defPPr>
              <a:lvl1pPr>
                <a:lnSpc>
                  <a:spcPct val="130000"/>
                </a:lnSpc>
                <a:spcAft>
                  <a:spcPts val="1000"/>
                </a:spcAft>
                <a:defRPr sz="1200">
                  <a:solidFill>
                    <a:srgbClr val="262626"/>
                  </a:solidFill>
                </a:defRPr>
              </a:lvl1pPr>
            </a:lstStyle>
            <a:p>
              <a:pPr>
                <a:lnSpc>
                  <a:spcPct val="150000"/>
                </a:lnSpc>
              </a:pPr>
              <a:r>
                <a:rPr sz="2400" dirty="0"/>
                <a:t>养成规则意识、坚持守法守规是每一个法治国家公民的基本素养。</a:t>
              </a:r>
              <a:endParaRPr sz="2400" dirty="0"/>
            </a:p>
          </p:txBody>
        </p:sp>
        <p:sp>
          <p:nvSpPr>
            <p:cNvPr id="10" name="文本框 9"/>
            <p:cNvSpPr txBox="1"/>
            <p:nvPr/>
          </p:nvSpPr>
          <p:spPr>
            <a:xfrm>
              <a:off x="1380" y="5953"/>
              <a:ext cx="3922" cy="639"/>
            </a:xfrm>
            <a:prstGeom prst="rect">
              <a:avLst/>
            </a:prstGeom>
            <a:noFill/>
          </p:spPr>
          <p:txBody>
            <a:bodyPr wrap="square" lIns="0" tIns="0" rIns="0" bIns="0" rtlCol="0">
              <a:spAutoFit/>
            </a:bodyPr>
            <a:lstStyle>
              <a:defPPr>
                <a:defRPr lang="zh-CN"/>
              </a:defPPr>
              <a:lvl1pPr>
                <a:defRPr sz="2400">
                  <a:solidFill>
                    <a:srgbClr val="262626"/>
                  </a:solidFill>
                  <a:latin typeface="Arial Black" panose="020B0A04020102020204" charset="0"/>
                  <a:ea typeface="微软雅黑" panose="020B0503020204020204" pitchFamily="34" charset="-122"/>
                </a:defRPr>
              </a:lvl1pPr>
            </a:lstStyle>
            <a:p>
              <a:pPr>
                <a:lnSpc>
                  <a:spcPct val="110000"/>
                </a:lnSpc>
              </a:pPr>
              <a:r>
                <a:rPr lang="zh-CN" altLang="en-US" b="1" dirty="0">
                  <a:latin typeface="微软雅黑" panose="020B0503020204020204" pitchFamily="34" charset="-122"/>
                </a:rPr>
                <a:t>增强规则意识</a:t>
              </a:r>
              <a:endParaRPr lang="zh-CN" altLang="en-US" b="1" dirty="0">
                <a:latin typeface="微软雅黑" panose="020B0503020204020204" pitchFamily="34" charset="-122"/>
              </a:endParaRPr>
            </a:p>
          </p:txBody>
        </p:sp>
        <p:sp>
          <p:nvSpPr>
            <p:cNvPr id="11" name="文本框 10"/>
            <p:cNvSpPr txBox="1"/>
            <p:nvPr/>
          </p:nvSpPr>
          <p:spPr>
            <a:xfrm>
              <a:off x="10006" y="6837"/>
              <a:ext cx="7820" cy="1744"/>
            </a:xfrm>
            <a:prstGeom prst="rect">
              <a:avLst/>
            </a:prstGeom>
            <a:noFill/>
          </p:spPr>
          <p:txBody>
            <a:bodyPr wrap="square" lIns="0" tIns="0" rIns="0" bIns="0" rtlCol="0">
              <a:spAutoFit/>
            </a:bodyPr>
            <a:lstStyle>
              <a:defPPr>
                <a:defRPr lang="zh-CN"/>
              </a:defPPr>
              <a:lvl1pPr>
                <a:lnSpc>
                  <a:spcPct val="130000"/>
                </a:lnSpc>
                <a:spcAft>
                  <a:spcPts val="1000"/>
                </a:spcAft>
                <a:defRPr sz="1200">
                  <a:solidFill>
                    <a:srgbClr val="262626"/>
                  </a:solidFill>
                </a:defRPr>
              </a:lvl1pPr>
            </a:lstStyle>
            <a:p>
              <a:pPr>
                <a:lnSpc>
                  <a:spcPct val="150000"/>
                </a:lnSpc>
              </a:pPr>
              <a:r>
                <a:rPr sz="2400" dirty="0"/>
                <a:t>法律红线不可逾越、法律底线不可触碰。触犯法律底线就要受到追究。</a:t>
              </a:r>
              <a:endParaRPr sz="2400" dirty="0"/>
            </a:p>
          </p:txBody>
        </p:sp>
        <p:sp>
          <p:nvSpPr>
            <p:cNvPr id="12" name="文本框 11"/>
            <p:cNvSpPr txBox="1"/>
            <p:nvPr/>
          </p:nvSpPr>
          <p:spPr>
            <a:xfrm>
              <a:off x="10143" y="5953"/>
              <a:ext cx="3922" cy="639"/>
            </a:xfrm>
            <a:prstGeom prst="rect">
              <a:avLst/>
            </a:prstGeom>
            <a:noFill/>
          </p:spPr>
          <p:txBody>
            <a:bodyPr wrap="square" lIns="0" tIns="0" rIns="0" bIns="0" rtlCol="0">
              <a:spAutoFit/>
            </a:bodyPr>
            <a:lstStyle>
              <a:defPPr>
                <a:defRPr lang="zh-CN"/>
              </a:defPPr>
              <a:lvl1pPr>
                <a:defRPr sz="2400">
                  <a:solidFill>
                    <a:srgbClr val="262626"/>
                  </a:solidFill>
                  <a:latin typeface="Arial Black" panose="020B0A04020102020204" charset="0"/>
                  <a:ea typeface="微软雅黑" panose="020B0503020204020204" pitchFamily="34" charset="-122"/>
                </a:defRPr>
              </a:lvl1pPr>
            </a:lstStyle>
            <a:p>
              <a:pPr>
                <a:lnSpc>
                  <a:spcPct val="110000"/>
                </a:lnSpc>
              </a:pPr>
              <a:r>
                <a:rPr lang="zh-CN" altLang="en-US" b="1" dirty="0">
                  <a:latin typeface="微软雅黑" panose="020B0503020204020204" pitchFamily="34" charset="-122"/>
                </a:rPr>
                <a:t>守住法律底线</a:t>
              </a:r>
              <a:endParaRPr lang="zh-CN" altLang="en-US" b="1" dirty="0">
                <a:latin typeface="微软雅黑" panose="020B0503020204020204" pitchFamily="3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599690" y="196850"/>
            <a:ext cx="1046543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三、不断提升法治素养</a:t>
            </a:r>
            <a:endParaRPr lang="zh-CN" altLang="en-US"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6" name="矩形: 圆角 17"/>
          <p:cNvSpPr/>
          <p:nvPr/>
        </p:nvSpPr>
        <p:spPr>
          <a:xfrm>
            <a:off x="2599690" y="883920"/>
            <a:ext cx="4877435" cy="640080"/>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rPr>
              <a:t>四</a:t>
            </a:r>
            <a:r>
              <a:rPr lang="en-US" altLang="zh-CN" sz="2800">
                <a:latin typeface="微软雅黑" panose="020B0503020204020204" pitchFamily="34" charset="-122"/>
                <a:ea typeface="微软雅黑" panose="020B0503020204020204" pitchFamily="34" charset="-122"/>
              </a:rPr>
              <a:t>）提高用法能力</a:t>
            </a:r>
            <a:endParaRPr lang="en-US" altLang="zh-CN" sz="2800">
              <a:latin typeface="微软雅黑" panose="020B0503020204020204" pitchFamily="34" charset="-122"/>
              <a:ea typeface="微软雅黑" panose="020B0503020204020204" pitchFamily="34" charset="-122"/>
            </a:endParaRPr>
          </a:p>
        </p:txBody>
      </p:sp>
      <p:sp>
        <p:nvSpPr>
          <p:cNvPr id="2" name="矩形 1"/>
          <p:cNvSpPr/>
          <p:nvPr/>
        </p:nvSpPr>
        <p:spPr>
          <a:xfrm>
            <a:off x="6574296" y="2012315"/>
            <a:ext cx="4893714" cy="1990725"/>
          </a:xfrm>
          <a:prstGeom prst="rect">
            <a:avLst/>
          </a:prstGeom>
          <a:solidFill>
            <a:srgbClr val="FFFFFF">
              <a:lumMod val="95000"/>
            </a:srgbClr>
          </a:solidFill>
          <a:ln>
            <a:noFill/>
          </a:ln>
        </p:spPr>
        <p:style>
          <a:lnRef idx="2">
            <a:srgbClr val="9F2525">
              <a:shade val="50000"/>
            </a:srgbClr>
          </a:lnRef>
          <a:fillRef idx="1">
            <a:srgbClr val="9F2525"/>
          </a:fillRef>
          <a:effectRef idx="0">
            <a:srgbClr val="9F2525"/>
          </a:effectRef>
          <a:fontRef idx="minor">
            <a:srgbClr val="FFFFFF"/>
          </a:fontRef>
        </p:style>
        <p:txBody>
          <a:bodyPr rtlCol="0" anchor="ctr"/>
          <a:lstStyle/>
          <a:p>
            <a:pPr algn="ctr"/>
            <a:endParaRPr lang="zh-CN" altLang="en-US"/>
          </a:p>
        </p:txBody>
      </p:sp>
      <p:sp>
        <p:nvSpPr>
          <p:cNvPr id="3" name="矩形 2"/>
          <p:cNvSpPr/>
          <p:nvPr/>
        </p:nvSpPr>
        <p:spPr>
          <a:xfrm>
            <a:off x="1009333" y="2012315"/>
            <a:ext cx="4893714" cy="1990725"/>
          </a:xfrm>
          <a:prstGeom prst="rect">
            <a:avLst/>
          </a:prstGeom>
          <a:solidFill>
            <a:srgbClr val="FFFFFF">
              <a:lumMod val="95000"/>
            </a:srgbClr>
          </a:solidFill>
          <a:ln>
            <a:noFill/>
          </a:ln>
        </p:spPr>
        <p:style>
          <a:lnRef idx="2">
            <a:srgbClr val="9F2525">
              <a:shade val="50000"/>
            </a:srgbClr>
          </a:lnRef>
          <a:fillRef idx="1">
            <a:srgbClr val="9F2525"/>
          </a:fillRef>
          <a:effectRef idx="0">
            <a:srgbClr val="9F2525"/>
          </a:effectRef>
          <a:fontRef idx="minor">
            <a:srgbClr val="FFFFFF"/>
          </a:fontRef>
        </p:style>
        <p:txBody>
          <a:bodyPr rtlCol="0" anchor="ctr"/>
          <a:lstStyle/>
          <a:p>
            <a:pPr algn="ctr"/>
            <a:endParaRPr lang="zh-CN" altLang="en-US"/>
          </a:p>
        </p:txBody>
      </p:sp>
      <p:pic>
        <p:nvPicPr>
          <p:cNvPr id="5" name="图片 4" descr="D:\桌面\工作\法律\6.jpg6"/>
          <p:cNvPicPr>
            <a:picLocks noChangeAspect="1"/>
          </p:cNvPicPr>
          <p:nvPr/>
        </p:nvPicPr>
        <p:blipFill rotWithShape="1">
          <a:blip r:embed="rId1"/>
          <a:srcRect/>
          <a:stretch>
            <a:fillRect/>
          </a:stretch>
        </p:blipFill>
        <p:spPr>
          <a:xfrm>
            <a:off x="688340" y="1850390"/>
            <a:ext cx="5070475" cy="2152015"/>
          </a:xfrm>
          <a:prstGeom prst="rect">
            <a:avLst/>
          </a:prstGeom>
          <a:effectLst>
            <a:outerShdw blurRad="63500" sx="102000" sy="102000" algn="ctr" rotWithShape="0">
              <a:prstClr val="black">
                <a:alpha val="40000"/>
              </a:prstClr>
            </a:outerShdw>
          </a:effectLst>
        </p:spPr>
      </p:pic>
      <p:pic>
        <p:nvPicPr>
          <p:cNvPr id="6" name="图片 5" descr="D:\桌面\工作\法律\7.jpg7"/>
          <p:cNvPicPr>
            <a:picLocks noChangeAspect="1"/>
          </p:cNvPicPr>
          <p:nvPr/>
        </p:nvPicPr>
        <p:blipFill rotWithShape="1">
          <a:blip r:embed="rId2"/>
          <a:srcRect/>
          <a:stretch>
            <a:fillRect/>
          </a:stretch>
        </p:blipFill>
        <p:spPr>
          <a:xfrm>
            <a:off x="6348095" y="1850390"/>
            <a:ext cx="5120005" cy="2152650"/>
          </a:xfrm>
          <a:prstGeom prst="rect">
            <a:avLst/>
          </a:prstGeom>
          <a:effectLst>
            <a:outerShdw blurRad="63500" sx="102000" sy="102000" algn="ctr" rotWithShape="0">
              <a:prstClr val="black">
                <a:alpha val="40000"/>
              </a:prstClr>
            </a:outerShdw>
          </a:effectLst>
        </p:spPr>
      </p:pic>
      <p:grpSp>
        <p:nvGrpSpPr>
          <p:cNvPr id="13" name="组合 12"/>
          <p:cNvGrpSpPr/>
          <p:nvPr/>
        </p:nvGrpSpPr>
        <p:grpSpPr>
          <a:xfrm>
            <a:off x="864870" y="4258310"/>
            <a:ext cx="10462260" cy="2223135"/>
            <a:chOff x="1350" y="5953"/>
            <a:chExt cx="16476" cy="3501"/>
          </a:xfrm>
        </p:grpSpPr>
        <p:sp>
          <p:nvSpPr>
            <p:cNvPr id="9" name="文本框 8"/>
            <p:cNvSpPr txBox="1"/>
            <p:nvPr/>
          </p:nvSpPr>
          <p:spPr>
            <a:xfrm>
              <a:off x="1350" y="6799"/>
              <a:ext cx="7707" cy="1744"/>
            </a:xfrm>
            <a:prstGeom prst="rect">
              <a:avLst/>
            </a:prstGeom>
            <a:noFill/>
          </p:spPr>
          <p:txBody>
            <a:bodyPr wrap="square" lIns="0" tIns="0" rIns="0" bIns="0" rtlCol="0">
              <a:spAutoFit/>
            </a:bodyPr>
            <a:lstStyle>
              <a:defPPr>
                <a:defRPr lang="zh-CN"/>
              </a:defPPr>
              <a:lvl1pPr>
                <a:lnSpc>
                  <a:spcPct val="130000"/>
                </a:lnSpc>
                <a:spcAft>
                  <a:spcPts val="1000"/>
                </a:spcAft>
                <a:defRPr sz="1200">
                  <a:solidFill>
                    <a:srgbClr val="262626"/>
                  </a:solidFill>
                </a:defRPr>
              </a:lvl1pPr>
            </a:lstStyle>
            <a:p>
              <a:pPr>
                <a:lnSpc>
                  <a:spcPct val="150000"/>
                </a:lnSpc>
              </a:pPr>
              <a:r>
                <a:rPr sz="2400" dirty="0"/>
                <a:t>大学生要增强权利意识，用法处理纠纷，依法维权护权。</a:t>
              </a:r>
              <a:endParaRPr sz="2400" dirty="0"/>
            </a:p>
          </p:txBody>
        </p:sp>
        <p:sp>
          <p:nvSpPr>
            <p:cNvPr id="10" name="文本框 9"/>
            <p:cNvSpPr txBox="1"/>
            <p:nvPr/>
          </p:nvSpPr>
          <p:spPr>
            <a:xfrm>
              <a:off x="1380" y="5953"/>
              <a:ext cx="3922" cy="639"/>
            </a:xfrm>
            <a:prstGeom prst="rect">
              <a:avLst/>
            </a:prstGeom>
            <a:noFill/>
          </p:spPr>
          <p:txBody>
            <a:bodyPr wrap="square" lIns="0" tIns="0" rIns="0" bIns="0" rtlCol="0">
              <a:spAutoFit/>
            </a:bodyPr>
            <a:lstStyle>
              <a:defPPr>
                <a:defRPr lang="zh-CN"/>
              </a:defPPr>
              <a:lvl1pPr>
                <a:defRPr sz="2400">
                  <a:solidFill>
                    <a:srgbClr val="262626"/>
                  </a:solidFill>
                  <a:latin typeface="Arial Black" panose="020B0A04020102020204" charset="0"/>
                  <a:ea typeface="微软雅黑" panose="020B0503020204020204" pitchFamily="34" charset="-122"/>
                </a:defRPr>
              </a:lvl1pPr>
            </a:lstStyle>
            <a:p>
              <a:pPr>
                <a:lnSpc>
                  <a:spcPct val="110000"/>
                </a:lnSpc>
              </a:pPr>
              <a:r>
                <a:rPr lang="zh-CN" altLang="en-US" b="1" dirty="0">
                  <a:latin typeface="微软雅黑" panose="020B0503020204020204" pitchFamily="34" charset="-122"/>
                </a:rPr>
                <a:t>维护自身权利</a:t>
              </a:r>
              <a:endParaRPr lang="zh-CN" altLang="en-US" b="1" dirty="0">
                <a:latin typeface="微软雅黑" panose="020B0503020204020204" pitchFamily="34" charset="-122"/>
              </a:endParaRPr>
            </a:p>
          </p:txBody>
        </p:sp>
        <p:sp>
          <p:nvSpPr>
            <p:cNvPr id="11" name="文本框 10"/>
            <p:cNvSpPr txBox="1"/>
            <p:nvPr/>
          </p:nvSpPr>
          <p:spPr>
            <a:xfrm>
              <a:off x="10006" y="6837"/>
              <a:ext cx="7820" cy="2617"/>
            </a:xfrm>
            <a:prstGeom prst="rect">
              <a:avLst/>
            </a:prstGeom>
            <a:noFill/>
          </p:spPr>
          <p:txBody>
            <a:bodyPr wrap="square" lIns="0" tIns="0" rIns="0" bIns="0" rtlCol="0">
              <a:spAutoFit/>
            </a:bodyPr>
            <a:lstStyle>
              <a:defPPr>
                <a:defRPr lang="zh-CN"/>
              </a:defPPr>
              <a:lvl1pPr>
                <a:lnSpc>
                  <a:spcPct val="130000"/>
                </a:lnSpc>
                <a:spcAft>
                  <a:spcPts val="1000"/>
                </a:spcAft>
                <a:defRPr sz="1200">
                  <a:solidFill>
                    <a:srgbClr val="262626"/>
                  </a:solidFill>
                </a:defRPr>
              </a:lvl1pPr>
            </a:lstStyle>
            <a:p>
              <a:pPr>
                <a:lnSpc>
                  <a:spcPct val="150000"/>
                </a:lnSpc>
              </a:pPr>
              <a:r>
                <a:rPr sz="2400" dirty="0"/>
                <a:t>对违法犯罪行为要敢于揭露、勇于抵制，消除袖手旁观、畏缩不前的恐惧心理，抵制遇事回避的惧法现象。</a:t>
              </a:r>
              <a:endParaRPr sz="2400" dirty="0"/>
            </a:p>
          </p:txBody>
        </p:sp>
        <p:sp>
          <p:nvSpPr>
            <p:cNvPr id="12" name="文本框 11"/>
            <p:cNvSpPr txBox="1"/>
            <p:nvPr/>
          </p:nvSpPr>
          <p:spPr>
            <a:xfrm>
              <a:off x="10143" y="5953"/>
              <a:ext cx="3922" cy="639"/>
            </a:xfrm>
            <a:prstGeom prst="rect">
              <a:avLst/>
            </a:prstGeom>
            <a:noFill/>
          </p:spPr>
          <p:txBody>
            <a:bodyPr wrap="square" lIns="0" tIns="0" rIns="0" bIns="0" rtlCol="0">
              <a:spAutoFit/>
            </a:bodyPr>
            <a:lstStyle>
              <a:defPPr>
                <a:defRPr lang="zh-CN"/>
              </a:defPPr>
              <a:lvl1pPr>
                <a:defRPr sz="2400">
                  <a:solidFill>
                    <a:srgbClr val="262626"/>
                  </a:solidFill>
                  <a:latin typeface="Arial Black" panose="020B0A04020102020204" charset="0"/>
                  <a:ea typeface="微软雅黑" panose="020B0503020204020204" pitchFamily="34" charset="-122"/>
                </a:defRPr>
              </a:lvl1pPr>
            </a:lstStyle>
            <a:p>
              <a:pPr>
                <a:lnSpc>
                  <a:spcPct val="110000"/>
                </a:lnSpc>
              </a:pPr>
              <a:r>
                <a:rPr lang="zh-CN" altLang="en-US" b="1" dirty="0">
                  <a:latin typeface="微软雅黑" panose="020B0503020204020204" pitchFamily="34" charset="-122"/>
                </a:rPr>
                <a:t>维护社会利益</a:t>
              </a:r>
              <a:endParaRPr lang="zh-CN" altLang="en-US" b="1" dirty="0">
                <a:latin typeface="微软雅黑" panose="020B0503020204020204" pitchFamily="3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786255" y="625475"/>
            <a:ext cx="10591800"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一、培养社会主义法治思维</a:t>
            </a:r>
            <a:endParaRPr lang="en-US" altLang="zh-CN" sz="28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 name="矩形 2"/>
          <p:cNvSpPr/>
          <p:nvPr/>
        </p:nvSpPr>
        <p:spPr>
          <a:xfrm>
            <a:off x="722197" y="3390104"/>
            <a:ext cx="4899457" cy="1753235"/>
          </a:xfrm>
          <a:prstGeom prst="rect">
            <a:avLst/>
          </a:prstGeom>
        </p:spPr>
        <p:txBody>
          <a:bodyPr wrap="square">
            <a:spAutoFit/>
          </a:bodyPr>
          <a:lstStyle/>
          <a:p>
            <a:pPr algn="just">
              <a:lnSpc>
                <a:spcPct val="150000"/>
              </a:lnSpc>
            </a:pP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法治思维是基于对法律的尊崇和对法治的信念判断是非、权衡利弊、解决问题的思维方式。</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 name="矩形 5"/>
          <p:cNvSpPr/>
          <p:nvPr/>
        </p:nvSpPr>
        <p:spPr>
          <a:xfrm>
            <a:off x="1983844" y="2050793"/>
            <a:ext cx="2621280" cy="497205"/>
          </a:xfrm>
          <a:prstGeom prst="rect">
            <a:avLst/>
          </a:prstGeom>
        </p:spPr>
        <p:txBody>
          <a:bodyPr wrap="none">
            <a:spAutoFit/>
          </a:bodyPr>
          <a:lstStyle/>
          <a:p>
            <a:pPr algn="just">
              <a:lnSpc>
                <a:spcPct val="110000"/>
              </a:lnSpc>
            </a:pPr>
            <a:r>
              <a:rPr lang="zh-CN" altLang="en-US"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法治思维及其内涵</a:t>
            </a:r>
            <a:endParaRPr lang="zh-CN" altLang="en-US"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16" name="组合 15"/>
          <p:cNvGrpSpPr/>
          <p:nvPr/>
        </p:nvGrpSpPr>
        <p:grpSpPr>
          <a:xfrm>
            <a:off x="850052" y="1767636"/>
            <a:ext cx="1048392" cy="952500"/>
            <a:chOff x="8131385" y="2136775"/>
            <a:chExt cx="1048392" cy="952500"/>
          </a:xfrm>
        </p:grpSpPr>
        <p:sp>
          <p:nvSpPr>
            <p:cNvPr id="13" name="圆角矩形 12"/>
            <p:cNvSpPr/>
            <p:nvPr/>
          </p:nvSpPr>
          <p:spPr>
            <a:xfrm>
              <a:off x="8179603" y="2136775"/>
              <a:ext cx="952500" cy="952500"/>
            </a:xfrm>
            <a:prstGeom prst="roundRect">
              <a:avLst/>
            </a:prstGeom>
            <a:gradFill>
              <a:gsLst>
                <a:gs pos="0">
                  <a:srgbClr val="FF0000"/>
                </a:gs>
                <a:gs pos="100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5" name="文本框 14"/>
            <p:cNvSpPr txBox="1"/>
            <p:nvPr/>
          </p:nvSpPr>
          <p:spPr>
            <a:xfrm>
              <a:off x="8131385" y="2351802"/>
              <a:ext cx="1048392" cy="461665"/>
            </a:xfrm>
            <a:prstGeom prst="rect">
              <a:avLst/>
            </a:prstGeom>
            <a:noFill/>
          </p:spPr>
          <p:txBody>
            <a:bodyPr wrap="square" lIns="0" rIns="0" rtlCol="0">
              <a:spAutoFit/>
            </a:bodyPr>
            <a:lstStyle/>
            <a:p>
              <a:pPr algn="ctr"/>
              <a:r>
                <a:rPr sz="2400" spc="3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（一）</a:t>
              </a:r>
              <a:endParaRPr sz="2400" spc="3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cxnSp>
        <p:nvCxnSpPr>
          <p:cNvPr id="8" name="直接连接符 7"/>
          <p:cNvCxnSpPr/>
          <p:nvPr/>
        </p:nvCxnSpPr>
        <p:spPr>
          <a:xfrm>
            <a:off x="898270" y="3090333"/>
            <a:ext cx="479133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6341312" y="3460589"/>
            <a:ext cx="4755525" cy="2306955"/>
          </a:xfrm>
          <a:prstGeom prst="rect">
            <a:avLst/>
          </a:prstGeom>
        </p:spPr>
        <p:txBody>
          <a:bodyPr wrap="square">
            <a:spAutoFit/>
          </a:bodyPr>
          <a:lstStyle/>
          <a:p>
            <a:pPr algn="just">
              <a:lnSpc>
                <a:spcPct val="150000"/>
              </a:lnSpc>
            </a:pP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主要表现为价值取向和规则意识两个方面。一般来讲，法治思维主要包括</a:t>
            </a:r>
            <a:r>
              <a:rPr lang="zh-CN" altLang="en-US"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法律至上、权力制约、公平正义、权利保障、程序正当</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等内容。</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1" name="矩形 20"/>
          <p:cNvSpPr/>
          <p:nvPr/>
        </p:nvSpPr>
        <p:spPr>
          <a:xfrm>
            <a:off x="7741409" y="2064763"/>
            <a:ext cx="2926080" cy="497205"/>
          </a:xfrm>
          <a:prstGeom prst="rect">
            <a:avLst/>
          </a:prstGeom>
        </p:spPr>
        <p:txBody>
          <a:bodyPr wrap="none">
            <a:spAutoFit/>
          </a:bodyPr>
          <a:lstStyle/>
          <a:p>
            <a:pPr algn="just">
              <a:lnSpc>
                <a:spcPct val="110000"/>
              </a:lnSpc>
            </a:pPr>
            <a:r>
              <a:rPr lang="zh-CN" altLang="en-US"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法治思维的基本内容</a:t>
            </a:r>
            <a:endParaRPr lang="zh-CN" altLang="en-US"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9" name="组合 8"/>
          <p:cNvGrpSpPr/>
          <p:nvPr/>
        </p:nvGrpSpPr>
        <p:grpSpPr>
          <a:xfrm>
            <a:off x="6490741" y="1767636"/>
            <a:ext cx="1182797" cy="952500"/>
            <a:chOff x="8131036" y="2136775"/>
            <a:chExt cx="1048392" cy="952500"/>
          </a:xfrm>
        </p:grpSpPr>
        <p:sp>
          <p:nvSpPr>
            <p:cNvPr id="23" name="圆角矩形 22"/>
            <p:cNvSpPr/>
            <p:nvPr/>
          </p:nvSpPr>
          <p:spPr>
            <a:xfrm>
              <a:off x="8179603" y="2136775"/>
              <a:ext cx="952500" cy="952500"/>
            </a:xfrm>
            <a:prstGeom prst="roundRect">
              <a:avLst/>
            </a:prstGeom>
            <a:gradFill>
              <a:gsLst>
                <a:gs pos="0">
                  <a:srgbClr val="FF0000"/>
                </a:gs>
                <a:gs pos="100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4" name="文本框 23"/>
            <p:cNvSpPr txBox="1"/>
            <p:nvPr/>
          </p:nvSpPr>
          <p:spPr>
            <a:xfrm>
              <a:off x="8131036" y="2351842"/>
              <a:ext cx="1048392" cy="461665"/>
            </a:xfrm>
            <a:prstGeom prst="rect">
              <a:avLst/>
            </a:prstGeom>
            <a:noFill/>
          </p:spPr>
          <p:txBody>
            <a:bodyPr wrap="square" lIns="0" rIns="0" rtlCol="0">
              <a:spAutoFit/>
            </a:bodyPr>
            <a:lstStyle/>
            <a:p>
              <a:pPr algn="ctr"/>
              <a:r>
                <a:rPr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（二）</a:t>
              </a:r>
              <a:endParaRPr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cxnSp>
        <p:nvCxnSpPr>
          <p:cNvPr id="28" name="直接连接符 27"/>
          <p:cNvCxnSpPr/>
          <p:nvPr/>
        </p:nvCxnSpPr>
        <p:spPr>
          <a:xfrm>
            <a:off x="6545534" y="3090333"/>
            <a:ext cx="4469599"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53" presetClass="entr" presetSubtype="16" fill="hold" grpId="0" nodeType="afterEffect">
                                  <p:stCondLst>
                                    <p:cond delay="0"/>
                                  </p:stCondLst>
                                  <p:iterate type="lt">
                                    <p:tmPct val="10000"/>
                                  </p:iterate>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childTnLst>
                          </p:cTn>
                        </p:par>
                        <p:par>
                          <p:cTn id="39" fill="hold">
                            <p:stCondLst>
                              <p:cond delay="500"/>
                            </p:stCondLst>
                            <p:childTnLst>
                              <p:par>
                                <p:cTn id="40" presetID="42" presetClass="entr" presetSubtype="0" fill="hold" grpId="0"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par>
                          <p:cTn id="45" fill="hold">
                            <p:stCondLst>
                              <p:cond delay="1500"/>
                            </p:stCondLst>
                            <p:childTnLst>
                              <p:par>
                                <p:cTn id="46" presetID="53" presetClass="entr" presetSubtype="16" fill="hold" grpId="0" nodeType="afterEffect">
                                  <p:stCondLst>
                                    <p:cond delay="0"/>
                                  </p:stCondLst>
                                  <p:iterate type="lt">
                                    <p:tmPct val="10000"/>
                                  </p:iterate>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9" grpId="0"/>
      <p:bldP spid="2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68655" y="1905000"/>
            <a:ext cx="10102215" cy="1198880"/>
          </a:xfrm>
          <a:prstGeom prst="rect">
            <a:avLst/>
          </a:prstGeom>
          <a:noFill/>
        </p:spPr>
        <p:txBody>
          <a:bodyPr wrap="square" rtlCol="0">
            <a:spAutoFit/>
          </a:bodyPr>
          <a:lstStyle/>
          <a:p>
            <a:pPr algn="ctr"/>
            <a:r>
              <a:rPr lang="en-US" altLang="zh-CN" sz="7200">
                <a:gradFill>
                  <a:gsLst>
                    <a:gs pos="0">
                      <a:srgbClr val="D7393D"/>
                    </a:gs>
                    <a:gs pos="100000">
                      <a:srgbClr val="7A2029"/>
                    </a:gs>
                  </a:gsLst>
                  <a:lin scaled="1"/>
                </a:gradFill>
                <a:latin typeface="汉仪尚巍手书W" panose="00020600040101010101" charset="-122"/>
                <a:ea typeface="汉仪尚巍手书W" panose="00020600040101010101" charset="-122"/>
                <a:cs typeface="汉仪尚巍手书W" panose="00020600040101010101" charset="-122"/>
              </a:rPr>
              <a:t>感谢聆听</a:t>
            </a:r>
            <a:endParaRPr lang="en-US" altLang="zh-CN" sz="7200">
              <a:gradFill>
                <a:gsLst>
                  <a:gs pos="0">
                    <a:srgbClr val="D7393D"/>
                  </a:gs>
                  <a:gs pos="100000">
                    <a:srgbClr val="7A2029"/>
                  </a:gs>
                </a:gsLst>
                <a:lin scaled="1"/>
              </a:gradFill>
              <a:latin typeface="汉仪尚巍手书W" panose="00020600040101010101" charset="-122"/>
              <a:ea typeface="汉仪尚巍手书W" panose="00020600040101010101" charset="-122"/>
              <a:cs typeface="汉仪尚巍手书W" panose="00020600040101010101" charset="-122"/>
            </a:endParaRPr>
          </a:p>
        </p:txBody>
      </p:sp>
      <p:grpSp>
        <p:nvGrpSpPr>
          <p:cNvPr id="17" name="组合 15"/>
          <p:cNvGrpSpPr/>
          <p:nvPr/>
        </p:nvGrpSpPr>
        <p:grpSpPr>
          <a:xfrm>
            <a:off x="1323340" y="3389632"/>
            <a:ext cx="9000000" cy="828040"/>
            <a:chOff x="2392061" y="4431812"/>
            <a:chExt cx="7624068" cy="480053"/>
          </a:xfrm>
        </p:grpSpPr>
        <p:cxnSp>
          <p:nvCxnSpPr>
            <p:cNvPr id="18" name="1"/>
            <p:cNvCxnSpPr/>
            <p:nvPr/>
          </p:nvCxnSpPr>
          <p:spPr>
            <a:xfrm>
              <a:off x="2392061" y="4671664"/>
              <a:ext cx="76240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1"/>
            <p:cNvSpPr/>
            <p:nvPr/>
          </p:nvSpPr>
          <p:spPr>
            <a:xfrm>
              <a:off x="3530839" y="4431812"/>
              <a:ext cx="5346928" cy="480053"/>
            </a:xfrm>
            <a:prstGeom prst="roundRect">
              <a:avLst>
                <a:gd name="adj" fmla="val 50000"/>
              </a:avLst>
            </a:prstGeom>
            <a:gradFill>
              <a:gsLst>
                <a:gs pos="0">
                  <a:srgbClr val="FF0000"/>
                </a:gs>
                <a:gs pos="94000">
                  <a:srgbClr val="79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bg1"/>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20</a:t>
              </a:r>
              <a:r>
                <a:rPr lang="en-US" altLang="zh-CN" sz="3200" dirty="0">
                  <a:solidFill>
                    <a:schemeClr val="bg1"/>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21</a:t>
              </a:r>
              <a:r>
                <a:rPr lang="zh-CN" altLang="en-US" sz="3200" dirty="0">
                  <a:solidFill>
                    <a:schemeClr val="bg1"/>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a:t>
              </a:r>
              <a:r>
                <a:rPr lang="en-US" altLang="zh-CN" sz="3200" dirty="0">
                  <a:solidFill>
                    <a:schemeClr val="bg1"/>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08.31</a:t>
              </a:r>
              <a:endParaRPr lang="en-US" altLang="zh-CN" sz="3200" dirty="0">
                <a:solidFill>
                  <a:schemeClr val="bg1"/>
                </a:solidFill>
                <a:latin typeface="微软雅黑" panose="020B0503020204020204" pitchFamily="34" charset="-122"/>
                <a:ea typeface="微软雅黑" panose="020B0503020204020204" pitchFamily="34" charset="-122"/>
                <a:cs typeface="+mn-ea"/>
                <a:sym typeface="思源黑体 CN Normal" panose="020B0400000000000000"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504" y="1390388"/>
            <a:ext cx="11887339" cy="54676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t>致谢</a:t>
            </a:r>
            <a:endPar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endParaRPr>
          </a:p>
          <a:p>
            <a:pPr marL="0" marR="0" lvl="0" indent="0" algn="ctr" defTabSz="914400" rtl="0" eaLnBrk="1" fontAlgn="auto" latinLnBrk="0" hangingPunct="1">
              <a:lnSpc>
                <a:spcPct val="90000"/>
              </a:lnSpc>
              <a:spcBef>
                <a:spcPct val="0"/>
              </a:spcBef>
              <a:spcAft>
                <a:spcPts val="0"/>
              </a:spcAft>
              <a:buClrTx/>
              <a:buSzTx/>
              <a:buFontTx/>
              <a:buNone/>
              <a:defRPr/>
            </a:pPr>
            <a:b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br>
            <a:r>
              <a:rPr kumimoji="0" lang="zh-CN"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t>本章课件由以下学校教师一起完成，特此感谢！</a:t>
            </a:r>
            <a:endPar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endParaRPr>
          </a:p>
          <a:p>
            <a:pPr marL="0" marR="0" lvl="0" indent="0" algn="l" defTabSz="914400" rtl="0" eaLnBrk="1" fontAlgn="auto" latinLnBrk="0" hangingPunct="1">
              <a:lnSpc>
                <a:spcPct val="90000"/>
              </a:lnSpc>
              <a:spcBef>
                <a:spcPct val="0"/>
              </a:spcBef>
              <a:spcAft>
                <a:spcPts val="0"/>
              </a:spcAft>
              <a:buClrTx/>
              <a:buSzTx/>
              <a:buFontTx/>
              <a:buNone/>
              <a:defRPr/>
            </a:pPr>
            <a:endPar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endParaRPr>
          </a:p>
          <a:p>
            <a:pPr marL="0" marR="0" lvl="0" indent="0" algn="l" defTabSz="914400" rtl="0" eaLnBrk="1" fontAlgn="auto" latinLnBrk="0" hangingPunct="1">
              <a:lnSpc>
                <a:spcPct val="90000"/>
              </a:lnSpc>
              <a:spcBef>
                <a:spcPct val="0"/>
              </a:spcBef>
              <a:spcAft>
                <a:spcPts val="0"/>
              </a:spcAft>
              <a:buClrTx/>
              <a:buSzTx/>
              <a:buFontTx/>
              <a:buNone/>
              <a:defRPr/>
            </a:pPr>
            <a:b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br>
            <a: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t>                     </a:t>
            </a:r>
            <a:b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br>
            <a:endParaRPr kumimoji="0" lang="zh-CN"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j-cs"/>
            </a:endParaRPr>
          </a:p>
        </p:txBody>
      </p:sp>
      <p:graphicFrame>
        <p:nvGraphicFramePr>
          <p:cNvPr id="4" name="表格 3"/>
          <p:cNvGraphicFramePr>
            <a:graphicFrameLocks noGrp="1"/>
          </p:cNvGraphicFramePr>
          <p:nvPr>
            <p:custDataLst>
              <p:tags r:id="rId1"/>
            </p:custDataLst>
          </p:nvPr>
        </p:nvGraphicFramePr>
        <p:xfrm>
          <a:off x="2066440" y="3173928"/>
          <a:ext cx="8059120" cy="2900496"/>
        </p:xfrm>
        <a:graphic>
          <a:graphicData uri="http://schemas.openxmlformats.org/drawingml/2006/table">
            <a:tbl>
              <a:tblPr firstRow="1" firstCol="1" bandRow="1">
                <a:tableStyleId>{5C22544A-7EE6-4342-B048-85BDC9FD1C3A}</a:tableStyleId>
              </a:tblPr>
              <a:tblGrid>
                <a:gridCol w="2154266"/>
                <a:gridCol w="4014061"/>
                <a:gridCol w="1890793"/>
              </a:tblGrid>
              <a:tr h="540030">
                <a:tc>
                  <a:txBody>
                    <a:bodyPr/>
                    <a:lstStyle/>
                    <a:p>
                      <a:pPr marL="0" algn="just" defTabSz="914400" rtl="0" eaLnBrk="1" latinLnBrk="0" hangingPunct="1">
                        <a:spcAft>
                          <a:spcPts val="0"/>
                        </a:spcAft>
                      </a:pPr>
                      <a:r>
                        <a:rPr lang="zh-CN" altLang="en-US" sz="2200" b="0" kern="100" dirty="0">
                          <a:solidFill>
                            <a:schemeClr val="tx1"/>
                          </a:solidFill>
                          <a:effectLst/>
                          <a:latin typeface="+mn-ea"/>
                          <a:ea typeface="+mn-ea"/>
                          <a:cs typeface="+mn-cs"/>
                        </a:rPr>
                        <a:t>负责人</a:t>
                      </a:r>
                      <a:endParaRPr lang="zh-CN" altLang="en-US" sz="2200" b="0" kern="100" dirty="0">
                        <a:solidFill>
                          <a:schemeClr val="tx1"/>
                        </a:solidFill>
                        <a:effectLst/>
                        <a:latin typeface="+mn-ea"/>
                        <a:ea typeface="+mn-ea"/>
                        <a:cs typeface="+mn-cs"/>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prstClr val="black"/>
                          </a:solidFill>
                          <a:effectLst/>
                          <a:uLnTx/>
                          <a:uFillTx/>
                          <a:latin typeface="+mn-ea"/>
                          <a:ea typeface="+mn-ea"/>
                          <a:cs typeface="+mn-cs"/>
                          <a:sym typeface="微软雅黑" panose="020B0503020204020204" pitchFamily="34" charset="-122"/>
                        </a:rPr>
                        <a:t>上海民航职业技术学院</a:t>
                      </a:r>
                      <a:endParaRPr kumimoji="0" lang="zh-CN" altLang="en-US" sz="2200" b="0" i="0" u="none" strike="noStrike" kern="1200" cap="none" spc="0" normalizeH="0" baseline="0" noProof="0" dirty="0">
                        <a:ln>
                          <a:noFill/>
                        </a:ln>
                        <a:solidFill>
                          <a:prstClr val="black"/>
                        </a:solidFill>
                        <a:effectLst/>
                        <a:uLnTx/>
                        <a:uFillTx/>
                        <a:latin typeface="+mn-ea"/>
                        <a:ea typeface="+mn-ea"/>
                        <a:cs typeface="+mn-cs"/>
                        <a:sym typeface="微软雅黑" panose="020B0503020204020204" pitchFamily="34" charset="-122"/>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柳心欢</a:t>
                      </a:r>
                      <a:endParaRPr kumimoji="0" lang="zh-CN" altLang="en-US" sz="2200" b="0" i="0" u="none" strike="noStrike" kern="1200" cap="none" spc="0" normalizeH="0" baseline="0" dirty="0">
                        <a:ln>
                          <a:noFill/>
                        </a:ln>
                        <a:solidFill>
                          <a:prstClr val="black"/>
                        </a:solidFill>
                        <a:effectLst/>
                        <a:uLnTx/>
                        <a:uFillTx/>
                        <a:latin typeface="+mn-ea"/>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r>
              <a:tr h="540030">
                <a:tc>
                  <a:txBody>
                    <a:bodyPr/>
                    <a:lstStyle/>
                    <a:p>
                      <a:pPr marL="0" algn="just" defTabSz="914400" rtl="0" eaLnBrk="1" latinLnBrk="0" hangingPunct="1">
                        <a:spcAft>
                          <a:spcPts val="0"/>
                        </a:spcAft>
                      </a:pPr>
                      <a:r>
                        <a:rPr lang="zh-CN" altLang="en-US" sz="2200" b="0" kern="100" dirty="0">
                          <a:solidFill>
                            <a:schemeClr val="tx1"/>
                          </a:solidFill>
                          <a:effectLst/>
                          <a:latin typeface="+mn-ea"/>
                          <a:ea typeface="+mn-ea"/>
                          <a:cs typeface="+mn-cs"/>
                        </a:rPr>
                        <a:t>第一节</a:t>
                      </a:r>
                      <a:endParaRPr lang="zh-CN" altLang="en-US" sz="2200" b="0" kern="100" dirty="0">
                        <a:solidFill>
                          <a:schemeClr val="tx1"/>
                        </a:solidFill>
                        <a:effectLst/>
                        <a:latin typeface="+mn-ea"/>
                        <a:ea typeface="+mn-ea"/>
                        <a:cs typeface="+mn-cs"/>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rPr>
                        <a:t>上海民航职业技术学院</a:t>
                      </a:r>
                      <a:endPar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马蕾</a:t>
                      </a:r>
                      <a:endParaRPr kumimoji="0" lang="zh-CN" altLang="en-US" sz="2200" b="0" i="0" u="none" strike="noStrike" kern="1200" cap="none" spc="0" normalizeH="0" baseline="0" dirty="0">
                        <a:ln>
                          <a:noFill/>
                        </a:ln>
                        <a:solidFill>
                          <a:prstClr val="black"/>
                        </a:solidFill>
                        <a:effectLst/>
                        <a:uLnTx/>
                        <a:uFillTx/>
                        <a:latin typeface="+mn-ea"/>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r>
              <a:tr h="606812">
                <a:tc>
                  <a:txBody>
                    <a:bodyPr/>
                    <a:lstStyle/>
                    <a:p>
                      <a:pPr algn="just">
                        <a:spcAft>
                          <a:spcPts val="0"/>
                        </a:spcAft>
                      </a:pPr>
                      <a:r>
                        <a:rPr lang="zh-CN" altLang="en-US" sz="2200" b="0" kern="100" dirty="0">
                          <a:solidFill>
                            <a:schemeClr val="tx1"/>
                          </a:solidFill>
                          <a:effectLst/>
                          <a:latin typeface="+mn-ea"/>
                          <a:ea typeface="+mn-ea"/>
                          <a:cs typeface="+mn-cs"/>
                        </a:rPr>
                        <a:t>第二节</a:t>
                      </a:r>
                      <a:endParaRPr lang="zh-CN" altLang="en-US" sz="2200" b="0" kern="100" dirty="0">
                        <a:solidFill>
                          <a:schemeClr val="tx1"/>
                        </a:solidFill>
                        <a:effectLst/>
                        <a:latin typeface="+mn-ea"/>
                        <a:ea typeface="+mn-ea"/>
                        <a:cs typeface="+mn-cs"/>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rPr>
                        <a:t>上海民航职业技术学院</a:t>
                      </a:r>
                      <a:endPar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周琦</a:t>
                      </a:r>
                      <a:endParaRPr kumimoji="0" lang="zh-CN" altLang="en-US" sz="2200" b="0" i="0" u="none" strike="noStrike" kern="1200" cap="none" spc="0" normalizeH="0" baseline="0" dirty="0">
                        <a:ln>
                          <a:noFill/>
                        </a:ln>
                        <a:solidFill>
                          <a:prstClr val="black"/>
                        </a:solidFill>
                        <a:effectLst/>
                        <a:uLnTx/>
                        <a:uFillTx/>
                        <a:latin typeface="+mn-ea"/>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r>
              <a:tr h="606812">
                <a:tc>
                  <a:txBody>
                    <a:bodyPr/>
                    <a:lstStyle/>
                    <a:p>
                      <a:pPr algn="just">
                        <a:spcAft>
                          <a:spcPts val="0"/>
                        </a:spcAft>
                      </a:pPr>
                      <a:r>
                        <a:rPr lang="zh-CN" altLang="en-US" sz="2200" b="0" kern="100" dirty="0">
                          <a:solidFill>
                            <a:schemeClr val="tx1"/>
                          </a:solidFill>
                          <a:effectLst/>
                          <a:latin typeface="+mn-ea"/>
                          <a:ea typeface="+mn-ea"/>
                          <a:cs typeface="+mn-cs"/>
                        </a:rPr>
                        <a:t>第三节</a:t>
                      </a:r>
                      <a:endParaRPr lang="zh-CN" altLang="en-US" sz="2200" b="0" kern="100" dirty="0">
                        <a:solidFill>
                          <a:schemeClr val="tx1"/>
                        </a:solidFill>
                        <a:effectLst/>
                        <a:latin typeface="+mn-ea"/>
                        <a:ea typeface="+mn-ea"/>
                        <a:cs typeface="+mn-cs"/>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rPr>
                        <a:t>上海民航职业技术学院</a:t>
                      </a:r>
                      <a:endPar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张连梅</a:t>
                      </a:r>
                      <a:endParaRPr kumimoji="0" lang="zh-CN" altLang="en-US" sz="2200" b="0" i="0" u="none" strike="noStrike" kern="1200" cap="none" spc="0" normalizeH="0" baseline="0" dirty="0">
                        <a:ln>
                          <a:noFill/>
                        </a:ln>
                        <a:solidFill>
                          <a:prstClr val="black"/>
                        </a:solidFill>
                        <a:effectLst/>
                        <a:uLnTx/>
                        <a:uFillTx/>
                        <a:latin typeface="+mn-ea"/>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r>
              <a:tr h="606812">
                <a:tc>
                  <a:txBody>
                    <a:bodyPr/>
                    <a:lstStyle/>
                    <a:p>
                      <a:pPr algn="just">
                        <a:spcAft>
                          <a:spcPts val="0"/>
                        </a:spcAft>
                      </a:pPr>
                      <a:r>
                        <a:rPr lang="zh-CN" altLang="en-US" sz="2200" b="0" kern="100" dirty="0">
                          <a:solidFill>
                            <a:schemeClr val="tx1"/>
                          </a:solidFill>
                          <a:effectLst/>
                          <a:latin typeface="+mn-ea"/>
                          <a:ea typeface="+mn-ea"/>
                          <a:cs typeface="+mn-cs"/>
                        </a:rPr>
                        <a:t>第四节</a:t>
                      </a:r>
                      <a:endParaRPr lang="zh-CN" altLang="en-US" sz="2200" b="0" kern="100" dirty="0">
                        <a:solidFill>
                          <a:schemeClr val="tx1"/>
                        </a:solidFill>
                        <a:effectLst/>
                        <a:latin typeface="+mn-ea"/>
                        <a:ea typeface="+mn-ea"/>
                        <a:cs typeface="+mn-cs"/>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rPr>
                        <a:t>上海民航职业技术学院</a:t>
                      </a:r>
                      <a:endPar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殷豆豆</a:t>
                      </a:r>
                      <a:endParaRPr kumimoji="0" lang="zh-CN" altLang="en-US" sz="2200" b="0" i="0" u="none" strike="noStrike" kern="1200" cap="none" spc="0" normalizeH="0" baseline="0" dirty="0">
                        <a:ln>
                          <a:noFill/>
                        </a:ln>
                        <a:solidFill>
                          <a:prstClr val="black"/>
                        </a:solidFill>
                        <a:effectLst/>
                        <a:uLnTx/>
                        <a:uFillTx/>
                        <a:latin typeface="+mn-ea"/>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193925" y="326390"/>
            <a:ext cx="10591800"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一、培养社会主义法治思维</a:t>
            </a:r>
            <a:endParaRPr lang="en-US" altLang="zh-CN" sz="28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3" name="矩形 62"/>
          <p:cNvSpPr/>
          <p:nvPr/>
        </p:nvSpPr>
        <p:spPr>
          <a:xfrm>
            <a:off x="0" y="2219325"/>
            <a:ext cx="12192000" cy="829310"/>
          </a:xfrm>
          <a:prstGeom prst="rect">
            <a:avLst/>
          </a:prstGeom>
          <a:solidFill>
            <a:srgbClr val="C00000"/>
          </a:solidFill>
          <a:ln>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grpSp>
        <p:nvGrpSpPr>
          <p:cNvPr id="7" name="组合 6"/>
          <p:cNvGrpSpPr/>
          <p:nvPr/>
        </p:nvGrpSpPr>
        <p:grpSpPr>
          <a:xfrm>
            <a:off x="368300" y="3663950"/>
            <a:ext cx="11454765" cy="2120265"/>
            <a:chOff x="580" y="5318"/>
            <a:chExt cx="18039" cy="3339"/>
          </a:xfrm>
        </p:grpSpPr>
        <p:sp>
          <p:nvSpPr>
            <p:cNvPr id="22" name="文本框 21"/>
            <p:cNvSpPr txBox="1"/>
            <p:nvPr/>
          </p:nvSpPr>
          <p:spPr>
            <a:xfrm>
              <a:off x="899" y="5673"/>
              <a:ext cx="17136" cy="2761"/>
            </a:xfrm>
            <a:prstGeom prst="rect">
              <a:avLst/>
            </a:prstGeom>
            <a:noFill/>
          </p:spPr>
          <p:txBody>
            <a:bodyPr wrap="square">
              <a:spAutoFit/>
            </a:bodyPr>
            <a:lstStyle/>
            <a:p>
              <a:pPr algn="just">
                <a:lnSpc>
                  <a:spcPct val="150000"/>
                </a:lnSpc>
              </a:pPr>
              <a:r>
                <a:rPr sz="2400" b="1" i="0" dirty="0">
                  <a:effectLst/>
                  <a:latin typeface="微软雅黑" panose="020B0503020204020204" pitchFamily="34" charset="-122"/>
                  <a:ea typeface="微软雅黑" panose="020B0503020204020204" pitchFamily="34" charset="-122"/>
                </a:rPr>
                <a:t>法治思维</a:t>
              </a:r>
              <a:r>
                <a:rPr lang="zh-CN" sz="2400" b="1" i="0" dirty="0">
                  <a:effectLst/>
                  <a:latin typeface="微软雅黑" panose="020B0503020204020204" pitchFamily="34" charset="-122"/>
                  <a:ea typeface="微软雅黑" panose="020B0503020204020204" pitchFamily="34" charset="-122"/>
                </a:rPr>
                <a:t>的定义</a:t>
              </a:r>
              <a:endParaRPr sz="2400" b="1" i="0" dirty="0">
                <a:effectLst/>
                <a:latin typeface="微软雅黑" panose="020B0503020204020204" pitchFamily="34" charset="-122"/>
                <a:ea typeface="微软雅黑" panose="020B0503020204020204" pitchFamily="34" charset="-122"/>
              </a:endParaRPr>
            </a:p>
            <a:p>
              <a:pPr algn="just">
                <a:lnSpc>
                  <a:spcPct val="150000"/>
                </a:lnSpc>
              </a:pPr>
              <a:r>
                <a:rPr sz="2400" i="0" dirty="0">
                  <a:effectLst/>
                  <a:latin typeface="微软雅黑" panose="020B0503020204020204" pitchFamily="34" charset="-122"/>
                  <a:ea typeface="微软雅黑" panose="020B0503020204020204" pitchFamily="34" charset="-122"/>
                </a:rPr>
                <a:t>法治思维是指以法治价值和法治精神为导向，运用法律原则、法律规则、法律方法思考和处理问题的思维模式。</a:t>
              </a:r>
              <a:endParaRPr sz="2400" i="0" dirty="0">
                <a:effectLst/>
                <a:latin typeface="微软雅黑" panose="020B0503020204020204" pitchFamily="34" charset="-122"/>
                <a:ea typeface="微软雅黑" panose="020B0503020204020204" pitchFamily="34" charset="-122"/>
              </a:endParaRPr>
            </a:p>
          </p:txBody>
        </p:sp>
        <p:grpSp>
          <p:nvGrpSpPr>
            <p:cNvPr id="61" name="组合 60"/>
            <p:cNvGrpSpPr/>
            <p:nvPr/>
          </p:nvGrpSpPr>
          <p:grpSpPr>
            <a:xfrm>
              <a:off x="580" y="5318"/>
              <a:ext cx="18039" cy="3339"/>
              <a:chOff x="1267655" y="3261933"/>
              <a:chExt cx="9690179" cy="2014917"/>
            </a:xfrm>
          </p:grpSpPr>
          <p:sp>
            <p:nvSpPr>
              <p:cNvPr id="41" name="矩形 40"/>
              <p:cNvSpPr/>
              <p:nvPr/>
            </p:nvSpPr>
            <p:spPr>
              <a:xfrm>
                <a:off x="1267655" y="3261933"/>
                <a:ext cx="9690179" cy="2014917"/>
              </a:xfrm>
              <a:prstGeom prst="rect">
                <a:avLst/>
              </a:prstGeom>
              <a:noFill/>
              <a:ln>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sp>
            <p:nvSpPr>
              <p:cNvPr id="44" name="直角三角形 43"/>
              <p:cNvSpPr/>
              <p:nvPr/>
            </p:nvSpPr>
            <p:spPr>
              <a:xfrm rot="5400000">
                <a:off x="1311514" y="3297795"/>
                <a:ext cx="127326" cy="127326"/>
              </a:xfrm>
              <a:prstGeom prst="rtTriangle">
                <a:avLst/>
              </a:prstGeom>
              <a:solidFill>
                <a:srgbClr val="C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sp>
            <p:nvSpPr>
              <p:cNvPr id="46" name="直角三角形 45"/>
              <p:cNvSpPr/>
              <p:nvPr/>
            </p:nvSpPr>
            <p:spPr>
              <a:xfrm rot="16200000">
                <a:off x="10791509" y="5101591"/>
                <a:ext cx="127326" cy="127326"/>
              </a:xfrm>
              <a:prstGeom prst="rtTriangle">
                <a:avLst/>
              </a:prstGeom>
              <a:solidFill>
                <a:srgbClr val="C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sp>
            <p:nvSpPr>
              <p:cNvPr id="54" name="直角三角形 53"/>
              <p:cNvSpPr/>
              <p:nvPr/>
            </p:nvSpPr>
            <p:spPr>
              <a:xfrm>
                <a:off x="1311514" y="5105934"/>
                <a:ext cx="127326" cy="127326"/>
              </a:xfrm>
              <a:prstGeom prst="rtTriangle">
                <a:avLst/>
              </a:prstGeom>
              <a:solidFill>
                <a:srgbClr val="C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sp>
            <p:nvSpPr>
              <p:cNvPr id="60" name="直角三角形 59"/>
              <p:cNvSpPr/>
              <p:nvPr/>
            </p:nvSpPr>
            <p:spPr>
              <a:xfrm rot="10800000">
                <a:off x="10802101" y="3306598"/>
                <a:ext cx="127326" cy="127326"/>
              </a:xfrm>
              <a:prstGeom prst="rtTriangle">
                <a:avLst/>
              </a:prstGeom>
              <a:solidFill>
                <a:srgbClr val="C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grpSp>
      </p:grpSp>
      <p:sp>
        <p:nvSpPr>
          <p:cNvPr id="64" name="文本框 63"/>
          <p:cNvSpPr txBox="1"/>
          <p:nvPr/>
        </p:nvSpPr>
        <p:spPr>
          <a:xfrm>
            <a:off x="5687060" y="2178050"/>
            <a:ext cx="4363720" cy="737235"/>
          </a:xfrm>
          <a:prstGeom prst="rect">
            <a:avLst/>
          </a:prstGeom>
          <a:noFill/>
        </p:spPr>
        <p:txBody>
          <a:bodyPr wrap="square" rtlCol="0">
            <a:spAutoFit/>
          </a:bodyPr>
          <a:lstStyle>
            <a:defPPr>
              <a:defRPr lang="zh-CN"/>
            </a:defPPr>
            <a:lvl1pPr>
              <a:lnSpc>
                <a:spcPct val="130000"/>
              </a:lnSpc>
              <a:defRPr>
                <a:latin typeface="微软雅黑" panose="020B0503020204020204" pitchFamily="34" charset="-122"/>
                <a:ea typeface="微软雅黑" panose="020B0503020204020204" pitchFamily="34" charset="-122"/>
              </a:defRPr>
            </a:lvl1pPr>
          </a:lstStyle>
          <a:p>
            <a:pPr indent="0" algn="just">
              <a:lnSpc>
                <a:spcPct val="150000"/>
              </a:lnSpc>
              <a:buFont typeface="Arial" panose="020B0604020202020204" pitchFamily="34" charset="0"/>
              <a:buNone/>
            </a:pPr>
            <a:r>
              <a:rPr kumimoji="0" lang="en-US" sz="2800" b="0" i="0" u="none" strike="noStrike" kern="100" cap="none" spc="0" normalizeH="0" baseline="0" noProof="0" dirty="0">
                <a:ln>
                  <a:noFill/>
                </a:ln>
                <a:solidFill>
                  <a:schemeClr val="bg1"/>
                </a:solidFill>
                <a:effectLst/>
                <a:uLnTx/>
                <a:uFillTx/>
                <a:cs typeface="微软雅黑" panose="020B0503020204020204" pitchFamily="34" charset="-122"/>
              </a:rPr>
              <a:t>1</a:t>
            </a:r>
            <a:r>
              <a:rPr kumimoji="0" lang="zh-CN" altLang="en-US" sz="2800" b="0" i="0" u="none" strike="noStrike" kern="100" cap="none" spc="0" normalizeH="0" baseline="0" noProof="0" dirty="0">
                <a:ln>
                  <a:noFill/>
                </a:ln>
                <a:solidFill>
                  <a:schemeClr val="bg1"/>
                </a:solidFill>
                <a:effectLst/>
                <a:uLnTx/>
                <a:uFillTx/>
                <a:cs typeface="微软雅黑" panose="020B0503020204020204" pitchFamily="34" charset="-122"/>
              </a:rPr>
              <a:t>、</a:t>
            </a:r>
            <a:r>
              <a:rPr kumimoji="0" sz="2800" b="0" i="0" u="none" strike="noStrike" kern="100" cap="none" spc="0" normalizeH="0" baseline="0" noProof="0" dirty="0">
                <a:ln>
                  <a:noFill/>
                </a:ln>
                <a:solidFill>
                  <a:schemeClr val="bg1"/>
                </a:solidFill>
                <a:effectLst/>
                <a:uLnTx/>
                <a:uFillTx/>
                <a:cs typeface="微软雅黑" panose="020B0503020204020204" pitchFamily="34" charset="-122"/>
              </a:rPr>
              <a:t>法治思维</a:t>
            </a:r>
            <a:r>
              <a:rPr kumimoji="0" lang="zh-CN" sz="2800" b="0" i="0" u="none" strike="noStrike" kern="100" cap="none" spc="0" normalizeH="0" baseline="0" noProof="0" dirty="0">
                <a:ln>
                  <a:noFill/>
                </a:ln>
                <a:solidFill>
                  <a:schemeClr val="bg1"/>
                </a:solidFill>
                <a:effectLst/>
                <a:uLnTx/>
                <a:uFillTx/>
                <a:cs typeface="微软雅黑" panose="020B0503020204020204" pitchFamily="34" charset="-122"/>
              </a:rPr>
              <a:t>的定义</a:t>
            </a:r>
            <a:endParaRPr kumimoji="0" lang="en-US" altLang="zh-CN" sz="2800" b="0" i="0" u="none" strike="noStrike" kern="100" cap="none" spc="0" normalizeH="0" baseline="0" noProof="0" dirty="0">
              <a:ln>
                <a:noFill/>
              </a:ln>
              <a:solidFill>
                <a:schemeClr val="bg1"/>
              </a:solidFill>
              <a:effectLst/>
              <a:uLnTx/>
              <a:uFillTx/>
              <a:cs typeface="微软雅黑" panose="020B0503020204020204" pitchFamily="34" charset="-122"/>
            </a:endParaRPr>
          </a:p>
        </p:txBody>
      </p:sp>
      <p:pic>
        <p:nvPicPr>
          <p:cNvPr id="2" name="http://photo-static-api.fotomore.com/creative/vcg/400/version23/VCG41185239284.jpg" descr="&amp;pky150_sjzg_VCG41185239284&amp;2&amp;src_toppic_inpsrchzd1&amp;"/>
          <p:cNvPicPr>
            <a:picLocks noChangeAspect="1"/>
          </p:cNvPicPr>
          <p:nvPr/>
        </p:nvPicPr>
        <p:blipFill>
          <a:blip r:embed="rId1"/>
          <a:stretch>
            <a:fillRect/>
          </a:stretch>
        </p:blipFill>
        <p:spPr>
          <a:xfrm>
            <a:off x="1327150" y="1730375"/>
            <a:ext cx="2720975" cy="1813560"/>
          </a:xfrm>
          <a:prstGeom prst="rect">
            <a:avLst/>
          </a:prstGeom>
          <a:effectLst>
            <a:outerShdw blurRad="63500" sx="102000" sy="102000" algn="ctr" rotWithShape="0">
              <a:prstClr val="black">
                <a:alpha val="40000"/>
              </a:prstClr>
            </a:outerShdw>
          </a:effectLst>
        </p:spPr>
      </p:pic>
      <p:sp>
        <p:nvSpPr>
          <p:cNvPr id="18" name="矩形: 圆角 17"/>
          <p:cNvSpPr/>
          <p:nvPr/>
        </p:nvSpPr>
        <p:spPr>
          <a:xfrm>
            <a:off x="2322195" y="963840"/>
            <a:ext cx="4233788" cy="639763"/>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（一）法治思维及其内涵</a:t>
            </a:r>
            <a:endParaRPr lang="en-US" altLang="zh-CN" sz="2800">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559050" y="176530"/>
            <a:ext cx="1072197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一、培养社会主义法治思维</a:t>
            </a:r>
            <a:endParaRPr lang="zh-CN" altLang="en-US" sz="28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3" name="矩形 62"/>
          <p:cNvSpPr/>
          <p:nvPr/>
        </p:nvSpPr>
        <p:spPr>
          <a:xfrm>
            <a:off x="0" y="2066925"/>
            <a:ext cx="12192000" cy="981710"/>
          </a:xfrm>
          <a:prstGeom prst="rect">
            <a:avLst/>
          </a:prstGeom>
          <a:solidFill>
            <a:srgbClr val="C00000"/>
          </a:solidFill>
          <a:ln>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p>
        </p:txBody>
      </p:sp>
      <p:sp>
        <p:nvSpPr>
          <p:cNvPr id="64" name="文本框 63"/>
          <p:cNvSpPr txBox="1"/>
          <p:nvPr/>
        </p:nvSpPr>
        <p:spPr>
          <a:xfrm>
            <a:off x="5647690" y="2188845"/>
            <a:ext cx="4363720" cy="737235"/>
          </a:xfrm>
          <a:prstGeom prst="rect">
            <a:avLst/>
          </a:prstGeom>
          <a:noFill/>
        </p:spPr>
        <p:txBody>
          <a:bodyPr wrap="square" rtlCol="0">
            <a:spAutoFit/>
          </a:bodyPr>
          <a:lstStyle>
            <a:defPPr>
              <a:defRPr lang="zh-CN"/>
            </a:defPPr>
            <a:lvl1pPr>
              <a:lnSpc>
                <a:spcPct val="130000"/>
              </a:lnSpc>
              <a:defRPr>
                <a:latin typeface="微软雅黑" panose="020B0503020204020204" pitchFamily="34" charset="-122"/>
                <a:ea typeface="微软雅黑" panose="020B0503020204020204" pitchFamily="34" charset="-122"/>
              </a:defRPr>
            </a:lvl1pPr>
          </a:lstStyle>
          <a:p>
            <a:pPr indent="0" algn="just">
              <a:lnSpc>
                <a:spcPct val="150000"/>
              </a:lnSpc>
              <a:buFont typeface="Arial" panose="020B0604020202020204" pitchFamily="34" charset="0"/>
              <a:buNone/>
            </a:pPr>
            <a:r>
              <a:rPr kumimoji="0" lang="en-US" sz="2800" b="0" i="0" u="none" strike="noStrike" kern="100" cap="none" spc="0" normalizeH="0" baseline="0" noProof="0" dirty="0">
                <a:ln>
                  <a:noFill/>
                </a:ln>
                <a:solidFill>
                  <a:schemeClr val="bg1"/>
                </a:solidFill>
                <a:effectLst/>
                <a:uLnTx/>
                <a:uFillTx/>
                <a:cs typeface="微软雅黑" panose="020B0503020204020204" pitchFamily="34" charset="-122"/>
              </a:rPr>
              <a:t>2</a:t>
            </a:r>
            <a:r>
              <a:rPr kumimoji="0" lang="zh-CN" altLang="en-US" sz="2800" b="0" i="0" u="none" strike="noStrike" kern="100" cap="none" spc="0" normalizeH="0" baseline="0" noProof="0" dirty="0">
                <a:ln>
                  <a:noFill/>
                </a:ln>
                <a:solidFill>
                  <a:schemeClr val="bg1"/>
                </a:solidFill>
                <a:effectLst/>
                <a:uLnTx/>
                <a:uFillTx/>
                <a:cs typeface="微软雅黑" panose="020B0503020204020204" pitchFamily="34" charset="-122"/>
              </a:rPr>
              <a:t>、</a:t>
            </a:r>
            <a:r>
              <a:rPr kumimoji="0" sz="2800" b="0" i="0" u="none" strike="noStrike" kern="100" cap="none" spc="0" normalizeH="0" baseline="0" noProof="0" dirty="0">
                <a:ln>
                  <a:noFill/>
                </a:ln>
                <a:solidFill>
                  <a:schemeClr val="bg1"/>
                </a:solidFill>
                <a:effectLst/>
                <a:uLnTx/>
                <a:uFillTx/>
                <a:cs typeface="微软雅黑" panose="020B0503020204020204" pitchFamily="34" charset="-122"/>
              </a:rPr>
              <a:t>法治思维</a:t>
            </a:r>
            <a:r>
              <a:rPr kumimoji="0" lang="zh-CN" sz="2800" b="0" i="0" u="none" strike="noStrike" kern="100" cap="none" spc="0" normalizeH="0" baseline="0" noProof="0" dirty="0">
                <a:ln>
                  <a:noFill/>
                </a:ln>
                <a:solidFill>
                  <a:schemeClr val="bg1"/>
                </a:solidFill>
                <a:effectLst/>
                <a:uLnTx/>
                <a:uFillTx/>
                <a:cs typeface="微软雅黑" panose="020B0503020204020204" pitchFamily="34" charset="-122"/>
              </a:rPr>
              <a:t>的</a:t>
            </a:r>
            <a:r>
              <a:rPr kumimoji="0" sz="2800" b="0" i="0" u="none" strike="noStrike" kern="100" cap="none" spc="0" normalizeH="0" baseline="0" noProof="0" dirty="0">
                <a:ln>
                  <a:noFill/>
                </a:ln>
                <a:solidFill>
                  <a:schemeClr val="bg1"/>
                </a:solidFill>
                <a:effectLst/>
                <a:uLnTx/>
                <a:uFillTx/>
                <a:cs typeface="微软雅黑" panose="020B0503020204020204" pitchFamily="34" charset="-122"/>
              </a:rPr>
              <a:t>内涵</a:t>
            </a:r>
            <a:endParaRPr kumimoji="0" sz="2800" b="0" i="0" u="none" strike="noStrike" kern="100" cap="none" spc="0" normalizeH="0" baseline="0" noProof="0" dirty="0">
              <a:ln>
                <a:noFill/>
              </a:ln>
              <a:solidFill>
                <a:schemeClr val="bg1"/>
              </a:solidFill>
              <a:effectLst/>
              <a:uLnTx/>
              <a:uFillTx/>
              <a:cs typeface="微软雅黑" panose="020B0503020204020204" pitchFamily="34" charset="-122"/>
            </a:endParaRPr>
          </a:p>
        </p:txBody>
      </p:sp>
      <p:pic>
        <p:nvPicPr>
          <p:cNvPr id="6" name="http://photo-static-api.fotomore.com/creative/vcg/400/version23/VCG41172390842.jpg" descr="&amp;pky190_sjzg_VCG41172390842&amp;2&amp;src_toppic_inpsrchzd1&amp;"/>
          <p:cNvPicPr>
            <a:picLocks noChangeAspect="1"/>
          </p:cNvPicPr>
          <p:nvPr/>
        </p:nvPicPr>
        <p:blipFill>
          <a:blip r:embed="rId1"/>
          <a:srcRect l="5193" t="6259" r="9443" b="9537"/>
          <a:stretch>
            <a:fillRect/>
          </a:stretch>
        </p:blipFill>
        <p:spPr>
          <a:xfrm>
            <a:off x="2157730" y="1449705"/>
            <a:ext cx="2510790" cy="2740025"/>
          </a:xfrm>
          <a:prstGeom prst="rect">
            <a:avLst/>
          </a:prstGeom>
          <a:effectLst>
            <a:outerShdw blurRad="63500" sx="102000" sy="102000" algn="ctr" rotWithShape="0">
              <a:prstClr val="black">
                <a:alpha val="40000"/>
              </a:prstClr>
            </a:outerShdw>
          </a:effectLst>
        </p:spPr>
      </p:pic>
      <p:grpSp>
        <p:nvGrpSpPr>
          <p:cNvPr id="21" name="组合 20"/>
          <p:cNvGrpSpPr/>
          <p:nvPr/>
        </p:nvGrpSpPr>
        <p:grpSpPr>
          <a:xfrm>
            <a:off x="463550" y="3849370"/>
            <a:ext cx="11089005" cy="2854960"/>
            <a:chOff x="1283" y="5898"/>
            <a:chExt cx="17463" cy="4496"/>
          </a:xfrm>
        </p:grpSpPr>
        <p:grpSp>
          <p:nvGrpSpPr>
            <p:cNvPr id="7" name="组合 6"/>
            <p:cNvGrpSpPr/>
            <p:nvPr/>
          </p:nvGrpSpPr>
          <p:grpSpPr>
            <a:xfrm>
              <a:off x="1283" y="5898"/>
              <a:ext cx="3912" cy="4495"/>
              <a:chOff x="8304" y="5115"/>
              <a:chExt cx="3912" cy="4495"/>
            </a:xfrm>
          </p:grpSpPr>
          <p:sp>
            <p:nvSpPr>
              <p:cNvPr id="41" name="椭圆 40"/>
              <p:cNvSpPr/>
              <p:nvPr/>
            </p:nvSpPr>
            <p:spPr>
              <a:xfrm>
                <a:off x="8360" y="5115"/>
                <a:ext cx="3798" cy="3798"/>
              </a:xfrm>
              <a:prstGeom prst="ellipse">
                <a:avLst/>
              </a:prstGeom>
              <a:noFill/>
              <a:ln>
                <a:gradFill>
                  <a:gsLst>
                    <a:gs pos="0">
                      <a:schemeClr val="accent4">
                        <a:lumMod val="40000"/>
                        <a:lumOff val="60000"/>
                      </a:schemeClr>
                    </a:gs>
                    <a:gs pos="99000">
                      <a:schemeClr val="accent4">
                        <a:lumMod val="75000"/>
                      </a:schemeClr>
                    </a:gs>
                  </a:gsLst>
                  <a:lin ang="5400000" scaled="1"/>
                </a:gradFill>
              </a:ln>
              <a:effectLst>
                <a:outerShdw blurRad="50800" dist="38100" dir="2700000" algn="tl" rotWithShape="0">
                  <a:srgbClr val="C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5" y="6922"/>
                <a:ext cx="2689" cy="2689"/>
              </a:xfrm>
              <a:prstGeom prst="rect">
                <a:avLst/>
              </a:prstGeom>
            </p:spPr>
          </p:pic>
          <p:sp>
            <p:nvSpPr>
              <p:cNvPr id="11" name="文本框 10"/>
              <p:cNvSpPr txBox="1"/>
              <p:nvPr/>
            </p:nvSpPr>
            <p:spPr>
              <a:xfrm>
                <a:off x="8304" y="6652"/>
                <a:ext cx="3912" cy="725"/>
              </a:xfrm>
              <a:prstGeom prst="rect">
                <a:avLst/>
              </a:prstGeom>
              <a:noFill/>
            </p:spPr>
            <p:txBody>
              <a:bodyPr wrap="square">
                <a:spAutoFit/>
              </a:bodyPr>
              <a:lstStyle/>
              <a:p>
                <a:pPr algn="ctr"/>
                <a:r>
                  <a:rPr lang="zh-CN" altLang="en-US" sz="2400" b="1" i="0" dirty="0">
                    <a:solidFill>
                      <a:srgbClr val="C00000"/>
                    </a:solidFill>
                    <a:effectLst/>
                    <a:latin typeface="微软雅黑" panose="020B0503020204020204" pitchFamily="34" charset="-122"/>
                    <a:ea typeface="微软雅黑" panose="020B0503020204020204" pitchFamily="34" charset="-122"/>
                  </a:rPr>
                  <a:t>正当性思维</a:t>
                </a:r>
                <a:endParaRPr lang="zh-CN" altLang="en-US" sz="2400" b="1" i="0" dirty="0">
                  <a:solidFill>
                    <a:srgbClr val="C00000"/>
                  </a:solidFill>
                  <a:effectLst/>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5800" y="5898"/>
              <a:ext cx="3912" cy="4496"/>
              <a:chOff x="8304" y="5115"/>
              <a:chExt cx="3912" cy="4496"/>
            </a:xfrm>
          </p:grpSpPr>
          <p:sp>
            <p:nvSpPr>
              <p:cNvPr id="9" name="椭圆 8"/>
              <p:cNvSpPr/>
              <p:nvPr/>
            </p:nvSpPr>
            <p:spPr>
              <a:xfrm>
                <a:off x="8360" y="5115"/>
                <a:ext cx="3798" cy="3798"/>
              </a:xfrm>
              <a:prstGeom prst="ellipse">
                <a:avLst/>
              </a:prstGeom>
              <a:noFill/>
              <a:ln>
                <a:gradFill>
                  <a:gsLst>
                    <a:gs pos="0">
                      <a:schemeClr val="accent4">
                        <a:lumMod val="40000"/>
                        <a:lumOff val="60000"/>
                      </a:schemeClr>
                    </a:gs>
                    <a:gs pos="99000">
                      <a:schemeClr val="accent4">
                        <a:lumMod val="75000"/>
                      </a:schemeClr>
                    </a:gs>
                  </a:gsLst>
                  <a:lin ang="5400000" scaled="1"/>
                </a:gradFill>
              </a:ln>
              <a:effectLst>
                <a:outerShdw blurRad="50800" dist="38100" dir="2700000" algn="tl" rotWithShape="0">
                  <a:srgbClr val="C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5" y="6922"/>
                <a:ext cx="2689" cy="2689"/>
              </a:xfrm>
              <a:prstGeom prst="rect">
                <a:avLst/>
              </a:prstGeom>
            </p:spPr>
          </p:pic>
          <p:sp>
            <p:nvSpPr>
              <p:cNvPr id="12" name="文本框 11"/>
              <p:cNvSpPr txBox="1"/>
              <p:nvPr/>
            </p:nvSpPr>
            <p:spPr>
              <a:xfrm>
                <a:off x="8304" y="6652"/>
                <a:ext cx="3912" cy="725"/>
              </a:xfrm>
              <a:prstGeom prst="rect">
                <a:avLst/>
              </a:prstGeom>
              <a:noFill/>
            </p:spPr>
            <p:txBody>
              <a:bodyPr wrap="square">
                <a:spAutoFit/>
              </a:bodyPr>
              <a:lstStyle/>
              <a:p>
                <a:pPr algn="ctr"/>
                <a:r>
                  <a:rPr lang="zh-CN" altLang="en-US" sz="2400" b="1" i="0" dirty="0">
                    <a:solidFill>
                      <a:srgbClr val="C00000"/>
                    </a:solidFill>
                    <a:effectLst/>
                    <a:latin typeface="微软雅黑" panose="020B0503020204020204" pitchFamily="34" charset="-122"/>
                    <a:ea typeface="微软雅黑" panose="020B0503020204020204" pitchFamily="34" charset="-122"/>
                  </a:rPr>
                  <a:t>规范性思维</a:t>
                </a:r>
                <a:endParaRPr lang="zh-CN" altLang="en-US" sz="2400" b="1" i="0" dirty="0">
                  <a:solidFill>
                    <a:srgbClr val="C00000"/>
                  </a:solidFill>
                  <a:effectLst/>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10317" y="5898"/>
              <a:ext cx="3912" cy="4496"/>
              <a:chOff x="8304" y="5115"/>
              <a:chExt cx="3912" cy="4496"/>
            </a:xfrm>
          </p:grpSpPr>
          <p:sp>
            <p:nvSpPr>
              <p:cNvPr id="14" name="椭圆 13"/>
              <p:cNvSpPr/>
              <p:nvPr/>
            </p:nvSpPr>
            <p:spPr>
              <a:xfrm>
                <a:off x="8360" y="5115"/>
                <a:ext cx="3798" cy="3798"/>
              </a:xfrm>
              <a:prstGeom prst="ellipse">
                <a:avLst/>
              </a:prstGeom>
              <a:noFill/>
              <a:ln>
                <a:gradFill>
                  <a:gsLst>
                    <a:gs pos="0">
                      <a:schemeClr val="accent4">
                        <a:lumMod val="40000"/>
                        <a:lumOff val="60000"/>
                      </a:schemeClr>
                    </a:gs>
                    <a:gs pos="99000">
                      <a:schemeClr val="accent4">
                        <a:lumMod val="75000"/>
                      </a:schemeClr>
                    </a:gs>
                  </a:gsLst>
                  <a:lin ang="5400000" scaled="1"/>
                </a:gradFill>
              </a:ln>
              <a:effectLst>
                <a:outerShdw blurRad="50800" dist="38100" dir="2700000" algn="tl" rotWithShape="0">
                  <a:srgbClr val="C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5" y="6922"/>
                <a:ext cx="2689" cy="2689"/>
              </a:xfrm>
              <a:prstGeom prst="rect">
                <a:avLst/>
              </a:prstGeom>
            </p:spPr>
          </p:pic>
          <p:sp>
            <p:nvSpPr>
              <p:cNvPr id="16" name="文本框 15"/>
              <p:cNvSpPr txBox="1"/>
              <p:nvPr/>
            </p:nvSpPr>
            <p:spPr>
              <a:xfrm>
                <a:off x="8304" y="6652"/>
                <a:ext cx="3912" cy="725"/>
              </a:xfrm>
              <a:prstGeom prst="rect">
                <a:avLst/>
              </a:prstGeom>
              <a:noFill/>
            </p:spPr>
            <p:txBody>
              <a:bodyPr wrap="square">
                <a:spAutoFit/>
              </a:bodyPr>
              <a:lstStyle/>
              <a:p>
                <a:pPr algn="ctr"/>
                <a:r>
                  <a:rPr lang="zh-CN" altLang="en-US" sz="2400" b="1" i="0" dirty="0">
                    <a:solidFill>
                      <a:srgbClr val="C00000"/>
                    </a:solidFill>
                    <a:effectLst/>
                    <a:latin typeface="微软雅黑" panose="020B0503020204020204" pitchFamily="34" charset="-122"/>
                    <a:ea typeface="微软雅黑" panose="020B0503020204020204" pitchFamily="34" charset="-122"/>
                  </a:rPr>
                  <a:t>逻辑思维</a:t>
                </a:r>
                <a:endParaRPr lang="zh-CN" altLang="en-US" sz="2400" b="1" i="0" dirty="0">
                  <a:solidFill>
                    <a:srgbClr val="C00000"/>
                  </a:solidFill>
                  <a:effectLst/>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14834" y="5898"/>
              <a:ext cx="3912" cy="4496"/>
              <a:chOff x="8304" y="5115"/>
              <a:chExt cx="3912" cy="4496"/>
            </a:xfrm>
          </p:grpSpPr>
          <p:sp>
            <p:nvSpPr>
              <p:cNvPr id="18" name="椭圆 17"/>
              <p:cNvSpPr/>
              <p:nvPr/>
            </p:nvSpPr>
            <p:spPr>
              <a:xfrm>
                <a:off x="8360" y="5115"/>
                <a:ext cx="3798" cy="3798"/>
              </a:xfrm>
              <a:prstGeom prst="ellipse">
                <a:avLst/>
              </a:prstGeom>
              <a:noFill/>
              <a:ln>
                <a:gradFill>
                  <a:gsLst>
                    <a:gs pos="0">
                      <a:schemeClr val="accent4">
                        <a:lumMod val="40000"/>
                        <a:lumOff val="60000"/>
                      </a:schemeClr>
                    </a:gs>
                    <a:gs pos="99000">
                      <a:schemeClr val="accent4">
                        <a:lumMod val="75000"/>
                      </a:schemeClr>
                    </a:gs>
                  </a:gsLst>
                  <a:lin ang="5400000" scaled="1"/>
                </a:gradFill>
              </a:ln>
              <a:effectLst>
                <a:outerShdw blurRad="50800" dist="38100" dir="2700000" algn="tl" rotWithShape="0">
                  <a:srgbClr val="C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5" y="6922"/>
                <a:ext cx="2689" cy="2689"/>
              </a:xfrm>
              <a:prstGeom prst="rect">
                <a:avLst/>
              </a:prstGeom>
            </p:spPr>
          </p:pic>
          <p:sp>
            <p:nvSpPr>
              <p:cNvPr id="20" name="文本框 19"/>
              <p:cNvSpPr txBox="1"/>
              <p:nvPr/>
            </p:nvSpPr>
            <p:spPr>
              <a:xfrm>
                <a:off x="8304" y="6652"/>
                <a:ext cx="3912" cy="725"/>
              </a:xfrm>
              <a:prstGeom prst="rect">
                <a:avLst/>
              </a:prstGeom>
              <a:noFill/>
            </p:spPr>
            <p:txBody>
              <a:bodyPr wrap="square">
                <a:spAutoFit/>
              </a:bodyPr>
              <a:lstStyle/>
              <a:p>
                <a:pPr algn="ctr"/>
                <a:r>
                  <a:rPr lang="zh-CN" altLang="en-US" sz="2400" b="1" i="0" dirty="0">
                    <a:solidFill>
                      <a:srgbClr val="C00000"/>
                    </a:solidFill>
                    <a:effectLst/>
                    <a:latin typeface="微软雅黑" panose="020B0503020204020204" pitchFamily="34" charset="-122"/>
                    <a:ea typeface="微软雅黑" panose="020B0503020204020204" pitchFamily="34" charset="-122"/>
                  </a:rPr>
                  <a:t>科学思维</a:t>
                </a:r>
                <a:endParaRPr lang="zh-CN" altLang="en-US" sz="2400" b="1" i="0" dirty="0">
                  <a:solidFill>
                    <a:srgbClr val="C00000"/>
                  </a:solidFill>
                  <a:effectLst/>
                  <a:latin typeface="微软雅黑" panose="020B0503020204020204" pitchFamily="34" charset="-122"/>
                  <a:ea typeface="微软雅黑" panose="020B0503020204020204" pitchFamily="34" charset="-122"/>
                </a:endParaRPr>
              </a:p>
            </p:txBody>
          </p:sp>
        </p:grpSp>
      </p:grpSp>
      <p:sp>
        <p:nvSpPr>
          <p:cNvPr id="22" name="文本框 21"/>
          <p:cNvSpPr txBox="1"/>
          <p:nvPr/>
        </p:nvSpPr>
        <p:spPr>
          <a:xfrm>
            <a:off x="4937760" y="3204210"/>
            <a:ext cx="2316480" cy="645160"/>
          </a:xfrm>
          <a:prstGeom prst="rect">
            <a:avLst/>
          </a:prstGeom>
          <a:noFill/>
        </p:spPr>
        <p:txBody>
          <a:bodyPr wrap="none" rtlCol="0" anchor="t">
            <a:spAutoFit/>
          </a:bodyPr>
          <a:lstStyle/>
          <a:p>
            <a:pPr algn="just">
              <a:lnSpc>
                <a:spcPct val="150000"/>
              </a:lnSpc>
            </a:pPr>
            <a:r>
              <a:rPr sz="2400" b="1" dirty="0">
                <a:effectLst/>
                <a:latin typeface="微软雅黑" panose="020B0503020204020204" pitchFamily="34" charset="-122"/>
                <a:ea typeface="微软雅黑" panose="020B0503020204020204" pitchFamily="34" charset="-122"/>
                <a:sym typeface="+mn-ea"/>
              </a:rPr>
              <a:t>法治思维</a:t>
            </a:r>
            <a:r>
              <a:rPr lang="zh-CN" sz="2400" b="1" dirty="0">
                <a:effectLst/>
                <a:latin typeface="微软雅黑" panose="020B0503020204020204" pitchFamily="34" charset="-122"/>
                <a:ea typeface="微软雅黑" panose="020B0503020204020204" pitchFamily="34" charset="-122"/>
                <a:sym typeface="+mn-ea"/>
              </a:rPr>
              <a:t>的内涵</a:t>
            </a:r>
            <a:endParaRPr lang="zh-CN" sz="2400" b="1" dirty="0">
              <a:effectLst/>
              <a:latin typeface="微软雅黑" panose="020B0503020204020204" pitchFamily="34" charset="-122"/>
              <a:ea typeface="微软雅黑" panose="020B0503020204020204" pitchFamily="34" charset="-122"/>
              <a:sym typeface="+mn-ea"/>
            </a:endParaRPr>
          </a:p>
        </p:txBody>
      </p:sp>
      <p:sp>
        <p:nvSpPr>
          <p:cNvPr id="23" name="矩形: 圆角 17"/>
          <p:cNvSpPr/>
          <p:nvPr/>
        </p:nvSpPr>
        <p:spPr>
          <a:xfrm>
            <a:off x="1906270" y="769530"/>
            <a:ext cx="4233788" cy="639763"/>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（一）法治思维及其内涵</a:t>
            </a:r>
            <a:endParaRPr lang="en-US" altLang="zh-CN" sz="2800">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032727" y="2349593"/>
            <a:ext cx="8763061" cy="645160"/>
          </a:xfrm>
          <a:prstGeom prst="rect">
            <a:avLst/>
          </a:prstGeom>
          <a:ln>
            <a:noFill/>
          </a:ln>
        </p:spPr>
        <p:txBody>
          <a:bodyPr wrap="square">
            <a:spAutoFit/>
          </a:bodyPr>
          <a:lstStyle/>
          <a:p>
            <a:pPr algn="ctr">
              <a:lnSpc>
                <a:spcPct val="150000"/>
              </a:lnSpc>
              <a:spcBef>
                <a:spcPts val="600"/>
              </a:spcBef>
              <a:buClr>
                <a:srgbClr val="C00000"/>
              </a:buClr>
            </a:pPr>
            <a:r>
              <a:rPr lang="zh-CN" sz="2400" dirty="0">
                <a:latin typeface="微软雅黑" panose="020B0503020204020204" pitchFamily="34" charset="-122"/>
                <a:ea typeface="微软雅黑" panose="020B0503020204020204" pitchFamily="34" charset="-122"/>
                <a:cs typeface="方正风雅宋简体" panose="02000000000000000000" charset="-122"/>
                <a:sym typeface="微软雅黑" panose="020B0503020204020204" pitchFamily="34" charset="-122"/>
              </a:rPr>
              <a:t>《我不是药神》</a:t>
            </a:r>
            <a:r>
              <a:rPr lang="en-US" altLang="zh-CN" sz="2400" dirty="0">
                <a:latin typeface="微软雅黑" panose="020B0503020204020204" pitchFamily="34" charset="-122"/>
                <a:ea typeface="微软雅黑" panose="020B0503020204020204" pitchFamily="34" charset="-122"/>
                <a:cs typeface="方正风雅宋简体" panose="02000000000000000000" charset="-122"/>
                <a:sym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cs typeface="方正风雅宋简体" panose="02000000000000000000" charset="-122"/>
                <a:sym typeface="微软雅黑" panose="020B0503020204020204" pitchFamily="34" charset="-122"/>
              </a:rPr>
              <a:t>情</a:t>
            </a:r>
            <a:r>
              <a:rPr lang="en-US" altLang="zh-CN" sz="2400" dirty="0">
                <a:latin typeface="微软雅黑" panose="020B0503020204020204" pitchFamily="34" charset="-122"/>
                <a:ea typeface="微软雅黑" panose="020B0503020204020204" pitchFamily="34" charset="-122"/>
                <a:cs typeface="方正风雅宋简体" panose="02000000000000000000" charset="-122"/>
                <a:sym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cs typeface="方正风雅宋简体" panose="02000000000000000000" charset="-122"/>
                <a:sym typeface="微软雅黑" panose="020B0503020204020204" pitchFamily="34" charset="-122"/>
              </a:rPr>
              <a:t>法</a:t>
            </a:r>
            <a:r>
              <a:rPr lang="en-US" altLang="zh-CN" sz="2400" dirty="0">
                <a:latin typeface="微软雅黑" panose="020B0503020204020204" pitchFamily="34" charset="-122"/>
                <a:ea typeface="微软雅黑" panose="020B0503020204020204" pitchFamily="34" charset="-122"/>
                <a:cs typeface="方正风雅宋简体" panose="02000000000000000000" charset="-122"/>
                <a:sym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cs typeface="方正风雅宋简体" panose="02000000000000000000" charset="-122"/>
                <a:sym typeface="微软雅黑" panose="020B0503020204020204" pitchFamily="34" charset="-122"/>
              </a:rPr>
              <a:t>冲突中的法治思维</a:t>
            </a:r>
            <a:endParaRPr lang="en-US" altLang="zh-CN" sz="2400" dirty="0">
              <a:latin typeface="微软雅黑" panose="020B0503020204020204" pitchFamily="34" charset="-122"/>
              <a:ea typeface="微软雅黑" panose="020B0503020204020204" pitchFamily="34" charset="-122"/>
              <a:cs typeface="方正风雅宋简体" panose="02000000000000000000" charset="-122"/>
              <a:sym typeface="微软雅黑" panose="020B0503020204020204" pitchFamily="34" charset="-122"/>
            </a:endParaRPr>
          </a:p>
        </p:txBody>
      </p:sp>
      <p:grpSp>
        <p:nvGrpSpPr>
          <p:cNvPr id="5" name="组合 4"/>
          <p:cNvGrpSpPr/>
          <p:nvPr/>
        </p:nvGrpSpPr>
        <p:grpSpPr>
          <a:xfrm>
            <a:off x="3949030" y="1578406"/>
            <a:ext cx="5400075" cy="698069"/>
            <a:chOff x="1703" y="2189"/>
            <a:chExt cx="8504" cy="1099"/>
          </a:xfrm>
        </p:grpSpPr>
        <p:sp>
          <p:nvSpPr>
            <p:cNvPr id="11" name="文本框 2"/>
            <p:cNvSpPr txBox="1"/>
            <p:nvPr/>
          </p:nvSpPr>
          <p:spPr>
            <a:xfrm>
              <a:off x="1703" y="2189"/>
              <a:ext cx="2848" cy="919"/>
            </a:xfrm>
            <a:prstGeom prst="rect">
              <a:avLst/>
            </a:prstGeom>
            <a:noFill/>
            <a:ln>
              <a:noFill/>
            </a:ln>
          </p:spPr>
          <p:txBody>
            <a:bodyPr wrap="none" rtlCol="0">
              <a:spAutoFit/>
            </a:bodyPr>
            <a:lstStyle/>
            <a:p>
              <a:r>
                <a:rPr lang="zh-CN" altLang="en-US" sz="3200" b="1"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案例导入</a:t>
              </a:r>
              <a:endParaRPr lang="zh-CN" altLang="en-US" sz="3200" b="1" dirty="0">
                <a:solidFill>
                  <a:srgbClr val="C00000"/>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17" name="直接连接符 16"/>
            <p:cNvCxnSpPr/>
            <p:nvPr/>
          </p:nvCxnSpPr>
          <p:spPr>
            <a:xfrm flipV="1">
              <a:off x="1703" y="3288"/>
              <a:ext cx="8504" cy="0"/>
            </a:xfrm>
            <a:prstGeom prst="line">
              <a:avLst/>
            </a:prstGeom>
            <a:noFill/>
            <a:ln w="19050" cap="flat" cmpd="sng" algn="ctr">
              <a:solidFill>
                <a:srgbClr val="FF0000"/>
              </a:solidFill>
              <a:prstDash val="solid"/>
            </a:ln>
            <a:effectLst/>
          </p:spPr>
        </p:cxnSp>
      </p:grpSp>
      <p:pic>
        <p:nvPicPr>
          <p:cNvPr id="2" name="图片 1" descr="91529822720e0cf36f242f2d71e04b1bbc09aa44"/>
          <p:cNvPicPr>
            <a:picLocks noChangeAspect="1"/>
          </p:cNvPicPr>
          <p:nvPr/>
        </p:nvPicPr>
        <p:blipFill>
          <a:blip r:embed="rId1"/>
          <a:stretch>
            <a:fillRect/>
          </a:stretch>
        </p:blipFill>
        <p:spPr>
          <a:xfrm>
            <a:off x="3949065" y="3125470"/>
            <a:ext cx="3623945" cy="2174875"/>
          </a:xfrm>
          <a:prstGeom prst="rect">
            <a:avLst/>
          </a:prstGeom>
          <a:effectLst>
            <a:outerShdw blurRad="63500" sx="102000" sy="102000" algn="ctr" rotWithShape="0">
              <a:prstClr val="black">
                <a:alpha val="40000"/>
              </a:prstClr>
            </a:outerShdw>
          </a:effectLst>
        </p:spPr>
      </p:pic>
      <p:pic>
        <p:nvPicPr>
          <p:cNvPr id="3" name="图片 2" descr="ea5793332d0efe9b5f41e005b808f678a0a3d6b5.jpg@942w_1523h_progressive"/>
          <p:cNvPicPr>
            <a:picLocks noChangeAspect="1"/>
          </p:cNvPicPr>
          <p:nvPr/>
        </p:nvPicPr>
        <p:blipFill>
          <a:blip r:embed="rId2"/>
          <a:stretch>
            <a:fillRect/>
          </a:stretch>
        </p:blipFill>
        <p:spPr>
          <a:xfrm>
            <a:off x="638175" y="1694180"/>
            <a:ext cx="2940050" cy="4751070"/>
          </a:xfrm>
          <a:prstGeom prst="rect">
            <a:avLst/>
          </a:prstGeom>
          <a:effectLst>
            <a:outerShdw blurRad="63500" sx="102000" sy="102000" algn="ctr" rotWithShape="0">
              <a:prstClr val="black">
                <a:alpha val="40000"/>
              </a:prstClr>
            </a:outerShdw>
          </a:effectLst>
        </p:spPr>
      </p:pic>
      <p:pic>
        <p:nvPicPr>
          <p:cNvPr id="4" name="图片 3" descr="src=http___spider.nosdn.127.net_495cf6fb0ea4002e378563e986e11dea.jpeg&amp;refer=http___spider.nosdn.127"/>
          <p:cNvPicPr>
            <a:picLocks noChangeAspect="1"/>
          </p:cNvPicPr>
          <p:nvPr/>
        </p:nvPicPr>
        <p:blipFill>
          <a:blip r:embed="rId3"/>
          <a:stretch>
            <a:fillRect/>
          </a:stretch>
        </p:blipFill>
        <p:spPr>
          <a:xfrm>
            <a:off x="7901940" y="3125470"/>
            <a:ext cx="3258820" cy="2174240"/>
          </a:xfrm>
          <a:prstGeom prst="rect">
            <a:avLst/>
          </a:prstGeom>
          <a:effectLst>
            <a:outerShdw blurRad="63500" sx="102000" sy="102000" algn="ctr" rotWithShape="0">
              <a:prstClr val="black">
                <a:alpha val="40000"/>
              </a:prstClr>
            </a:outerShdw>
          </a:effectLst>
        </p:spPr>
      </p:pic>
      <p:sp>
        <p:nvSpPr>
          <p:cNvPr id="6" name="文本框 5"/>
          <p:cNvSpPr txBox="1"/>
          <p:nvPr/>
        </p:nvSpPr>
        <p:spPr>
          <a:xfrm>
            <a:off x="3949065" y="5430520"/>
            <a:ext cx="7493635" cy="1014730"/>
          </a:xfrm>
          <a:prstGeom prst="rect">
            <a:avLst/>
          </a:prstGeom>
          <a:noFill/>
        </p:spPr>
        <p:txBody>
          <a:bodyPr wrap="square" rtlCol="0" anchor="t">
            <a:spAutoFit/>
          </a:bodyPr>
          <a:lstStyle/>
          <a:p>
            <a:pPr algn="ctr">
              <a:lnSpc>
                <a:spcPct val="150000"/>
              </a:lnSpc>
              <a:spcBef>
                <a:spcPts val="600"/>
              </a:spcBef>
              <a:buClr>
                <a:srgbClr val="C00000"/>
              </a:buClr>
            </a:pPr>
            <a:r>
              <a:rPr lang="zh-CN" altLang="en-US" sz="2000" dirty="0">
                <a:latin typeface="微软雅黑" panose="020B0503020204020204" pitchFamily="34" charset="-122"/>
                <a:ea typeface="微软雅黑" panose="020B0503020204020204" pitchFamily="34" charset="-122"/>
                <a:cs typeface="方正风雅宋简体" panose="02000000000000000000" charset="-122"/>
                <a:sym typeface="微软雅黑" panose="020B0503020204020204" pitchFamily="34" charset="-122"/>
              </a:rPr>
              <a:t>原型</a:t>
            </a:r>
            <a:r>
              <a:rPr lang="en-US" altLang="zh-CN" sz="2000" dirty="0">
                <a:latin typeface="微软雅黑" panose="020B0503020204020204" pitchFamily="34" charset="-122"/>
                <a:ea typeface="微软雅黑" panose="020B0503020204020204" pitchFamily="34" charset="-122"/>
                <a:cs typeface="方正风雅宋简体" panose="02000000000000000000" charset="-122"/>
                <a:sym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cs typeface="方正风雅宋简体" panose="02000000000000000000" charset="-122"/>
                <a:sym typeface="微软雅黑" panose="020B0503020204020204" pitchFamily="34" charset="-122"/>
              </a:rPr>
              <a:t>陆勇案</a:t>
            </a:r>
            <a:r>
              <a:rPr lang="en-US" altLang="zh-CN" sz="2000" dirty="0">
                <a:latin typeface="微软雅黑" panose="020B0503020204020204" pitchFamily="34" charset="-122"/>
                <a:ea typeface="微软雅黑" panose="020B0503020204020204" pitchFamily="34" charset="-122"/>
                <a:cs typeface="方正风雅宋简体" panose="02000000000000000000" charset="-122"/>
                <a:sym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cs typeface="方正风雅宋简体" panose="02000000000000000000" charset="-122"/>
                <a:sym typeface="微软雅黑" panose="020B0503020204020204" pitchFamily="34" charset="-122"/>
              </a:rPr>
              <a:t>，陆勇被病友称为抗癌药</a:t>
            </a:r>
            <a:r>
              <a:rPr lang="en-US" altLang="zh-CN" sz="2000" dirty="0">
                <a:latin typeface="微软雅黑" panose="020B0503020204020204" pitchFamily="34" charset="-122"/>
                <a:ea typeface="微软雅黑" panose="020B0503020204020204" pitchFamily="34" charset="-122"/>
                <a:cs typeface="方正风雅宋简体" panose="02000000000000000000" charset="-122"/>
                <a:sym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cs typeface="方正风雅宋简体" panose="02000000000000000000" charset="-122"/>
                <a:sym typeface="微软雅黑" panose="020B0503020204020204" pitchFamily="34" charset="-122"/>
              </a:rPr>
              <a:t>代购第一人</a:t>
            </a:r>
            <a:r>
              <a:rPr lang="en-US" altLang="zh-CN" sz="2000" dirty="0">
                <a:latin typeface="微软雅黑" panose="020B0503020204020204" pitchFamily="34" charset="-122"/>
                <a:ea typeface="微软雅黑" panose="020B0503020204020204" pitchFamily="34" charset="-122"/>
                <a:cs typeface="方正风雅宋简体" panose="02000000000000000000" charset="-122"/>
                <a:sym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cs typeface="方正风雅宋简体" panose="02000000000000000000" charset="-122"/>
                <a:sym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方正风雅宋简体" panose="02000000000000000000" charset="-122"/>
                <a:sym typeface="微软雅黑" panose="020B0503020204020204" pitchFamily="34" charset="-122"/>
              </a:rPr>
              <a:t>2014</a:t>
            </a:r>
            <a:r>
              <a:rPr lang="zh-CN" altLang="en-US" sz="2000" dirty="0">
                <a:latin typeface="微软雅黑" panose="020B0503020204020204" pitchFamily="34" charset="-122"/>
                <a:ea typeface="微软雅黑" panose="020B0503020204020204" pitchFamily="34" charset="-122"/>
                <a:cs typeface="方正风雅宋简体" panose="02000000000000000000" charset="-122"/>
                <a:sym typeface="微软雅黑" panose="020B0503020204020204" pitchFamily="34" charset="-122"/>
              </a:rPr>
              <a:t>年被提起公诉，</a:t>
            </a:r>
            <a:r>
              <a:rPr lang="en-US" altLang="zh-CN" sz="2000" dirty="0">
                <a:latin typeface="微软雅黑" panose="020B0503020204020204" pitchFamily="34" charset="-122"/>
                <a:ea typeface="微软雅黑" panose="020B0503020204020204" pitchFamily="34" charset="-122"/>
                <a:cs typeface="方正风雅宋简体" panose="02000000000000000000" charset="-122"/>
                <a:sym typeface="微软雅黑" panose="020B0503020204020204" pitchFamily="34" charset="-122"/>
              </a:rPr>
              <a:t>2015</a:t>
            </a:r>
            <a:r>
              <a:rPr lang="zh-CN" altLang="en-US" sz="2000" dirty="0">
                <a:latin typeface="微软雅黑" panose="020B0503020204020204" pitchFamily="34" charset="-122"/>
                <a:ea typeface="微软雅黑" panose="020B0503020204020204" pitchFamily="34" charset="-122"/>
                <a:cs typeface="方正风雅宋简体" panose="02000000000000000000" charset="-122"/>
                <a:sym typeface="微软雅黑" panose="020B0503020204020204" pitchFamily="34" charset="-122"/>
              </a:rPr>
              <a:t>年</a:t>
            </a:r>
            <a:r>
              <a:rPr lang="en-US" altLang="zh-CN" sz="2000" dirty="0">
                <a:latin typeface="微软雅黑" panose="020B0503020204020204" pitchFamily="34" charset="-122"/>
                <a:ea typeface="微软雅黑" panose="020B0503020204020204" pitchFamily="34" charset="-122"/>
                <a:cs typeface="方正风雅宋简体" panose="02000000000000000000" charset="-122"/>
                <a:sym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方正风雅宋简体" panose="02000000000000000000" charset="-122"/>
                <a:sym typeface="微软雅黑" panose="020B0503020204020204" pitchFamily="34" charset="-122"/>
              </a:rPr>
              <a:t>月，起诉被沅江市检察院申请撤回。</a:t>
            </a:r>
            <a:endParaRPr lang="zh-CN" altLang="en-US" sz="2000" dirty="0">
              <a:latin typeface="微软雅黑" panose="020B0503020204020204" pitchFamily="34" charset="-122"/>
              <a:ea typeface="微软雅黑" panose="020B0503020204020204" pitchFamily="34" charset="-122"/>
              <a:cs typeface="方正风雅宋简体" panose="02000000000000000000" charset="-122"/>
              <a:sym typeface="微软雅黑" panose="020B0503020204020204" pitchFamily="34" charset="-122"/>
            </a:endParaRPr>
          </a:p>
        </p:txBody>
      </p:sp>
      <p:sp>
        <p:nvSpPr>
          <p:cNvPr id="7" name="文本框 6"/>
          <p:cNvSpPr txBox="1"/>
          <p:nvPr/>
        </p:nvSpPr>
        <p:spPr>
          <a:xfrm>
            <a:off x="2508250" y="123190"/>
            <a:ext cx="10721975" cy="583565"/>
          </a:xfrm>
          <a:prstGeom prst="rect">
            <a:avLst/>
          </a:prstGeom>
          <a:noFill/>
        </p:spPr>
        <p:txBody>
          <a:bodyPr wrap="square" lIns="91440" tIns="45720" rIns="91440" bIns="45720">
            <a:spAutoFit/>
          </a:bodyPr>
          <a:lstStyle/>
          <a:p>
            <a:pPr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一、培养社会主义法治思维</a:t>
            </a:r>
            <a:endParaRPr lang="zh-CN" altLang="en-US" sz="28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3" name="矩形: 圆角 17"/>
          <p:cNvSpPr/>
          <p:nvPr/>
        </p:nvSpPr>
        <p:spPr>
          <a:xfrm>
            <a:off x="2508250" y="787310"/>
            <a:ext cx="4233788" cy="639763"/>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微软雅黑" panose="020B0503020204020204" pitchFamily="34" charset="-122"/>
                <a:ea typeface="微软雅黑" panose="020B0503020204020204" pitchFamily="34" charset="-122"/>
              </a:rPr>
              <a:t>（一）法治思维及其内涵</a:t>
            </a:r>
            <a:endParaRPr lang="en-US" altLang="zh-CN" sz="2800">
              <a:latin typeface="微软雅黑" panose="020B0503020204020204" pitchFamily="34" charset="-122"/>
              <a:ea typeface="微软雅黑" panose="020B0503020204020204" pitchFamily="34" charset="-122"/>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519045" y="195580"/>
            <a:ext cx="10372090" cy="583565"/>
          </a:xfrm>
          <a:prstGeom prst="rect">
            <a:avLst/>
          </a:prstGeom>
          <a:noFill/>
        </p:spPr>
        <p:txBody>
          <a:bodyPr wrap="square" lIns="91440" tIns="45720" rIns="91440" bIns="45720">
            <a:spAutoFit/>
          </a:bodyPr>
          <a:lstStyle/>
          <a:p>
            <a:pPr algn="l" fontAlgn="auto">
              <a:defRPr/>
            </a:pPr>
            <a:r>
              <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一、培养社会主义法治思维</a:t>
            </a:r>
            <a:endParaRPr lang="zh-CN" altLang="en-US" sz="32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7" name="组合 6"/>
          <p:cNvGrpSpPr/>
          <p:nvPr/>
        </p:nvGrpSpPr>
        <p:grpSpPr>
          <a:xfrm>
            <a:off x="297815" y="1844040"/>
            <a:ext cx="11657330" cy="1116965"/>
            <a:chOff x="1671" y="3176"/>
            <a:chExt cx="18358" cy="1759"/>
          </a:xfrm>
        </p:grpSpPr>
        <p:sp>
          <p:nvSpPr>
            <p:cNvPr id="8" name="矩形: 圆角 4"/>
            <p:cNvSpPr/>
            <p:nvPr/>
          </p:nvSpPr>
          <p:spPr>
            <a:xfrm>
              <a:off x="1671" y="3176"/>
              <a:ext cx="18358" cy="1759"/>
            </a:xfrm>
            <a:prstGeom prst="roundRect">
              <a:avLst>
                <a:gd name="adj" fmla="val 11111"/>
              </a:avLst>
            </a:prstGeom>
            <a:noFill/>
            <a:ln w="19050">
              <a:solidFill>
                <a:srgbClr val="DA34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 name="矩形: 圆角 5"/>
            <p:cNvSpPr/>
            <p:nvPr/>
          </p:nvSpPr>
          <p:spPr>
            <a:xfrm>
              <a:off x="1996" y="3346"/>
              <a:ext cx="933" cy="933"/>
            </a:xfrm>
            <a:prstGeom prst="roundRect">
              <a:avLst/>
            </a:prstGeom>
            <a:noFill/>
            <a:ln w="25400">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9" name="矩形: 圆角 28"/>
            <p:cNvSpPr/>
            <p:nvPr/>
          </p:nvSpPr>
          <p:spPr>
            <a:xfrm>
              <a:off x="2062" y="3411"/>
              <a:ext cx="933" cy="933"/>
            </a:xfrm>
            <a:prstGeom prst="roundRect">
              <a:avLst/>
            </a:prstGeom>
            <a:solidFill>
              <a:srgbClr val="C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en-US" altLang="zh-CN" sz="2000" b="1" dirty="0">
                  <a:solidFill>
                    <a:sysClr val="window" lastClr="FFFFFF"/>
                  </a:solidFill>
                  <a:latin typeface="微软雅黑" panose="020B0503020204020204" pitchFamily="34" charset="-122"/>
                  <a:ea typeface="微软雅黑" panose="020B0503020204020204" pitchFamily="34" charset="-122"/>
                </a:rPr>
                <a:t>1</a:t>
              </a:r>
              <a:endParaRPr lang="en-US" altLang="zh-CN" sz="2000" b="1" dirty="0">
                <a:solidFill>
                  <a:sysClr val="window" lastClr="FFFFFF"/>
                </a:solidFill>
                <a:latin typeface="微软雅黑" panose="020B0503020204020204" pitchFamily="34" charset="-122"/>
                <a:ea typeface="微软雅黑" panose="020B0503020204020204" pitchFamily="34" charset="-122"/>
              </a:endParaRPr>
            </a:p>
          </p:txBody>
        </p:sp>
        <p:sp>
          <p:nvSpPr>
            <p:cNvPr id="10" name="矩形 9"/>
            <p:cNvSpPr/>
            <p:nvPr/>
          </p:nvSpPr>
          <p:spPr>
            <a:xfrm>
              <a:off x="3322" y="3480"/>
              <a:ext cx="3288" cy="725"/>
            </a:xfrm>
            <a:prstGeom prst="rect">
              <a:avLst/>
            </a:prstGeom>
          </p:spPr>
          <p:txBody>
            <a:bodyPr wrap="none">
              <a:spAutoFit/>
            </a:bodyPr>
            <a:lstStyle/>
            <a:p>
              <a:pPr algn="l"/>
              <a:r>
                <a:rPr lang="zh-CN" altLang="en-US" sz="2400" b="1" spc="600" dirty="0">
                  <a:solidFill>
                    <a:srgbClr val="C00000"/>
                  </a:solidFill>
                  <a:latin typeface="微软雅黑" panose="020B0503020204020204" pitchFamily="34" charset="-122"/>
                  <a:ea typeface="微软雅黑" panose="020B0503020204020204" pitchFamily="34" charset="-122"/>
                </a:rPr>
                <a:t>正当性思维</a:t>
              </a:r>
              <a:endParaRPr lang="zh-CN" altLang="en-US" sz="2400" b="1" spc="600" dirty="0">
                <a:solidFill>
                  <a:srgbClr val="C00000"/>
                </a:solidFill>
                <a:latin typeface="微软雅黑" panose="020B0503020204020204" pitchFamily="34" charset="-122"/>
                <a:ea typeface="微软雅黑" panose="020B0503020204020204" pitchFamily="34" charset="-122"/>
              </a:endParaRPr>
            </a:p>
          </p:txBody>
        </p:sp>
        <p:sp>
          <p:nvSpPr>
            <p:cNvPr id="11" name="矩形 10"/>
            <p:cNvSpPr/>
            <p:nvPr/>
          </p:nvSpPr>
          <p:spPr>
            <a:xfrm>
              <a:off x="3060" y="4207"/>
              <a:ext cx="16609" cy="725"/>
            </a:xfrm>
            <a:prstGeom prst="rect">
              <a:avLst/>
            </a:prstGeom>
          </p:spPr>
          <p:txBody>
            <a:bodyPr wrap="square">
              <a:spAutoFit/>
            </a:bodyPr>
            <a:lstStyle/>
            <a:p>
              <a:r>
                <a:rPr lang="zh-CN" altLang="en-US" sz="24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rPr>
                <a:t>对陆勇依法决定不起诉体现了法治理念，揭示司法的本质不仅惩恶还有扬善。</a:t>
              </a:r>
              <a:endParaRPr lang="zh-CN" altLang="en-US" sz="2400" dirty="0">
                <a:solidFill>
                  <a:srgbClr val="333333"/>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2" name="组合 11"/>
          <p:cNvGrpSpPr/>
          <p:nvPr/>
        </p:nvGrpSpPr>
        <p:grpSpPr>
          <a:xfrm>
            <a:off x="297815" y="4267200"/>
            <a:ext cx="11657330" cy="1134110"/>
            <a:chOff x="1665" y="7048"/>
            <a:chExt cx="18358" cy="1786"/>
          </a:xfrm>
        </p:grpSpPr>
        <p:sp>
          <p:nvSpPr>
            <p:cNvPr id="13" name="矩形: 圆角 30"/>
            <p:cNvSpPr/>
            <p:nvPr/>
          </p:nvSpPr>
          <p:spPr>
            <a:xfrm>
              <a:off x="1665" y="7048"/>
              <a:ext cx="18358" cy="1786"/>
            </a:xfrm>
            <a:prstGeom prst="roundRect">
              <a:avLst>
                <a:gd name="adj" fmla="val 11111"/>
              </a:avLst>
            </a:prstGeom>
            <a:noFill/>
            <a:ln w="19050">
              <a:solidFill>
                <a:srgbClr val="DA34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2" name="矩形: 圆角 31"/>
            <p:cNvSpPr/>
            <p:nvPr/>
          </p:nvSpPr>
          <p:spPr>
            <a:xfrm>
              <a:off x="1990" y="7217"/>
              <a:ext cx="933" cy="933"/>
            </a:xfrm>
            <a:prstGeom prst="roundRect">
              <a:avLst/>
            </a:prstGeom>
            <a:noFill/>
            <a:ln w="25400">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3" name="矩形: 圆角 32"/>
            <p:cNvSpPr/>
            <p:nvPr/>
          </p:nvSpPr>
          <p:spPr>
            <a:xfrm>
              <a:off x="2056" y="7283"/>
              <a:ext cx="933" cy="933"/>
            </a:xfrm>
            <a:prstGeom prst="roundRect">
              <a:avLst/>
            </a:prstGeom>
            <a:solidFill>
              <a:srgbClr val="C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en-US" altLang="zh-CN" sz="2000" b="1" dirty="0">
                  <a:solidFill>
                    <a:sysClr val="window" lastClr="FFFFFF"/>
                  </a:solidFill>
                  <a:latin typeface="微软雅黑" panose="020B0503020204020204" pitchFamily="34" charset="-122"/>
                  <a:ea typeface="微软雅黑" panose="020B0503020204020204" pitchFamily="34" charset="-122"/>
                </a:rPr>
                <a:t>3</a:t>
              </a:r>
              <a:endParaRPr lang="en-US" altLang="zh-CN" sz="2000" b="1" dirty="0">
                <a:solidFill>
                  <a:sysClr val="window" lastClr="FFFFFF"/>
                </a:solidFill>
                <a:latin typeface="微软雅黑" panose="020B0503020204020204" pitchFamily="34" charset="-122"/>
                <a:ea typeface="微软雅黑" panose="020B0503020204020204" pitchFamily="34" charset="-122"/>
              </a:endParaRPr>
            </a:p>
          </p:txBody>
        </p:sp>
        <p:sp>
          <p:nvSpPr>
            <p:cNvPr id="34" name="矩形 33"/>
            <p:cNvSpPr/>
            <p:nvPr/>
          </p:nvSpPr>
          <p:spPr>
            <a:xfrm>
              <a:off x="3316" y="7352"/>
              <a:ext cx="2688" cy="725"/>
            </a:xfrm>
            <a:prstGeom prst="rect">
              <a:avLst/>
            </a:prstGeom>
          </p:spPr>
          <p:txBody>
            <a:bodyPr wrap="none">
              <a:spAutoFit/>
            </a:bodyPr>
            <a:lstStyle/>
            <a:p>
              <a:pPr algn="l"/>
              <a:r>
                <a:rPr lang="zh-CN" altLang="en-US" sz="2400" b="1" spc="600" dirty="0">
                  <a:solidFill>
                    <a:srgbClr val="C00000"/>
                  </a:solidFill>
                  <a:latin typeface="微软雅黑" panose="020B0503020204020204" pitchFamily="34" charset="-122"/>
                  <a:ea typeface="微软雅黑" panose="020B0503020204020204" pitchFamily="34" charset="-122"/>
                </a:rPr>
                <a:t>逻辑思维</a:t>
              </a:r>
              <a:endParaRPr lang="zh-CN" altLang="en-US" sz="2400" b="1" spc="600" dirty="0">
                <a:solidFill>
                  <a:srgbClr val="C00000"/>
                </a:solidFill>
                <a:latin typeface="微软雅黑" panose="020B0503020204020204" pitchFamily="34" charset="-122"/>
                <a:ea typeface="微软雅黑" panose="020B0503020204020204" pitchFamily="34" charset="-122"/>
              </a:endParaRPr>
            </a:p>
          </p:txBody>
        </p:sp>
        <p:sp>
          <p:nvSpPr>
            <p:cNvPr id="35" name="矩形 34"/>
            <p:cNvSpPr/>
            <p:nvPr/>
          </p:nvSpPr>
          <p:spPr>
            <a:xfrm>
              <a:off x="3054" y="8079"/>
              <a:ext cx="16495" cy="725"/>
            </a:xfrm>
            <a:prstGeom prst="rect">
              <a:avLst/>
            </a:prstGeom>
          </p:spPr>
          <p:txBody>
            <a:bodyPr wrap="square">
              <a:spAutoFit/>
            </a:bodyPr>
            <a:lstStyle/>
            <a:p>
              <a:r>
                <a:rPr lang="zh-CN" altLang="en-US" sz="2400" dirty="0">
                  <a:latin typeface="微软雅黑" panose="020B0503020204020204" pitchFamily="34" charset="-122"/>
                  <a:ea typeface="微软雅黑" panose="020B0503020204020204" pitchFamily="34" charset="-122"/>
                </a:rPr>
                <a:t>检察院以法律手段及方法为依托对案件进行依法审查后，认为不构成犯罪。</a:t>
              </a:r>
              <a:endParaRPr lang="zh-CN" altLang="en-US" sz="2400" dirty="0">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297815" y="3045460"/>
            <a:ext cx="11657965" cy="1135380"/>
            <a:chOff x="11091" y="3105"/>
            <a:chExt cx="18359" cy="1788"/>
          </a:xfrm>
        </p:grpSpPr>
        <p:sp>
          <p:nvSpPr>
            <p:cNvPr id="15" name="矩形: 圆角 35"/>
            <p:cNvSpPr/>
            <p:nvPr/>
          </p:nvSpPr>
          <p:spPr>
            <a:xfrm>
              <a:off x="11091" y="3105"/>
              <a:ext cx="18359" cy="1788"/>
            </a:xfrm>
            <a:prstGeom prst="roundRect">
              <a:avLst>
                <a:gd name="adj" fmla="val 11111"/>
              </a:avLst>
            </a:prstGeom>
            <a:noFill/>
            <a:ln w="19050">
              <a:solidFill>
                <a:srgbClr val="DA34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7" name="矩形: 圆角 36"/>
            <p:cNvSpPr/>
            <p:nvPr/>
          </p:nvSpPr>
          <p:spPr>
            <a:xfrm>
              <a:off x="11416" y="3275"/>
              <a:ext cx="933" cy="933"/>
            </a:xfrm>
            <a:prstGeom prst="roundRect">
              <a:avLst/>
            </a:prstGeom>
            <a:noFill/>
            <a:ln w="25400">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8" name="矩形: 圆角 37"/>
            <p:cNvSpPr/>
            <p:nvPr/>
          </p:nvSpPr>
          <p:spPr>
            <a:xfrm>
              <a:off x="11482" y="3340"/>
              <a:ext cx="933" cy="933"/>
            </a:xfrm>
            <a:prstGeom prst="roundRect">
              <a:avLst/>
            </a:prstGeom>
            <a:solidFill>
              <a:srgbClr val="C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en-US" altLang="zh-CN" sz="2000" b="1" dirty="0">
                  <a:solidFill>
                    <a:sysClr val="window" lastClr="FFFFFF"/>
                  </a:solidFill>
                  <a:latin typeface="微软雅黑" panose="020B0503020204020204" pitchFamily="34" charset="-122"/>
                  <a:ea typeface="微软雅黑" panose="020B0503020204020204" pitchFamily="34" charset="-122"/>
                </a:rPr>
                <a:t>2</a:t>
              </a:r>
              <a:endParaRPr lang="en-US" altLang="zh-CN" sz="2000" b="1" dirty="0">
                <a:solidFill>
                  <a:sysClr val="window" lastClr="FFFFFF"/>
                </a:solidFill>
                <a:latin typeface="微软雅黑" panose="020B0503020204020204" pitchFamily="34" charset="-122"/>
                <a:ea typeface="微软雅黑" panose="020B0503020204020204" pitchFamily="34" charset="-122"/>
              </a:endParaRPr>
            </a:p>
          </p:txBody>
        </p:sp>
        <p:sp>
          <p:nvSpPr>
            <p:cNvPr id="39" name="矩形 38"/>
            <p:cNvSpPr/>
            <p:nvPr/>
          </p:nvSpPr>
          <p:spPr>
            <a:xfrm>
              <a:off x="12742" y="3409"/>
              <a:ext cx="3288" cy="725"/>
            </a:xfrm>
            <a:prstGeom prst="rect">
              <a:avLst/>
            </a:prstGeom>
          </p:spPr>
          <p:txBody>
            <a:bodyPr wrap="none">
              <a:spAutoFit/>
            </a:bodyPr>
            <a:lstStyle/>
            <a:p>
              <a:pPr algn="l"/>
              <a:r>
                <a:rPr lang="zh-CN" altLang="en-US" sz="2400" b="1" spc="600" dirty="0">
                  <a:solidFill>
                    <a:srgbClr val="C00000"/>
                  </a:solidFill>
                  <a:latin typeface="微软雅黑" panose="020B0503020204020204" pitchFamily="34" charset="-122"/>
                  <a:ea typeface="微软雅黑" panose="020B0503020204020204" pitchFamily="34" charset="-122"/>
                </a:rPr>
                <a:t>规范性思维</a:t>
              </a:r>
              <a:endParaRPr lang="zh-CN" altLang="en-US" sz="2400" b="1" spc="600" dirty="0">
                <a:solidFill>
                  <a:srgbClr val="C00000"/>
                </a:solidFill>
                <a:latin typeface="微软雅黑" panose="020B0503020204020204" pitchFamily="34" charset="-122"/>
                <a:ea typeface="微软雅黑" panose="020B0503020204020204" pitchFamily="34" charset="-122"/>
              </a:endParaRPr>
            </a:p>
          </p:txBody>
        </p:sp>
        <p:sp>
          <p:nvSpPr>
            <p:cNvPr id="40" name="矩形 39"/>
            <p:cNvSpPr/>
            <p:nvPr/>
          </p:nvSpPr>
          <p:spPr>
            <a:xfrm>
              <a:off x="12480" y="4136"/>
              <a:ext cx="16609" cy="725"/>
            </a:xfrm>
            <a:prstGeom prst="rect">
              <a:avLst/>
            </a:prstGeom>
          </p:spPr>
          <p:txBody>
            <a:bodyPr wrap="square">
              <a:spAutoFit/>
            </a:bodyPr>
            <a:lstStyle/>
            <a:p>
              <a:r>
                <a:rPr lang="zh-CN" altLang="en-US" sz="2400" dirty="0">
                  <a:latin typeface="微软雅黑" panose="020B0503020204020204" pitchFamily="34" charset="-122"/>
                  <a:ea typeface="微软雅黑" panose="020B0503020204020204" pitchFamily="34" charset="-122"/>
                </a:rPr>
                <a:t>检察院申请撤回起诉是查明事实后作出的举动，并不被舆论所左右。</a:t>
              </a:r>
              <a:endParaRPr lang="zh-CN" altLang="en-US" sz="2400" dirty="0">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298450" y="5487670"/>
            <a:ext cx="11657330" cy="1143635"/>
            <a:chOff x="11085" y="6977"/>
            <a:chExt cx="18358" cy="1801"/>
          </a:xfrm>
        </p:grpSpPr>
        <p:sp>
          <p:nvSpPr>
            <p:cNvPr id="17" name="矩形: 圆角 40"/>
            <p:cNvSpPr/>
            <p:nvPr/>
          </p:nvSpPr>
          <p:spPr>
            <a:xfrm>
              <a:off x="11085" y="6977"/>
              <a:ext cx="18358" cy="1801"/>
            </a:xfrm>
            <a:prstGeom prst="roundRect">
              <a:avLst>
                <a:gd name="adj" fmla="val 11111"/>
              </a:avLst>
            </a:prstGeom>
            <a:noFill/>
            <a:ln w="19050">
              <a:solidFill>
                <a:srgbClr val="DA34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2" name="矩形: 圆角 41"/>
            <p:cNvSpPr/>
            <p:nvPr/>
          </p:nvSpPr>
          <p:spPr>
            <a:xfrm>
              <a:off x="11410" y="7146"/>
              <a:ext cx="933" cy="933"/>
            </a:xfrm>
            <a:prstGeom prst="roundRect">
              <a:avLst/>
            </a:prstGeom>
            <a:noFill/>
            <a:ln w="25400">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3" name="矩形: 圆角 42"/>
            <p:cNvSpPr/>
            <p:nvPr/>
          </p:nvSpPr>
          <p:spPr>
            <a:xfrm>
              <a:off x="11476" y="7212"/>
              <a:ext cx="933" cy="933"/>
            </a:xfrm>
            <a:prstGeom prst="roundRect">
              <a:avLst/>
            </a:prstGeom>
            <a:solidFill>
              <a:srgbClr val="C00000"/>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en-US" altLang="zh-CN" sz="2000" b="1" dirty="0">
                  <a:solidFill>
                    <a:sysClr val="window" lastClr="FFFFFF"/>
                  </a:solidFill>
                  <a:latin typeface="微软雅黑" panose="020B0503020204020204" pitchFamily="34" charset="-122"/>
                  <a:ea typeface="微软雅黑" panose="020B0503020204020204" pitchFamily="34" charset="-122"/>
                </a:rPr>
                <a:t>4</a:t>
              </a:r>
              <a:endParaRPr lang="en-US" altLang="zh-CN" sz="2000" b="1" dirty="0">
                <a:solidFill>
                  <a:sysClr val="window" lastClr="FFFFFF"/>
                </a:solidFill>
                <a:latin typeface="微软雅黑" panose="020B0503020204020204" pitchFamily="34" charset="-122"/>
                <a:ea typeface="微软雅黑" panose="020B0503020204020204" pitchFamily="34" charset="-122"/>
              </a:endParaRPr>
            </a:p>
          </p:txBody>
        </p:sp>
        <p:sp>
          <p:nvSpPr>
            <p:cNvPr id="44" name="矩形 43"/>
            <p:cNvSpPr/>
            <p:nvPr/>
          </p:nvSpPr>
          <p:spPr>
            <a:xfrm>
              <a:off x="12736" y="7281"/>
              <a:ext cx="2688" cy="725"/>
            </a:xfrm>
            <a:prstGeom prst="rect">
              <a:avLst/>
            </a:prstGeom>
          </p:spPr>
          <p:txBody>
            <a:bodyPr wrap="none">
              <a:spAutoFit/>
            </a:bodyPr>
            <a:lstStyle/>
            <a:p>
              <a:pPr algn="l"/>
              <a:r>
                <a:rPr lang="zh-CN" altLang="en-US" sz="2400" b="1" spc="600" dirty="0">
                  <a:solidFill>
                    <a:srgbClr val="C00000"/>
                  </a:solidFill>
                  <a:latin typeface="微软雅黑" panose="020B0503020204020204" pitchFamily="34" charset="-122"/>
                  <a:ea typeface="微软雅黑" panose="020B0503020204020204" pitchFamily="34" charset="-122"/>
                </a:rPr>
                <a:t>科学思维</a:t>
              </a:r>
              <a:endParaRPr lang="zh-CN" altLang="en-US" sz="2400" b="1" spc="600" dirty="0">
                <a:solidFill>
                  <a:srgbClr val="C00000"/>
                </a:solidFill>
                <a:latin typeface="微软雅黑" panose="020B0503020204020204" pitchFamily="34" charset="-122"/>
                <a:ea typeface="微软雅黑" panose="020B0503020204020204" pitchFamily="34" charset="-122"/>
              </a:endParaRPr>
            </a:p>
          </p:txBody>
        </p:sp>
        <p:sp>
          <p:nvSpPr>
            <p:cNvPr id="45" name="矩形 44"/>
            <p:cNvSpPr/>
            <p:nvPr/>
          </p:nvSpPr>
          <p:spPr>
            <a:xfrm>
              <a:off x="12474" y="8008"/>
              <a:ext cx="16126" cy="725"/>
            </a:xfrm>
            <a:prstGeom prst="rect">
              <a:avLst/>
            </a:prstGeom>
          </p:spPr>
          <p:txBody>
            <a:bodyPr wrap="square">
              <a:spAutoFit/>
            </a:bodyPr>
            <a:lstStyle/>
            <a:p>
              <a:r>
                <a:rPr lang="zh-CN" altLang="en-US" sz="2400" dirty="0">
                  <a:solidFill>
                    <a:srgbClr val="333333"/>
                  </a:solidFill>
                  <a:latin typeface="微软雅黑" panose="020B0503020204020204" pitchFamily="34" charset="-122"/>
                  <a:ea typeface="微软雅黑" panose="020B0503020204020204" pitchFamily="34" charset="-122"/>
                </a:rPr>
                <a:t>整个案件的审理和判决以事实为依据，以法律为准绳。</a:t>
              </a:r>
              <a:endParaRPr lang="zh-CN" altLang="en-US" sz="2400" dirty="0">
                <a:solidFill>
                  <a:srgbClr val="333333"/>
                </a:solidFill>
                <a:latin typeface="微软雅黑" panose="020B0503020204020204" pitchFamily="34" charset="-122"/>
                <a:ea typeface="微软雅黑" panose="020B0503020204020204" pitchFamily="34" charset="-122"/>
              </a:endParaRPr>
            </a:p>
          </p:txBody>
        </p:sp>
      </p:grpSp>
      <p:sp>
        <p:nvSpPr>
          <p:cNvPr id="18" name="矩形 17"/>
          <p:cNvSpPr/>
          <p:nvPr/>
        </p:nvSpPr>
        <p:spPr>
          <a:xfrm>
            <a:off x="2216785" y="1014095"/>
            <a:ext cx="6986270" cy="594995"/>
          </a:xfrm>
          <a:prstGeom prst="rect">
            <a:avLst/>
          </a:prstGeom>
          <a:solidFill>
            <a:srgbClr val="C00000"/>
          </a:solidFill>
          <a:ln>
            <a:solidFill>
              <a:srgbClr val="C00000"/>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r>
              <a:rPr lang="en-US" altLang="zh-CN" sz="2800"/>
              <a:t>“陆勇案”</a:t>
            </a:r>
            <a:r>
              <a:rPr lang="zh-CN" altLang="en-US" sz="2800"/>
              <a:t>体现了法治思维哪些内涵？</a:t>
            </a:r>
            <a:endParaRPr lang="zh-CN" altLang="en-US" sz="2800"/>
          </a:p>
        </p:txBody>
      </p:sp>
    </p:spTree>
  </p:cSld>
  <p:clrMapOvr>
    <a:masterClrMapping/>
  </p:clrMapOvr>
  <p:transition/>
</p:sld>
</file>

<file path=ppt/tags/tag1.xml><?xml version="1.0" encoding="utf-8"?>
<p:tagLst xmlns:p="http://schemas.openxmlformats.org/presentationml/2006/main">
  <p:tag name="KSO_WM_BEAUTIFY_FLAG" val="#wm#"/>
  <p:tag name="KSO_WM_TEMPLATE_CATEGORY" val="custom"/>
  <p:tag name="KSO_WM_TEMPLATE_INDEX" val="20205081"/>
</p:tagLst>
</file>

<file path=ppt/tags/tag10.xml><?xml version="1.0" encoding="utf-8"?>
<p:tagLst xmlns:p="http://schemas.openxmlformats.org/presentationml/2006/main">
  <p:tag name="KSO_WM_TAG_VERSION" val="1.0"/>
  <p:tag name="KSO_WM_BEAUTIFY_FLAG" val="#wm#"/>
  <p:tag name="KSO_WM_TEMPLATE_CATEGORY" val="diagram"/>
  <p:tag name="KSO_WM_TEMPLATE_INDEX" val="160351"/>
  <p:tag name="KSO_WM_UNIT_TYPE" val="n_h_f"/>
  <p:tag name="KSO_WM_UNIT_INDEX" val="1_2_4"/>
  <p:tag name="KSO_WM_UNIT_ID" val="diagram160351_2*n_h_f*1_2_4"/>
  <p:tag name="KSO_WM_UNIT_CLEAR" val="1"/>
  <p:tag name="KSO_WM_UNIT_LAYERLEVEL" val="1_1_1"/>
  <p:tag name="KSO_WM_UNIT_VALUE" val="30"/>
  <p:tag name="KSO_WM_UNIT_HIGHLIGHT" val="0"/>
  <p:tag name="KSO_WM_UNIT_COMPATIBLE" val="0"/>
  <p:tag name="KSO_WM_UNIT_PRESET_TEXT_INDEX" val="4"/>
  <p:tag name="KSO_WM_UNIT_PRESET_TEXT_LEN" val="26"/>
  <p:tag name="KSO_WM_DIAGRAM_GROUP_CODE" val="n1-1"/>
  <p:tag name="KSO_WM_UNIT_FILL_FORE_SCHEMECOLOR_INDEX" val="6"/>
  <p:tag name="KSO_WM_UNIT_FILL_TYPE" val="1"/>
  <p:tag name="KSO_WM_UNIT_TEXT_FILL_FORE_SCHEMECOLOR_INDEX" val="14"/>
  <p:tag name="KSO_WM_UNIT_TEXT_FILL_TYPE" val="1"/>
</p:tagLst>
</file>

<file path=ppt/tags/tag11.xml><?xml version="1.0" encoding="utf-8"?>
<p:tagLst xmlns:p="http://schemas.openxmlformats.org/presentationml/2006/main">
  <p:tag name="KSO_WM_TAG_VERSION" val="1.0"/>
  <p:tag name="KSO_WM_BEAUTIFY_FLAG" val="#wm#"/>
  <p:tag name="KSO_WM_TEMPLATE_CATEGORY" val="diagram"/>
  <p:tag name="KSO_WM_TEMPLATE_INDEX" val="160351"/>
  <p:tag name="KSO_WM_UNIT_TYPE" val="n_i"/>
  <p:tag name="KSO_WM_UNIT_INDEX" val="1_5"/>
  <p:tag name="KSO_WM_UNIT_ID" val="diagram160351_2*n_i*1_5"/>
  <p:tag name="KSO_WM_UNIT_CLEAR" val="1"/>
  <p:tag name="KSO_WM_UNIT_LAYERLEVEL" val="1_1"/>
  <p:tag name="KSO_WM_DIAGRAM_GROUP_CODE" val="n1-1"/>
  <p:tag name="KSO_WM_UNIT_FILL_FORE_SCHEMECOLOR_INDEX" val="5"/>
  <p:tag name="KSO_WM_UNIT_FILL_TYPE" val="1"/>
  <p:tag name="KSO_WM_UNIT_TEXT_FILL_FORE_SCHEMECOLOR_INDEX" val="14"/>
  <p:tag name="KSO_WM_UNIT_TEXT_FILL_TYPE" val="1"/>
</p:tagLst>
</file>

<file path=ppt/tags/tag12.xml><?xml version="1.0" encoding="utf-8"?>
<p:tagLst xmlns:p="http://schemas.openxmlformats.org/presentationml/2006/main">
  <p:tag name="KSO_WM_TAG_VERSION" val="1.0"/>
  <p:tag name="KSO_WM_BEAUTIFY_FLAG" val="#wm#"/>
  <p:tag name="KSO_WM_TEMPLATE_CATEGORY" val="diagram"/>
  <p:tag name="KSO_WM_TEMPLATE_INDEX" val="160351"/>
  <p:tag name="KSO_WM_UNIT_TYPE" val="n_h_f"/>
  <p:tag name="KSO_WM_UNIT_INDEX" val="1_1_1"/>
  <p:tag name="KSO_WM_UNIT_ID" val="diagram160351_2*n_h_f*1_1_1"/>
  <p:tag name="KSO_WM_UNIT_CLEAR" val="1"/>
  <p:tag name="KSO_WM_UNIT_LAYERLEVEL" val="1_1_1"/>
  <p:tag name="KSO_WM_UNIT_VALUE" val="30"/>
  <p:tag name="KSO_WM_UNIT_HIGHLIGHT" val="0"/>
  <p:tag name="KSO_WM_UNIT_COMPATIBLE" val="0"/>
  <p:tag name="KSO_WM_UNIT_PRESET_TEXT_INDEX" val="4"/>
  <p:tag name="KSO_WM_UNIT_PRESET_TEXT_LEN" val="26"/>
  <p:tag name="KSO_WM_DIAGRAM_GROUP_CODE" val="n1-1"/>
  <p:tag name="KSO_WM_UNIT_FILL_FORE_SCHEMECOLOR_INDEX" val="5"/>
  <p:tag name="KSO_WM_UNIT_FILL_TYPE" val="1"/>
  <p:tag name="KSO_WM_UNIT_TEXT_FILL_FORE_SCHEMECOLOR_INDEX" val="14"/>
  <p:tag name="KSO_WM_UNIT_TEXT_FILL_TYPE" val="1"/>
</p:tagLst>
</file>

<file path=ppt/tags/tag13.xml><?xml version="1.0" encoding="utf-8"?>
<p:tagLst xmlns:p="http://schemas.openxmlformats.org/presentationml/2006/main">
  <p:tag name="KSO_WM_TAG_VERSION" val="1.0"/>
  <p:tag name="KSO_WM_BEAUTIFY_FLAG" val="#wm#"/>
  <p:tag name="KSO_WM_TEMPLATE_CATEGORY" val="diagram"/>
  <p:tag name="KSO_WM_TEMPLATE_INDEX" val="160351"/>
  <p:tag name="KSO_WM_UNIT_TYPE" val="n_i"/>
  <p:tag name="KSO_WM_UNIT_INDEX" val="1_6"/>
  <p:tag name="KSO_WM_UNIT_ID" val="diagram160351_2*n_i*1_6"/>
  <p:tag name="KSO_WM_UNIT_CLEAR" val="1"/>
  <p:tag name="KSO_WM_UNIT_LAYERLEVEL" val="1_1"/>
  <p:tag name="KSO_WM_DIAGRAM_GROUP_CODE" val="n1-1"/>
  <p:tag name="KSO_WM_UNIT_LINE_FORE_SCHEMECOLOR_INDEX" val="5"/>
  <p:tag name="KSO_WM_UNIT_LINE_FILL_TYPE" val="2"/>
  <p:tag name="KSO_WM_UNIT_TEXT_FILL_FORE_SCHEMECOLOR_INDEX" val="13"/>
  <p:tag name="KSO_WM_UNIT_TEXT_FILL_TYPE" val="1"/>
</p:tagLst>
</file>

<file path=ppt/tags/tag14.xml><?xml version="1.0" encoding="utf-8"?>
<p:tagLst xmlns:p="http://schemas.openxmlformats.org/presentationml/2006/main">
  <p:tag name="KSO_WM_TAG_VERSION" val="1.0"/>
  <p:tag name="KSO_WM_BEAUTIFY_FLAG" val="#wm#"/>
  <p:tag name="KSO_WM_TEMPLATE_CATEGORY" val="diagram"/>
  <p:tag name="KSO_WM_TEMPLATE_INDEX" val="160351"/>
  <p:tag name="KSO_WM_UNIT_TYPE" val="n_h_f"/>
  <p:tag name="KSO_WM_UNIT_INDEX" val="1_2_3"/>
  <p:tag name="KSO_WM_UNIT_ID" val="diagram160351_2*n_h_f*1_2_3"/>
  <p:tag name="KSO_WM_UNIT_CLEAR" val="1"/>
  <p:tag name="KSO_WM_UNIT_LAYERLEVEL" val="1_1_1"/>
  <p:tag name="KSO_WM_UNIT_VALUE" val="30"/>
  <p:tag name="KSO_WM_UNIT_HIGHLIGHT" val="0"/>
  <p:tag name="KSO_WM_UNIT_COMPATIBLE" val="0"/>
  <p:tag name="KSO_WM_UNIT_PRESET_TEXT_INDEX" val="4"/>
  <p:tag name="KSO_WM_UNIT_PRESET_TEXT_LEN" val="26"/>
  <p:tag name="KSO_WM_DIAGRAM_GROUP_CODE" val="n1-1"/>
  <p:tag name="KSO_WM_UNIT_FILL_FORE_SCHEMECOLOR_INDEX" val="7"/>
  <p:tag name="KSO_WM_UNIT_FILL_TYPE" val="1"/>
  <p:tag name="KSO_WM_UNIT_TEXT_FILL_FORE_SCHEMECOLOR_INDEX" val="14"/>
  <p:tag name="KSO_WM_UNIT_TEXT_FILL_TYPE" val="1"/>
</p:tagLst>
</file>

<file path=ppt/tags/tag15.xml><?xml version="1.0" encoding="utf-8"?>
<p:tagLst xmlns:p="http://schemas.openxmlformats.org/presentationml/2006/main">
  <p:tag name="KSO_WM_TAG_VERSION" val="1.0"/>
  <p:tag name="KSO_WM_BEAUTIFY_FLAG" val="#wm#"/>
  <p:tag name="KSO_WM_UNIT_TYPE" val="i"/>
  <p:tag name="KSO_WM_UNIT_ID" val="diagram730_3*i*1"/>
  <p:tag name="KSO_WM_TEMPLATE_CATEGORY" val="diagram"/>
  <p:tag name="KSO_WM_TEMPLATE_INDEX" val="730"/>
  <p:tag name="KSO_WM_UNIT_INDEX" val="1"/>
  <p:tag name="KSO_WM_UNIT_HIGHLIGHT" val="0"/>
  <p:tag name="KSO_WM_UNIT_COMPATIBLE" val="0"/>
  <p:tag name="KSO_WM_UNIT_DIAGRAM_ISNUMVISUAL" val="0"/>
  <p:tag name="KSO_WM_UNIT_DIAGRAM_ISREFERUNIT" val="0"/>
  <p:tag name="KSO_WM_DIAGRAM_GROUP_CODE" val="l1-1"/>
  <p:tag name="KSO_WM_UNIT_LAYERLEVEL" val="1"/>
</p:tagLst>
</file>

<file path=ppt/tags/tag16.xml><?xml version="1.0" encoding="utf-8"?>
<p:tagLst xmlns:p="http://schemas.openxmlformats.org/presentationml/2006/main">
  <p:tag name="KSO_WM_TAG_VERSION" val="1.0"/>
  <p:tag name="KSO_WM_BEAUTIFY_FLAG" val="#wm#"/>
  <p:tag name="KSO_WM_TEMPLATE_CATEGORY" val="diagram"/>
  <p:tag name="KSO_WM_TEMPLATE_INDEX" val="730"/>
  <p:tag name="KSO_WM_UNIT_TYPE" val="l_h_i"/>
  <p:tag name="KSO_WM_UNIT_INDEX" val="1_1_1"/>
  <p:tag name="KSO_WM_UNIT_ID" val="diagram730_3*l_h_i*1_1_1"/>
  <p:tag name="KSO_WM_UNIT_LAYERLEVEL" val="1_1_1"/>
  <p:tag name="KSO_WM_UNIT_HIGHLIGHT" val="0"/>
  <p:tag name="KSO_WM_UNIT_COMPATIBLE" val="0"/>
  <p:tag name="KSO_WM_DIAGRAM_GROUP_CODE" val="l1-1"/>
  <p:tag name="KSO_WM_UNIT_DIAGRAM_ISNUMVISUAL" val="0"/>
  <p:tag name="KSO_WM_UNIT_DIAGRAM_ISREFERUNIT" val="0"/>
  <p:tag name="KSO_WM_UNIT_FILL_FORE_SCHEMECOLOR_INDEX" val="5"/>
  <p:tag name="KSO_WM_UNIT_FILL_TYPE" val="1"/>
  <p:tag name="KSO_WM_UNIT_TEXT_FILL_FORE_SCHEMECOLOR_INDEX" val="5"/>
  <p:tag name="KSO_WM_UNIT_TEXT_FILL_TYPE" val="1"/>
</p:tagLst>
</file>

<file path=ppt/tags/tag17.xml><?xml version="1.0" encoding="utf-8"?>
<p:tagLst xmlns:p="http://schemas.openxmlformats.org/presentationml/2006/main">
  <p:tag name="KSO_WM_TAG_VERSION" val="1.0"/>
  <p:tag name="KSO_WM_BEAUTIFY_FLAG" val="#wm#"/>
  <p:tag name="KSO_WM_TEMPLATE_CATEGORY" val="diagram"/>
  <p:tag name="KSO_WM_TEMPLATE_INDEX" val="730"/>
  <p:tag name="KSO_WM_UNIT_TYPE" val="l_h_i"/>
  <p:tag name="KSO_WM_UNIT_INDEX" val="1_1_2"/>
  <p:tag name="KSO_WM_UNIT_ID" val="diagram730_3*l_h_i*1_1_2"/>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2"/>
  <p:tag name="KSO_WM_UNIT_TEXT_FILL_TYPE" val="1"/>
</p:tagLst>
</file>

<file path=ppt/tags/tag18.xml><?xml version="1.0" encoding="utf-8"?>
<p:tagLst xmlns:p="http://schemas.openxmlformats.org/presentationml/2006/main">
  <p:tag name="KSO_WM_TAG_VERSION" val="1.0"/>
  <p:tag name="KSO_WM_BEAUTIFY_FLAG" val="#wm#"/>
  <p:tag name="KSO_WM_TEMPLATE_CATEGORY" val="diagram"/>
  <p:tag name="KSO_WM_TEMPLATE_INDEX" val="730"/>
  <p:tag name="KSO_WM_UNIT_TYPE" val="l_h_i"/>
  <p:tag name="KSO_WM_UNIT_INDEX" val="1_1_3"/>
  <p:tag name="KSO_WM_UNIT_ID" val="diagram730_3*l_h_i*1_1_3"/>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6"/>
  <p:tag name="KSO_WM_UNIT_TEXT_FILL_TYPE" val="1"/>
</p:tagLst>
</file>

<file path=ppt/tags/tag19.xml><?xml version="1.0" encoding="utf-8"?>
<p:tagLst xmlns:p="http://schemas.openxmlformats.org/presentationml/2006/main">
  <p:tag name="KSO_WM_TAG_VERSION" val="1.0"/>
  <p:tag name="KSO_WM_BEAUTIFY_FLAG" val="#wm#"/>
  <p:tag name="KSO_WM_UNIT_TYPE" val="i"/>
  <p:tag name="KSO_WM_UNIT_ID" val="diagram730_3*i*3"/>
  <p:tag name="KSO_WM_TEMPLATE_CATEGORY" val="diagram"/>
  <p:tag name="KSO_WM_TEMPLATE_INDEX" val="730"/>
  <p:tag name="KSO_WM_UNIT_INDEX" val="3"/>
  <p:tag name="KSO_WM_UNIT_HIGHLIGHT" val="0"/>
  <p:tag name="KSO_WM_UNIT_COMPATIBLE" val="0"/>
  <p:tag name="KSO_WM_UNIT_DIAGRAM_ISNUMVISUAL" val="0"/>
  <p:tag name="KSO_WM_UNIT_DIAGRAM_ISREFERUNIT" val="0"/>
  <p:tag name="KSO_WM_DIAGRAM_GROUP_CODE" val="l1-1"/>
  <p:tag name="KSO_WM_UNIT_LAYERLEVEL" val="1"/>
</p:tagLst>
</file>

<file path=ppt/tags/tag2.xml><?xml version="1.0" encoding="utf-8"?>
<p:tagLst xmlns:p="http://schemas.openxmlformats.org/presentationml/2006/main">
  <p:tag name="KSO_WM_BEAUTIFY_FLAG" val="#wm#"/>
  <p:tag name="KSO_WM_TEMPLATE_CATEGORY" val="custom"/>
  <p:tag name="KSO_WM_TEMPLATE_INDEX" val="20205081"/>
</p:tagLst>
</file>

<file path=ppt/tags/tag20.xml><?xml version="1.0" encoding="utf-8"?>
<p:tagLst xmlns:p="http://schemas.openxmlformats.org/presentationml/2006/main">
  <p:tag name="KSO_WM_TAG_VERSION" val="1.0"/>
  <p:tag name="KSO_WM_BEAUTIFY_FLAG" val="#wm#"/>
  <p:tag name="KSO_WM_TEMPLATE_CATEGORY" val="diagram"/>
  <p:tag name="KSO_WM_TEMPLATE_INDEX" val="730"/>
  <p:tag name="KSO_WM_UNIT_TYPE" val="l_h_i"/>
  <p:tag name="KSO_WM_UNIT_INDEX" val="1_2_1"/>
  <p:tag name="KSO_WM_UNIT_ID" val="diagram730_3*l_h_i*1_2_1"/>
  <p:tag name="KSO_WM_UNIT_LAYERLEVEL" val="1_1_1"/>
  <p:tag name="KSO_WM_UNIT_HIGHLIGHT" val="0"/>
  <p:tag name="KSO_WM_UNIT_COMPATIBLE" val="0"/>
  <p:tag name="KSO_WM_DIAGRAM_GROUP_CODE" val="l1-1"/>
  <p:tag name="KSO_WM_UNIT_DIAGRAM_ISNUMVISUAL" val="0"/>
  <p:tag name="KSO_WM_UNIT_DIAGRAM_ISREFERUNIT" val="0"/>
  <p:tag name="KSO_WM_UNIT_FILL_FORE_SCHEMECOLOR_INDEX" val="5"/>
  <p:tag name="KSO_WM_UNIT_FILL_TYPE" val="1"/>
  <p:tag name="KSO_WM_UNIT_TEXT_FILL_FORE_SCHEMECOLOR_INDEX" val="5"/>
  <p:tag name="KSO_WM_UNIT_TEXT_FILL_TYPE" val="1"/>
</p:tagLst>
</file>

<file path=ppt/tags/tag21.xml><?xml version="1.0" encoding="utf-8"?>
<p:tagLst xmlns:p="http://schemas.openxmlformats.org/presentationml/2006/main">
  <p:tag name="KSO_WM_TAG_VERSION" val="1.0"/>
  <p:tag name="KSO_WM_BEAUTIFY_FLAG" val="#wm#"/>
  <p:tag name="KSO_WM_TEMPLATE_CATEGORY" val="diagram"/>
  <p:tag name="KSO_WM_TEMPLATE_INDEX" val="730"/>
  <p:tag name="KSO_WM_UNIT_TYPE" val="l_h_i"/>
  <p:tag name="KSO_WM_UNIT_INDEX" val="1_2_2"/>
  <p:tag name="KSO_WM_UNIT_ID" val="diagram730_3*l_h_i*1_2_2"/>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2"/>
  <p:tag name="KSO_WM_UNIT_TEXT_FILL_TYPE" val="1"/>
</p:tagLst>
</file>

<file path=ppt/tags/tag22.xml><?xml version="1.0" encoding="utf-8"?>
<p:tagLst xmlns:p="http://schemas.openxmlformats.org/presentationml/2006/main">
  <p:tag name="KSO_WM_TAG_VERSION" val="1.0"/>
  <p:tag name="KSO_WM_BEAUTIFY_FLAG" val="#wm#"/>
  <p:tag name="KSO_WM_TEMPLATE_CATEGORY" val="diagram"/>
  <p:tag name="KSO_WM_TEMPLATE_INDEX" val="730"/>
  <p:tag name="KSO_WM_UNIT_TYPE" val="l_h_i"/>
  <p:tag name="KSO_WM_UNIT_INDEX" val="1_2_3"/>
  <p:tag name="KSO_WM_UNIT_ID" val="diagram730_3*l_h_i*1_2_3"/>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6"/>
  <p:tag name="KSO_WM_UNIT_TEXT_FILL_TYPE" val="1"/>
</p:tagLst>
</file>

<file path=ppt/tags/tag23.xml><?xml version="1.0" encoding="utf-8"?>
<p:tagLst xmlns:p="http://schemas.openxmlformats.org/presentationml/2006/main">
  <p:tag name="KSO_WM_TAG_VERSION" val="1.0"/>
  <p:tag name="KSO_WM_BEAUTIFY_FLAG" val="#wm#"/>
  <p:tag name="KSO_WM_UNIT_TYPE" val="i"/>
  <p:tag name="KSO_WM_UNIT_ID" val="diagram730_3*i*2"/>
  <p:tag name="KSO_WM_TEMPLATE_CATEGORY" val="diagram"/>
  <p:tag name="KSO_WM_TEMPLATE_INDEX" val="730"/>
  <p:tag name="KSO_WM_UNIT_INDEX" val="2"/>
  <p:tag name="KSO_WM_UNIT_HIGHLIGHT" val="0"/>
  <p:tag name="KSO_WM_UNIT_COMPATIBLE" val="0"/>
  <p:tag name="KSO_WM_UNIT_DIAGRAM_ISNUMVISUAL" val="0"/>
  <p:tag name="KSO_WM_UNIT_DIAGRAM_ISREFERUNIT" val="0"/>
  <p:tag name="KSO_WM_DIAGRAM_GROUP_CODE" val="l1-1"/>
  <p:tag name="KSO_WM_UNIT_LAYERLEVEL" val="1"/>
</p:tagLst>
</file>

<file path=ppt/tags/tag24.xml><?xml version="1.0" encoding="utf-8"?>
<p:tagLst xmlns:p="http://schemas.openxmlformats.org/presentationml/2006/main">
  <p:tag name="KSO_WM_TAG_VERSION" val="1.0"/>
  <p:tag name="KSO_WM_BEAUTIFY_FLAG" val="#wm#"/>
  <p:tag name="KSO_WM_TEMPLATE_CATEGORY" val="diagram"/>
  <p:tag name="KSO_WM_TEMPLATE_INDEX" val="730"/>
  <p:tag name="KSO_WM_UNIT_TYPE" val="l_h_i"/>
  <p:tag name="KSO_WM_UNIT_INDEX" val="1_3_1"/>
  <p:tag name="KSO_WM_UNIT_ID" val="diagram730_3*l_h_i*1_3_1"/>
  <p:tag name="KSO_WM_UNIT_LAYERLEVEL" val="1_1_1"/>
  <p:tag name="KSO_WM_UNIT_HIGHLIGHT" val="0"/>
  <p:tag name="KSO_WM_UNIT_COMPATIBLE" val="0"/>
  <p:tag name="KSO_WM_DIAGRAM_GROUP_CODE" val="l1-1"/>
  <p:tag name="KSO_WM_UNIT_DIAGRAM_ISNUMVISUAL" val="0"/>
  <p:tag name="KSO_WM_UNIT_DIAGRAM_ISREFERUNIT" val="0"/>
  <p:tag name="KSO_WM_UNIT_FILL_FORE_SCHEMECOLOR_INDEX" val="5"/>
  <p:tag name="KSO_WM_UNIT_FILL_TYPE" val="1"/>
  <p:tag name="KSO_WM_UNIT_TEXT_FILL_FORE_SCHEMECOLOR_INDEX" val="5"/>
  <p:tag name="KSO_WM_UNIT_TEXT_FILL_TYPE" val="1"/>
</p:tagLst>
</file>

<file path=ppt/tags/tag25.xml><?xml version="1.0" encoding="utf-8"?>
<p:tagLst xmlns:p="http://schemas.openxmlformats.org/presentationml/2006/main">
  <p:tag name="KSO_WM_TAG_VERSION" val="1.0"/>
  <p:tag name="KSO_WM_BEAUTIFY_FLAG" val="#wm#"/>
  <p:tag name="KSO_WM_TEMPLATE_CATEGORY" val="diagram"/>
  <p:tag name="KSO_WM_TEMPLATE_INDEX" val="730"/>
  <p:tag name="KSO_WM_UNIT_TYPE" val="l_h_i"/>
  <p:tag name="KSO_WM_UNIT_INDEX" val="1_3_2"/>
  <p:tag name="KSO_WM_UNIT_ID" val="diagram730_3*l_h_i*1_3_2"/>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2"/>
  <p:tag name="KSO_WM_UNIT_TEXT_FILL_TYPE" val="1"/>
</p:tagLst>
</file>

<file path=ppt/tags/tag26.xml><?xml version="1.0" encoding="utf-8"?>
<p:tagLst xmlns:p="http://schemas.openxmlformats.org/presentationml/2006/main">
  <p:tag name="KSO_WM_TAG_VERSION" val="1.0"/>
  <p:tag name="KSO_WM_BEAUTIFY_FLAG" val="#wm#"/>
  <p:tag name="KSO_WM_TEMPLATE_CATEGORY" val="diagram"/>
  <p:tag name="KSO_WM_TEMPLATE_INDEX" val="730"/>
  <p:tag name="KSO_WM_UNIT_TYPE" val="l_h_i"/>
  <p:tag name="KSO_WM_UNIT_INDEX" val="1_3_3"/>
  <p:tag name="KSO_WM_UNIT_ID" val="diagram730_3*l_h_i*1_3_3"/>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6"/>
  <p:tag name="KSO_WM_UNIT_TEXT_FILL_TYPE" val="1"/>
</p:tagLst>
</file>

<file path=ppt/tags/tag27.xml><?xml version="1.0" encoding="utf-8"?>
<p:tagLst xmlns:p="http://schemas.openxmlformats.org/presentationml/2006/main">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730_3*l_h_f*1_2_1"/>
  <p:tag name="KSO_WM_TEMPLATE_CATEGORY" val="diagram"/>
  <p:tag name="KSO_WM_TEMPLATE_INDEX" val="730"/>
  <p:tag name="KSO_WM_UNIT_LAYERLEVEL" val="1_1_1"/>
  <p:tag name="KSO_WM_TAG_VERSION" val="1.0"/>
  <p:tag name="KSO_WM_BEAUTIFY_FLAG" val="#wm#"/>
  <p:tag name="KSO_WM_UNIT_PRESET_TEXT" val="单击此处添加&#10;文本具体内容"/>
</p:tagLst>
</file>

<file path=ppt/tags/tag28.xml><?xml version="1.0" encoding="utf-8"?>
<p:tagLst xmlns:p="http://schemas.openxmlformats.org/presentationml/2006/main">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730_3*l_h_f*1_1_1"/>
  <p:tag name="KSO_WM_TEMPLATE_CATEGORY" val="diagram"/>
  <p:tag name="KSO_WM_TEMPLATE_INDEX" val="730"/>
  <p:tag name="KSO_WM_UNIT_LAYERLEVEL" val="1_1_1"/>
  <p:tag name="KSO_WM_TAG_VERSION" val="1.0"/>
  <p:tag name="KSO_WM_BEAUTIFY_FLAG" val="#wm#"/>
  <p:tag name="KSO_WM_UNIT_PRESET_TEXT" val="单击此处添加&#10;文本具体内容"/>
</p:tagLst>
</file>

<file path=ppt/tags/tag29.xml><?xml version="1.0" encoding="utf-8"?>
<p:tagLst xmlns:p="http://schemas.openxmlformats.org/presentationml/2006/main">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730_3*l_h_f*1_3_1"/>
  <p:tag name="KSO_WM_TEMPLATE_CATEGORY" val="diagram"/>
  <p:tag name="KSO_WM_TEMPLATE_INDEX" val="730"/>
  <p:tag name="KSO_WM_UNIT_LAYERLEVEL" val="1_1_1"/>
  <p:tag name="KSO_WM_TAG_VERSION" val="1.0"/>
  <p:tag name="KSO_WM_BEAUTIFY_FLAG" val="#wm#"/>
  <p:tag name="KSO_WM_UNIT_PRESET_TEXT" val="单击此处添加&#10;文本具体内容"/>
</p:tagLst>
</file>

<file path=ppt/tags/tag3.xml><?xml version="1.0" encoding="utf-8"?>
<p:tagLst xmlns:p="http://schemas.openxmlformats.org/presentationml/2006/main">
  <p:tag name="KSO_WM_TAG_VERSION" val="1.0"/>
  <p:tag name="KSO_WM_BEAUTIFY_FLAG" val="#wm#"/>
  <p:tag name="KSO_WM_TEMPLATE_CATEGORY" val="diagram"/>
  <p:tag name="KSO_WM_TEMPLATE_INDEX" val="160351"/>
  <p:tag name="KSO_WM_UNIT_TYPE" val="n_h_f"/>
  <p:tag name="KSO_WM_UNIT_INDEX" val="1_2_5"/>
  <p:tag name="KSO_WM_UNIT_ID" val="diagram160351_2*n_h_f*1_2_5"/>
  <p:tag name="KSO_WM_UNIT_CLEAR" val="1"/>
  <p:tag name="KSO_WM_UNIT_LAYERLEVEL" val="1_1_1"/>
  <p:tag name="KSO_WM_UNIT_VALUE" val="30"/>
  <p:tag name="KSO_WM_UNIT_HIGHLIGHT" val="0"/>
  <p:tag name="KSO_WM_UNIT_COMPATIBLE" val="0"/>
  <p:tag name="KSO_WM_UNIT_PRESET_TEXT_INDEX" val="4"/>
  <p:tag name="KSO_WM_UNIT_PRESET_TEXT_LEN" val="26"/>
  <p:tag name="KSO_WM_DIAGRAM_GROUP_CODE" val="n1-1"/>
  <p:tag name="KSO_WM_UNIT_FILL_FORE_SCHEMECOLOR_INDEX" val="5"/>
  <p:tag name="KSO_WM_UNIT_FILL_TYPE" val="1"/>
  <p:tag name="KSO_WM_UNIT_TEXT_FILL_FORE_SCHEMECOLOR_INDEX" val="14"/>
  <p:tag name="KSO_WM_UNIT_TEXT_FILL_TYPE" val="1"/>
</p:tagLst>
</file>

<file path=ppt/tags/tag30.xml><?xml version="1.0" encoding="utf-8"?>
<p:tagLst xmlns:p="http://schemas.openxmlformats.org/presentationml/2006/main">
  <p:tag name="KSO_WM_UNIT_TABLE_BEAUTIFY" val="smartTable{890d0b4b-7c08-4bd6-b809-7568df64899c}"/>
  <p:tag name="TABLE_ENDDRAG_ORIGIN_RECT" val="563*173"/>
  <p:tag name="TABLE_ENDDRAG_RECT" val="177*253*563*173"/>
</p:tagLst>
</file>

<file path=ppt/tags/tag4.xml><?xml version="1.0" encoding="utf-8"?>
<p:tagLst xmlns:p="http://schemas.openxmlformats.org/presentationml/2006/main">
  <p:tag name="KSO_WM_TAG_VERSION" val="1.0"/>
  <p:tag name="KSO_WM_BEAUTIFY_FLAG" val="#wm#"/>
  <p:tag name="KSO_WM_TEMPLATE_CATEGORY" val="diagram"/>
  <p:tag name="KSO_WM_TEMPLATE_INDEX" val="160351"/>
  <p:tag name="KSO_WM_UNIT_TYPE" val="n_i"/>
  <p:tag name="KSO_WM_UNIT_INDEX" val="1_1"/>
  <p:tag name="KSO_WM_UNIT_ID" val="diagram160351_2*n_i*1_1"/>
  <p:tag name="KSO_WM_UNIT_CLEAR" val="1"/>
  <p:tag name="KSO_WM_UNIT_LAYERLEVEL" val="1_1"/>
  <p:tag name="KSO_WM_DIAGRAM_GROUP_CODE" val="n1-1"/>
  <p:tag name="KSO_WM_UNIT_LINE_FORE_SCHEMECOLOR_INDEX" val="5"/>
  <p:tag name="KSO_WM_UNIT_LINE_FILL_TYPE" val="2"/>
  <p:tag name="KSO_WM_UNIT_TEXT_FILL_FORE_SCHEMECOLOR_INDEX" val="13"/>
  <p:tag name="KSO_WM_UNIT_TEXT_FILL_TYPE" val="1"/>
</p:tagLst>
</file>

<file path=ppt/tags/tag5.xml><?xml version="1.0" encoding="utf-8"?>
<p:tagLst xmlns:p="http://schemas.openxmlformats.org/presentationml/2006/main">
  <p:tag name="KSO_WM_TAG_VERSION" val="1.0"/>
  <p:tag name="KSO_WM_BEAUTIFY_FLAG" val="#wm#"/>
  <p:tag name="KSO_WM_TEMPLATE_CATEGORY" val="diagram"/>
  <p:tag name="KSO_WM_TEMPLATE_INDEX" val="160351"/>
  <p:tag name="KSO_WM_UNIT_TYPE" val="n_i"/>
  <p:tag name="KSO_WM_UNIT_INDEX" val="1_2"/>
  <p:tag name="KSO_WM_UNIT_ID" val="diagram160351_2*n_i*1_2"/>
  <p:tag name="KSO_WM_UNIT_CLEAR" val="1"/>
  <p:tag name="KSO_WM_UNIT_LAYERLEVEL" val="1_1"/>
  <p:tag name="KSO_WM_DIAGRAM_GROUP_CODE" val="n1-1"/>
  <p:tag name="KSO_WM_UNIT_LINE_FORE_SCHEMECOLOR_INDEX" val="5"/>
  <p:tag name="KSO_WM_UNIT_LINE_FILL_TYPE" val="2"/>
  <p:tag name="KSO_WM_UNIT_TEXT_FILL_FORE_SCHEMECOLOR_INDEX" val="13"/>
  <p:tag name="KSO_WM_UNIT_TEXT_FILL_TYPE" val="1"/>
</p:tagLst>
</file>

<file path=ppt/tags/tag6.xml><?xml version="1.0" encoding="utf-8"?>
<p:tagLst xmlns:p="http://schemas.openxmlformats.org/presentationml/2006/main">
  <p:tag name="KSO_WM_TAG_VERSION" val="1.0"/>
  <p:tag name="KSO_WM_BEAUTIFY_FLAG" val="#wm#"/>
  <p:tag name="KSO_WM_TEMPLATE_CATEGORY" val="diagram"/>
  <p:tag name="KSO_WM_TEMPLATE_INDEX" val="160351"/>
  <p:tag name="KSO_WM_UNIT_TYPE" val="n_i"/>
  <p:tag name="KSO_WM_UNIT_INDEX" val="1_3"/>
  <p:tag name="KSO_WM_UNIT_ID" val="diagram160351_2*n_i*1_3"/>
  <p:tag name="KSO_WM_UNIT_CLEAR" val="1"/>
  <p:tag name="KSO_WM_UNIT_LAYERLEVEL" val="1_1"/>
  <p:tag name="KSO_WM_DIAGRAM_GROUP_CODE" val="n1-1"/>
  <p:tag name="KSO_WM_UNIT_LINE_FORE_SCHEMECOLOR_INDEX" val="5"/>
  <p:tag name="KSO_WM_UNIT_LINE_FILL_TYPE" val="2"/>
  <p:tag name="KSO_WM_UNIT_TEXT_FILL_FORE_SCHEMECOLOR_INDEX" val="13"/>
  <p:tag name="KSO_WM_UNIT_TEXT_FILL_TYPE" val="1"/>
</p:tagLst>
</file>

<file path=ppt/tags/tag7.xml><?xml version="1.0" encoding="utf-8"?>
<p:tagLst xmlns:p="http://schemas.openxmlformats.org/presentationml/2006/main">
  <p:tag name="KSO_WM_TAG_VERSION" val="1.0"/>
  <p:tag name="KSO_WM_BEAUTIFY_FLAG" val="#wm#"/>
  <p:tag name="KSO_WM_TEMPLATE_CATEGORY" val="diagram"/>
  <p:tag name="KSO_WM_TEMPLATE_INDEX" val="160351"/>
  <p:tag name="KSO_WM_UNIT_TYPE" val="n_i"/>
  <p:tag name="KSO_WM_UNIT_INDEX" val="1_4"/>
  <p:tag name="KSO_WM_UNIT_ID" val="diagram160351_2*n_i*1_4"/>
  <p:tag name="KSO_WM_UNIT_CLEAR" val="1"/>
  <p:tag name="KSO_WM_UNIT_LAYERLEVEL" val="1_1"/>
  <p:tag name="KSO_WM_DIAGRAM_GROUP_CODE" val="n1-1"/>
  <p:tag name="KSO_WM_UNIT_LINE_FORE_SCHEMECOLOR_INDEX" val="5"/>
  <p:tag name="KSO_WM_UNIT_LINE_FILL_TYPE" val="2"/>
  <p:tag name="KSO_WM_UNIT_TEXT_FILL_FORE_SCHEMECOLOR_INDEX" val="13"/>
  <p:tag name="KSO_WM_UNIT_TEXT_FILL_TYPE" val="1"/>
</p:tagLst>
</file>

<file path=ppt/tags/tag8.xml><?xml version="1.0" encoding="utf-8"?>
<p:tagLst xmlns:p="http://schemas.openxmlformats.org/presentationml/2006/main">
  <p:tag name="KSO_WM_TAG_VERSION" val="1.0"/>
  <p:tag name="KSO_WM_BEAUTIFY_FLAG" val="#wm#"/>
  <p:tag name="KSO_WM_TEMPLATE_CATEGORY" val="diagram"/>
  <p:tag name="KSO_WM_TEMPLATE_INDEX" val="160351"/>
  <p:tag name="KSO_WM_UNIT_TYPE" val="n_h_f"/>
  <p:tag name="KSO_WM_UNIT_INDEX" val="1_2_1"/>
  <p:tag name="KSO_WM_UNIT_ID" val="diagram160351_2*n_h_f*1_2_1"/>
  <p:tag name="KSO_WM_UNIT_CLEAR" val="1"/>
  <p:tag name="KSO_WM_UNIT_LAYERLEVEL" val="1_1_1"/>
  <p:tag name="KSO_WM_UNIT_VALUE" val="30"/>
  <p:tag name="KSO_WM_UNIT_HIGHLIGHT" val="0"/>
  <p:tag name="KSO_WM_UNIT_COMPATIBLE" val="0"/>
  <p:tag name="KSO_WM_UNIT_PRESET_TEXT_INDEX" val="4"/>
  <p:tag name="KSO_WM_UNIT_PRESET_TEXT_LEN" val="26"/>
  <p:tag name="KSO_WM_DIAGRAM_GROUP_CODE" val="n1-1"/>
  <p:tag name="KSO_WM_UNIT_FILL_FORE_SCHEMECOLOR_INDEX" val="5"/>
  <p:tag name="KSO_WM_UNIT_FILL_TYPE" val="1"/>
  <p:tag name="KSO_WM_UNIT_TEXT_FILL_FORE_SCHEMECOLOR_INDEX" val="14"/>
  <p:tag name="KSO_WM_UNIT_TEXT_FILL_TYPE" val="1"/>
</p:tagLst>
</file>

<file path=ppt/tags/tag9.xml><?xml version="1.0" encoding="utf-8"?>
<p:tagLst xmlns:p="http://schemas.openxmlformats.org/presentationml/2006/main">
  <p:tag name="KSO_WM_TAG_VERSION" val="1.0"/>
  <p:tag name="KSO_WM_BEAUTIFY_FLAG" val="#wm#"/>
  <p:tag name="KSO_WM_TEMPLATE_CATEGORY" val="diagram"/>
  <p:tag name="KSO_WM_TEMPLATE_INDEX" val="160351"/>
  <p:tag name="KSO_WM_UNIT_TYPE" val="n_h_f"/>
  <p:tag name="KSO_WM_UNIT_INDEX" val="1_2_2"/>
  <p:tag name="KSO_WM_UNIT_ID" val="diagram160351_2*n_h_f*1_2_2"/>
  <p:tag name="KSO_WM_UNIT_CLEAR" val="1"/>
  <p:tag name="KSO_WM_UNIT_LAYERLEVEL" val="1_1_1"/>
  <p:tag name="KSO_WM_UNIT_VALUE" val="30"/>
  <p:tag name="KSO_WM_UNIT_HIGHLIGHT" val="0"/>
  <p:tag name="KSO_WM_UNIT_COMPATIBLE" val="0"/>
  <p:tag name="KSO_WM_UNIT_PRESET_TEXT_INDEX" val="4"/>
  <p:tag name="KSO_WM_UNIT_PRESET_TEXT_LEN" val="26"/>
  <p:tag name="KSO_WM_DIAGRAM_GROUP_CODE" val="n1-1"/>
  <p:tag name="KSO_WM_UNIT_FILL_FORE_SCHEMECOLOR_INDEX" val="6"/>
  <p:tag name="KSO_WM_UNIT_FILL_TYPE" val="1"/>
  <p:tag name="KSO_WM_UNIT_TEXT_FILL_FORE_SCHEMECOLOR_INDEX" val="14"/>
  <p:tag name="KSO_WM_UNIT_TEXT_FILL_TYPE" val="1"/>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基本版式">
  <a:themeElements>
    <a:clrScheme name="自定义 1">
      <a:dk1>
        <a:sysClr val="windowText" lastClr="000000"/>
      </a:dk1>
      <a:lt1>
        <a:srgbClr val="FFFFFF"/>
      </a:lt1>
      <a:dk2>
        <a:srgbClr val="262626"/>
      </a:dk2>
      <a:lt2>
        <a:srgbClr val="BEBEBE"/>
      </a:lt2>
      <a:accent1>
        <a:srgbClr val="9F2525"/>
      </a:accent1>
      <a:accent2>
        <a:srgbClr val="D85A5A"/>
      </a:accent2>
      <a:accent3>
        <a:srgbClr val="FC8604"/>
      </a:accent3>
      <a:accent4>
        <a:srgbClr val="FFC000"/>
      </a:accent4>
      <a:accent5>
        <a:srgbClr val="0563C1"/>
      </a:accent5>
      <a:accent6>
        <a:srgbClr val="7CB141"/>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6223</Words>
  <Application>WPS 演示</Application>
  <PresentationFormat>宽屏</PresentationFormat>
  <Paragraphs>683</Paragraphs>
  <Slides>51</Slides>
  <Notes>3</Notes>
  <HiddenSlides>0</HiddenSlides>
  <MMClips>2</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51</vt:i4>
      </vt:variant>
    </vt:vector>
  </HeadingPairs>
  <TitlesOfParts>
    <vt:vector size="73" baseType="lpstr">
      <vt:lpstr>Arial</vt:lpstr>
      <vt:lpstr>宋体</vt:lpstr>
      <vt:lpstr>Wingdings</vt:lpstr>
      <vt:lpstr>微软雅黑</vt:lpstr>
      <vt:lpstr>Times New Roman</vt:lpstr>
      <vt:lpstr>华文行楷</vt:lpstr>
      <vt:lpstr>Calibri</vt:lpstr>
      <vt:lpstr>方正风雅宋简体</vt:lpstr>
      <vt:lpstr>方正悠黑体</vt:lpstr>
      <vt:lpstr>Arial Unicode MS</vt:lpstr>
      <vt:lpstr>汉呈印章体</vt:lpstr>
      <vt:lpstr>Century Gothic</vt:lpstr>
      <vt:lpstr>Arial Black</vt:lpstr>
      <vt:lpstr>Microsoft JhengHei</vt:lpstr>
      <vt:lpstr>PMingLiU</vt:lpstr>
      <vt:lpstr>Calibri</vt:lpstr>
      <vt:lpstr>汉仪尚巍手书W</vt:lpstr>
      <vt:lpstr>思源黑体 CN Normal</vt:lpstr>
      <vt:lpstr>黑体</vt:lpstr>
      <vt:lpstr>黑体</vt:lpstr>
      <vt:lpstr>自定义设计方案</vt:lpstr>
      <vt:lpstr>基本版式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詹ZLG</cp:lastModifiedBy>
  <cp:revision>196</cp:revision>
  <dcterms:created xsi:type="dcterms:W3CDTF">2019-06-19T02:08:00Z</dcterms:created>
  <dcterms:modified xsi:type="dcterms:W3CDTF">2021-09-24T08:42:01Z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2052-11.1.0.10700</vt:lpwstr>
  </property>
  <property fmtid="{D5CDD505-2E9C-101B-9397-08002B2CF9AE}" pid="3" name="ICV">
    <vt:lpwstr>C9CF4FEAFD044D5A853D5555B1B08F3E</vt:lpwstr>
  </property>
</Properties>
</file>