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42"/>
  </p:notesMasterIdLst>
  <p:handoutMasterIdLst>
    <p:handoutMasterId r:id="rId43"/>
  </p:handoutMasterIdLst>
  <p:sldIdLst>
    <p:sldId id="2112" r:id="rId3"/>
    <p:sldId id="258" r:id="rId4"/>
    <p:sldId id="504" r:id="rId5"/>
    <p:sldId id="1582" r:id="rId6"/>
    <p:sldId id="2204" r:id="rId7"/>
    <p:sldId id="502" r:id="rId8"/>
    <p:sldId id="1572" r:id="rId9"/>
    <p:sldId id="1581" r:id="rId10"/>
    <p:sldId id="399" r:id="rId11"/>
    <p:sldId id="400" r:id="rId12"/>
    <p:sldId id="2203" r:id="rId13"/>
    <p:sldId id="358" r:id="rId14"/>
    <p:sldId id="1146" r:id="rId15"/>
    <p:sldId id="1147" r:id="rId16"/>
    <p:sldId id="1148" r:id="rId17"/>
    <p:sldId id="1149" r:id="rId18"/>
    <p:sldId id="1150" r:id="rId19"/>
    <p:sldId id="401" r:id="rId20"/>
    <p:sldId id="317" r:id="rId21"/>
    <p:sldId id="2198" r:id="rId22"/>
    <p:sldId id="310" r:id="rId23"/>
    <p:sldId id="2205" r:id="rId24"/>
    <p:sldId id="2111" r:id="rId25"/>
    <p:sldId id="1578" r:id="rId26"/>
    <p:sldId id="1577" r:id="rId27"/>
    <p:sldId id="1579" r:id="rId28"/>
    <p:sldId id="2200" r:id="rId29"/>
    <p:sldId id="1580" r:id="rId30"/>
    <p:sldId id="370" r:id="rId31"/>
    <p:sldId id="1574" r:id="rId32"/>
    <p:sldId id="505" r:id="rId33"/>
    <p:sldId id="372" r:id="rId34"/>
    <p:sldId id="374" r:id="rId35"/>
    <p:sldId id="2202" r:id="rId36"/>
    <p:sldId id="2201" r:id="rId37"/>
    <p:sldId id="2195" r:id="rId38"/>
    <p:sldId id="2196" r:id="rId39"/>
    <p:sldId id="2197" r:id="rId40"/>
    <p:sldId id="2263"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7">
          <p15:clr>
            <a:srgbClr val="A4A3A4"/>
          </p15:clr>
        </p15:guide>
        <p15:guide id="2" orient="horz" pos="529">
          <p15:clr>
            <a:srgbClr val="A4A3A4"/>
          </p15:clr>
        </p15:guide>
        <p15:guide id="3" orient="horz" pos="3933">
          <p15:clr>
            <a:srgbClr val="A4A3A4"/>
          </p15:clr>
        </p15:guide>
        <p15:guide id="4" pos="501">
          <p15:clr>
            <a:srgbClr val="A4A3A4"/>
          </p15:clr>
        </p15:guide>
        <p15:guide id="5" pos="7274">
          <p15:clr>
            <a:srgbClr val="A4A3A4"/>
          </p15:clr>
        </p15:guide>
        <p15:guide id="6" pos="63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A6A6A6"/>
    <a:srgbClr val="FCF9F4"/>
    <a:srgbClr val="404040"/>
    <a:srgbClr val="BFBFBF"/>
    <a:srgbClr val="5B9BD5"/>
    <a:srgbClr val="0000FF"/>
    <a:srgbClr val="FFFFFF"/>
    <a:srgbClr val="627B85"/>
    <a:srgbClr val="730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86316" autoAdjust="0"/>
  </p:normalViewPr>
  <p:slideViewPr>
    <p:cSldViewPr snapToGrid="0" showGuides="1">
      <p:cViewPr varScale="1">
        <p:scale>
          <a:sx n="62" d="100"/>
          <a:sy n="62" d="100"/>
        </p:scale>
        <p:origin x="690" y="72"/>
      </p:cViewPr>
      <p:guideLst>
        <p:guide orient="horz" pos="2247"/>
        <p:guide orient="horz" pos="529"/>
        <p:guide orient="horz" pos="3933"/>
        <p:guide pos="501"/>
        <p:guide pos="7274"/>
        <p:guide pos="6341"/>
      </p:guideLst>
    </p:cSldViewPr>
  </p:slideViewPr>
  <p:notesTextViewPr>
    <p:cViewPr>
      <p:scale>
        <a:sx n="1" d="1"/>
        <a:sy n="1" d="1"/>
      </p:scale>
      <p:origin x="0" y="0"/>
    </p:cViewPr>
  </p:notesTextViewPr>
  <p:sorterViewPr>
    <p:cViewPr>
      <p:scale>
        <a:sx n="100" d="100"/>
        <a:sy n="100" d="100"/>
      </p:scale>
      <p:origin x="0" y="-357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2021/9/6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a:t>
            </a:fld>
            <a:endParaRPr lang="zh-CN" altLang="en-US"/>
          </a:p>
        </p:txBody>
      </p:sp>
    </p:spTree>
    <p:extLst>
      <p:ext uri="{BB962C8B-B14F-4D97-AF65-F5344CB8AC3E}">
        <p14:creationId xmlns:p14="http://schemas.microsoft.com/office/powerpoint/2010/main" val="122745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5</a:t>
            </a:fld>
            <a:endParaRPr lang="zh-CN" altLang="en-US"/>
          </a:p>
        </p:txBody>
      </p:sp>
    </p:spTree>
    <p:extLst>
      <p:ext uri="{BB962C8B-B14F-4D97-AF65-F5344CB8AC3E}">
        <p14:creationId xmlns:p14="http://schemas.microsoft.com/office/powerpoint/2010/main" val="70185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046D01-35B5-44D6-8191-7CB83F454A6F}" type="slidenum">
              <a:rPr lang="zh-CN" altLang="en-US" smtClean="0"/>
              <a:t>8</a:t>
            </a:fld>
            <a:endParaRPr lang="zh-CN" altLang="en-US"/>
          </a:p>
        </p:txBody>
      </p:sp>
    </p:spTree>
    <p:extLst>
      <p:ext uri="{BB962C8B-B14F-4D97-AF65-F5344CB8AC3E}">
        <p14:creationId xmlns:p14="http://schemas.microsoft.com/office/powerpoint/2010/main" val="317657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11</a:t>
            </a:fld>
            <a:endParaRPr lang="zh-CN" altLang="en-US"/>
          </a:p>
        </p:txBody>
      </p:sp>
    </p:spTree>
    <p:extLst>
      <p:ext uri="{BB962C8B-B14F-4D97-AF65-F5344CB8AC3E}">
        <p14:creationId xmlns:p14="http://schemas.microsoft.com/office/powerpoint/2010/main" val="1906318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27</a:t>
            </a:fld>
            <a:endParaRPr lang="zh-CN" altLang="en-US"/>
          </a:p>
        </p:txBody>
      </p:sp>
    </p:spTree>
    <p:extLst>
      <p:ext uri="{BB962C8B-B14F-4D97-AF65-F5344CB8AC3E}">
        <p14:creationId xmlns:p14="http://schemas.microsoft.com/office/powerpoint/2010/main" val="178425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046D01-35B5-44D6-8191-7CB83F454A6F}" type="slidenum">
              <a:rPr lang="zh-CN" altLang="en-US" smtClean="0"/>
              <a:t>28</a:t>
            </a:fld>
            <a:endParaRPr lang="zh-CN" altLang="en-US"/>
          </a:p>
        </p:txBody>
      </p:sp>
    </p:spTree>
    <p:extLst>
      <p:ext uri="{BB962C8B-B14F-4D97-AF65-F5344CB8AC3E}">
        <p14:creationId xmlns:p14="http://schemas.microsoft.com/office/powerpoint/2010/main" val="266169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046D01-35B5-44D6-8191-7CB83F454A6F}" type="slidenum">
              <a:rPr lang="zh-CN" altLang="en-US" smtClean="0"/>
              <a:t>32</a:t>
            </a:fld>
            <a:endParaRPr lang="zh-CN" altLang="en-US"/>
          </a:p>
        </p:txBody>
      </p:sp>
    </p:spTree>
    <p:extLst>
      <p:ext uri="{BB962C8B-B14F-4D97-AF65-F5344CB8AC3E}">
        <p14:creationId xmlns:p14="http://schemas.microsoft.com/office/powerpoint/2010/main" val="33839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2137392449"/>
      </p:ext>
    </p:extLst>
  </p:cSld>
  <p:clrMapOvr>
    <a:masterClrMapping/>
  </p:clrMapOvr>
  <p:transition>
    <p:zoom/>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3124734008"/>
      </p:ext>
    </p:extLst>
  </p:cSld>
  <p:clrMapOvr>
    <a:masterClrMapping/>
  </p:clrMapOvr>
  <p:transition>
    <p:zoom/>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2702139371"/>
      </p:ext>
    </p:extLst>
  </p:cSld>
  <p:clrMapOvr>
    <a:masterClrMapping/>
  </p:clrMapOvr>
  <p:transition>
    <p:zoom/>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575C7B-1E71-49F2-BBAC-F79F571580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A5C926-13C9-45C3-BC21-AF14153375C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479AC2-9AA4-4DBD-A0D8-CBC74537C87B}"/>
              </a:ext>
            </a:extLst>
          </p:cNvPr>
          <p:cNvSpPr>
            <a:spLocks noGrp="1"/>
          </p:cNvSpPr>
          <p:nvPr>
            <p:ph type="dt" sz="half" idx="10"/>
          </p:nvPr>
        </p:nvSpPr>
        <p:spPr/>
        <p:txBody>
          <a:bodyPr/>
          <a:lstStyle/>
          <a:p>
            <a:fld id="{6BDB883D-390D-47C0-9225-35DCE82E20F8}" type="datetimeFigureOut">
              <a:rPr lang="zh-CN" altLang="en-US" smtClean="0"/>
              <a:t>2021/9/6</a:t>
            </a:fld>
            <a:endParaRPr lang="zh-CN" altLang="en-US"/>
          </a:p>
        </p:txBody>
      </p:sp>
      <p:sp>
        <p:nvSpPr>
          <p:cNvPr id="5" name="页脚占位符 4">
            <a:extLst>
              <a:ext uri="{FF2B5EF4-FFF2-40B4-BE49-F238E27FC236}">
                <a16:creationId xmlns:a16="http://schemas.microsoft.com/office/drawing/2014/main" id="{AD15DD2B-53E0-41F3-9CDA-15A34637F5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A9F6B0-E290-437D-9F25-6197405AB6C2}"/>
              </a:ext>
            </a:extLst>
          </p:cNvPr>
          <p:cNvSpPr>
            <a:spLocks noGrp="1"/>
          </p:cNvSpPr>
          <p:nvPr>
            <p:ph type="sldNum" sz="quarter" idx="12"/>
          </p:nvPr>
        </p:nvSpPr>
        <p:spPr/>
        <p:txBody>
          <a:bodyPr/>
          <a:lstStyle/>
          <a:p>
            <a:fld id="{0C9E4009-4B9D-409B-AB85-1C04B179934F}" type="slidenum">
              <a:rPr lang="zh-CN" altLang="en-US" smtClean="0"/>
              <a:t>‹#›</a:t>
            </a:fld>
            <a:endParaRPr lang="zh-CN" altLang="en-US"/>
          </a:p>
        </p:txBody>
      </p:sp>
    </p:spTree>
    <p:extLst>
      <p:ext uri="{BB962C8B-B14F-4D97-AF65-F5344CB8AC3E}">
        <p14:creationId xmlns:p14="http://schemas.microsoft.com/office/powerpoint/2010/main" val="2890262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672636796"/>
      </p:ext>
    </p:extLst>
  </p:cSld>
  <p:clrMapOvr>
    <a:masterClrMapping/>
  </p:clrMapOvr>
  <p:transition>
    <p:zoom/>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2021/9/6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2021/9/6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2021/9/6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158210" y="1180446"/>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10563098" y="153584"/>
            <a:ext cx="1276510" cy="121559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765B9F7A-EFEC-4773-B147-0ACC2120B2D5}"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2021/9/6</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ctr"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219303DE-BDF7-428A-B34C-60D6C7657010}"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rPr>
              <a:t>‹#›</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6" name="文本占位符 2"/>
          <p:cNvSpPr>
            <a:spLocks noGrp="1"/>
          </p:cNvSpPr>
          <p:nvPr>
            <p:ph idx="1"/>
          </p:nvPr>
        </p:nvSpPr>
        <p:spPr bwMode="auto">
          <a:xfrm>
            <a:off x="624417" y="1350645"/>
            <a:ext cx="10972800" cy="4526280"/>
          </a:xfrm>
          <a:prstGeom prst="rect">
            <a:avLst/>
          </a:prstGeom>
          <a:noFill/>
          <a:ln>
            <a:noFill/>
          </a:ln>
        </p:spPr>
        <p:txBody>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 name="日期占位符 3">
            <a:extLst>
              <a:ext uri="{FF2B5EF4-FFF2-40B4-BE49-F238E27FC236}">
                <a16:creationId xmlns:a16="http://schemas.microsoft.com/office/drawing/2014/main" id="{6FC5E5ED-19AD-4A9C-863D-6BC43C59EA25}"/>
              </a:ext>
            </a:extLst>
          </p:cNvPr>
          <p:cNvSpPr>
            <a:spLocks noGrp="1"/>
          </p:cNvSpPr>
          <p:nvPr>
            <p:ph type="dt" sz="half" idx="10"/>
          </p:nvPr>
        </p:nvSpPr>
        <p:spPr/>
        <p:txBody>
          <a:bodyPr/>
          <a:lstStyle>
            <a:lvl1pPr>
              <a:defRPr/>
            </a:lvl1pPr>
          </a:lstStyle>
          <a:p>
            <a:pPr>
              <a:defRPr/>
            </a:pPr>
            <a:fld id="{A1C87C3F-B76E-4FF3-8291-E40A2046A5C0}" type="datetimeFigureOut">
              <a:rPr lang="zh-CN" altLang="en-US"/>
              <a:pPr>
                <a:defRPr/>
              </a:pPr>
              <a:t>2021/9/6</a:t>
            </a:fld>
            <a:endParaRPr lang="zh-CN" altLang="en-US"/>
          </a:p>
        </p:txBody>
      </p:sp>
      <p:sp>
        <p:nvSpPr>
          <p:cNvPr id="5" name="页脚占位符 4">
            <a:extLst>
              <a:ext uri="{FF2B5EF4-FFF2-40B4-BE49-F238E27FC236}">
                <a16:creationId xmlns:a16="http://schemas.microsoft.com/office/drawing/2014/main" id="{D814EF18-442A-4809-9DA2-84D55CE62CC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6E85413-83EB-4B36-A9DB-881509F150F2}"/>
              </a:ext>
            </a:extLst>
          </p:cNvPr>
          <p:cNvSpPr>
            <a:spLocks noGrp="1"/>
          </p:cNvSpPr>
          <p:nvPr>
            <p:ph type="sldNum" sz="quarter" idx="12"/>
          </p:nvPr>
        </p:nvSpPr>
        <p:spPr/>
        <p:txBody>
          <a:bodyPr/>
          <a:lstStyle>
            <a:lvl1pPr>
              <a:defRPr/>
            </a:lvl1pPr>
          </a:lstStyle>
          <a:p>
            <a:fld id="{655FFA0F-9B83-4208-B8A5-4888ACD0ACF1}" type="slidenum">
              <a:rPr lang="zh-CN" altLang="en-US"/>
              <a:pPr/>
              <a:t>‹#›</a:t>
            </a:fld>
            <a:endParaRPr lang="zh-CN" altLang="en-US"/>
          </a:p>
        </p:txBody>
      </p:sp>
    </p:spTree>
    <p:extLst>
      <p:ext uri="{BB962C8B-B14F-4D97-AF65-F5344CB8AC3E}">
        <p14:creationId xmlns:p14="http://schemas.microsoft.com/office/powerpoint/2010/main" val="392389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325697099"/>
      </p:ext>
    </p:extLst>
  </p:cSld>
  <p:clrMapOvr>
    <a:masterClrMapping/>
  </p:clrMapOvr>
  <p:transition>
    <p:zoom/>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B725625D-C31A-4412-AEE7-CDC37B6B59B8}" type="datetimeFigureOut">
              <a:rPr lang="zh-CN" altLang="en-US" strike="noStrike" noProof="1">
                <a:latin typeface="Arial" panose="020B0604020202020204" pitchFamily="34" charset="0"/>
                <a:ea typeface="黑体" panose="02010609060101010101" pitchFamily="49" charset="-122"/>
                <a:cs typeface="+mn-cs"/>
              </a:rPr>
              <a:t>2021/9/6</a:t>
            </a:fld>
            <a:endParaRPr 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96EDB3FE-40C3-4802-B93C-8CDB9D2DAA42}" type="slidenum">
              <a:rPr lang="zh-CN" altLang="en-US" strike="noStrike" noProof="1">
                <a:latin typeface="Arial" panose="020B0604020202020204" pitchFamily="34" charset="0"/>
                <a:ea typeface="黑体" panose="02010609060101010101" pitchFamily="49" charset="-122"/>
                <a:cs typeface="+mn-cs"/>
              </a:rPr>
              <a:t>‹#›</a:t>
            </a:fld>
            <a:endParaRPr lang="en-US" strike="noStrike" noProof="1"/>
          </a:p>
        </p:txBody>
      </p:sp>
    </p:spTree>
    <p:extLst>
      <p:ext uri="{BB962C8B-B14F-4D97-AF65-F5344CB8AC3E}">
        <p14:creationId xmlns:p14="http://schemas.microsoft.com/office/powerpoint/2010/main" val="489350056"/>
      </p:ext>
    </p:extLst>
  </p:cSld>
  <p:clrMapOvr>
    <a:masterClrMapping/>
  </p:clrMapOvr>
  <p:transition>
    <p:zoom/>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file:///C:\Users\Administrator\AppData\Local\Temp\wps\INetCache\9684e6aef4c15bcdab69b45da79670a1"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6.xml"/><Relationship Id="rId16" Type="http://schemas.openxmlformats.org/officeDocument/2006/relationships/tags" Target="../tags/tag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3.xml"/><Relationship Id="rId10" Type="http://schemas.openxmlformats.org/officeDocument/2006/relationships/slideLayout" Target="../slideLayouts/slideLayout24.xml"/><Relationship Id="rId19" Type="http://schemas.openxmlformats.org/officeDocument/2006/relationships/image" Target="../media/image6.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6" r:link="rId17"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7" name="图片 6" descr="a0aa17624486fc087cea1889e0789b2"/>
          <p:cNvPicPr>
            <a:picLocks noChangeAspect="1"/>
          </p:cNvPicPr>
          <p:nvPr userDrawn="1"/>
        </p:nvPicPr>
        <p:blipFill>
          <a:blip r:embed="rId19"/>
          <a:stretch>
            <a:fillRect/>
          </a:stretch>
        </p:blipFill>
        <p:spPr>
          <a:xfrm>
            <a:off x="10194290" y="27305"/>
            <a:ext cx="1785620" cy="1866900"/>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63.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2021&#26032;&#25945;&#26448;&#31532;&#20845;&#31456;&#31532;&#19968;&#33410;&#37197;&#22871;&#35270;&#39057;/&#38738;&#24180;&#39532;&#20811;&#24605;&#65306;1840&#24180;&#30340;&#27431;&#27954;&#22823;&#38470;&#65292;&#32769;&#30334;&#22995;&#37319;&#38598;&#26543;&#26641;&#26525;&#65292;&#21364;&#34987;&#21028;&#20026;&#30423;&#31363;.mp4" TargetMode="External"/><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slide" Target="slide10.xml"/><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2021&#26032;&#25945;&#26448;&#31532;&#20845;&#31456;&#31532;&#19968;&#33410;&#37197;&#22871;&#35270;&#39057;/&#27665;&#27861;&#20856;&#12299;&#30340;&#35806;&#29983;&#21382;&#31243;&#65292;&#21382;&#32463;&#22810;&#24180;&#27874;&#25240;&#65292;&#24102;&#26469;&#20160;&#20040;&#25913;&#21464;&#65311;.mp4" TargetMode="External"/><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11.png"/><Relationship Id="rId4" Type="http://schemas.openxmlformats.org/officeDocument/2006/relationships/hyperlink" Target="2021&#26032;&#25945;&#26448;&#31532;&#20845;&#31456;&#31532;&#19968;&#33410;&#37197;&#22871;&#35270;&#39057;/2021&#24180;&#36215;&#36825;&#20123;&#34892;&#20026;&#37117;&#26159;&#29359;&#32618;&#65281;&#22810;&#23398;&#27861;&#24459;&#23569;&#21507;&#20111;&#65292;&#19981;&#35201;&#31232;&#37324;&#31946;&#28034;&#22352;&#29282;&#65281;.mp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2021&#26032;&#25945;&#26448;&#31532;&#20845;&#31456;&#31532;&#19968;&#33410;&#37197;&#22871;&#35270;&#39057;/4&#20998;&#38047;&#36895;&#35272;&#12298;&#27861;&#27835;&#20013;&#22269;&#12299;&#31532;&#20845;&#38598;.mp4" TargetMode="External"/><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2021&#26032;&#25945;&#26448;&#31532;&#20845;&#31456;&#31532;&#19968;&#33410;&#37197;&#22871;&#35270;&#39057;/&#32599;&#32724;&#35762;&#27861;-&#32593;&#32476;&#21943;&#23376;&#24590;&#20040;&#22788;&#32602;.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slide" Target="slide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2021&#26032;&#25945;&#26448;&#31532;&#20845;&#31456;&#31532;&#19968;&#33410;&#37197;&#22871;&#35270;&#39057;/&#24494;&#21160;&#28459;%20%20&#8220;&#21313;&#19968;&#20010;&#22362;&#25345;&#8221;&#25512;&#36827;&#20840;&#38754;&#20381;&#27861;&#27835;&#22269;.mp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2021&#26032;&#25945;&#26448;&#31532;&#20845;&#31456;&#31532;&#19968;&#33410;&#37197;&#22871;&#35270;&#39057;/&#12298;&#27861;&#27835;&#20013;&#22269;&#12299;&#31532;&#19968;&#38598;&#12298;&#22857;&#27861;&#32773;&#24378;&#12299;&#24494;&#35270;&#39057;%5b&#39640;&#28165;&#29256;%5d.mp4" TargetMode="External"/><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508052" y="3019437"/>
            <a:ext cx="7576580" cy="1398458"/>
            <a:chOff x="2060670" y="3140423"/>
            <a:chExt cx="7576580" cy="584774"/>
          </a:xfrm>
        </p:grpSpPr>
        <p:sp>
          <p:nvSpPr>
            <p:cNvPr id="5" name="矩形 4"/>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2060670" y="3176855"/>
              <a:ext cx="7576580" cy="51479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第六章  </a:t>
              </a:r>
              <a:r>
                <a:rPr lang="zh-CN" altLang="en-US" sz="3200" b="1" dirty="0">
                  <a:solidFill>
                    <a:prstClr val="white"/>
                  </a:solidFill>
                  <a:cs typeface="+mn-ea"/>
                </a:rPr>
                <a:t>学习法治思想  提升法治素养</a:t>
              </a:r>
              <a:endParaRPr lang="en-US" altLang="zh-CN" sz="3200" b="1" dirty="0">
                <a:solidFill>
                  <a:prstClr val="white"/>
                </a:solidFill>
                <a:cs typeface="+mn-ea"/>
              </a:endParaRPr>
            </a:p>
            <a:p>
              <a:pPr algn="ctr">
                <a:spcBef>
                  <a:spcPts val="1200"/>
                </a:spcBef>
              </a:pPr>
              <a:r>
                <a:rPr lang="zh-CN" altLang="en-US" sz="3200" b="1" dirty="0">
                  <a:solidFill>
                    <a:prstClr val="white"/>
                  </a:solidFill>
                  <a:latin typeface="宋体" panose="02010600030101010101" pitchFamily="2" charset="-122"/>
                  <a:ea typeface="宋体" panose="02010600030101010101" pitchFamily="2" charset="-122"/>
                  <a:sym typeface="+mn-ea"/>
                </a:rPr>
                <a:t>第一节 社会主义法律的特征和运行</a:t>
              </a:r>
              <a:endParaRPr lang="en-US" altLang="zh-CN" sz="3200" b="1" dirty="0">
                <a:solidFill>
                  <a:prstClr val="white"/>
                </a:solidFill>
                <a:latin typeface="宋体" panose="02010600030101010101" pitchFamily="2" charset="-122"/>
                <a:ea typeface="宋体" panose="02010600030101010101" pitchFamily="2" charset="-122"/>
                <a:cs typeface="+mn-ea"/>
                <a:sym typeface="+mn-lt"/>
              </a:endParaRPr>
            </a:p>
          </p:txBody>
        </p:sp>
      </p:grpSp>
      <p:cxnSp>
        <p:nvCxnSpPr>
          <p:cNvPr id="7" name="直接连接符 6"/>
          <p:cNvCxnSpPr/>
          <p:nvPr/>
        </p:nvCxnSpPr>
        <p:spPr>
          <a:xfrm>
            <a:off x="1386840" y="3729394"/>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0084632" y="3729394"/>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07E06BDF-72E5-4285-8018-6FBF758149F5}"/>
              </a:ext>
            </a:extLst>
          </p:cNvPr>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p>
        </p:txBody>
      </p:sp>
      <p:sp>
        <p:nvSpPr>
          <p:cNvPr id="12" name="矩形 11">
            <a:extLst>
              <a:ext uri="{FF2B5EF4-FFF2-40B4-BE49-F238E27FC236}">
                <a16:creationId xmlns:a16="http://schemas.microsoft.com/office/drawing/2014/main" id="{AB49F1C8-1B30-4520-8614-0908649B7B1D}"/>
              </a:ext>
            </a:extLst>
          </p:cNvPr>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9FB84-6785-4643-92BE-CB32EAD8D6AC}"/>
              </a:ext>
            </a:extLst>
          </p:cNvPr>
          <p:cNvSpPr txBox="1"/>
          <p:nvPr/>
        </p:nvSpPr>
        <p:spPr>
          <a:xfrm>
            <a:off x="193041" y="405975"/>
            <a:ext cx="8361680" cy="461665"/>
          </a:xfrm>
          <a:prstGeom prst="rect">
            <a:avLst/>
          </a:prstGeom>
          <a:noFill/>
        </p:spPr>
        <p:txBody>
          <a:bodyPr wrap="square">
            <a:spAutoFit/>
          </a:bodyPr>
          <a:lstStyle/>
          <a:p>
            <a:r>
              <a:rPr lang="zh-CN" altLang="en-US" sz="2400" b="1" dirty="0">
                <a:solidFill>
                  <a:prstClr val="black"/>
                </a:solidFill>
                <a:latin typeface="微软雅黑"/>
                <a:ea typeface="微软雅黑"/>
              </a:rPr>
              <a:t>法律规范与道德规范、纪律规范不同</a:t>
            </a:r>
          </a:p>
        </p:txBody>
      </p:sp>
      <p:pic>
        <p:nvPicPr>
          <p:cNvPr id="3076" name="Picture 4" descr="查看源图像">
            <a:extLst>
              <a:ext uri="{FF2B5EF4-FFF2-40B4-BE49-F238E27FC236}">
                <a16:creationId xmlns:a16="http://schemas.microsoft.com/office/drawing/2014/main" id="{04D15E09-FA64-4F4F-A21A-8EE8D1ED98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7278"/>
            <a:ext cx="3681470" cy="520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严禁大胃王 吃播 的图像结果">
            <a:extLst>
              <a:ext uri="{FF2B5EF4-FFF2-40B4-BE49-F238E27FC236}">
                <a16:creationId xmlns:a16="http://schemas.microsoft.com/office/drawing/2014/main" id="{B30E9D88-F049-41EA-9C3C-461C32507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798" y="2029856"/>
            <a:ext cx="3401317" cy="2696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查看源图像">
            <a:extLst>
              <a:ext uri="{FF2B5EF4-FFF2-40B4-BE49-F238E27FC236}">
                <a16:creationId xmlns:a16="http://schemas.microsoft.com/office/drawing/2014/main" id="{8D6363D5-F349-4EE2-95B1-AAB94AAA0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470" y="2093204"/>
            <a:ext cx="3776949" cy="26963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B465CECE-D973-42CC-BA81-08FA522F4B7A}"/>
              </a:ext>
            </a:extLst>
          </p:cNvPr>
          <p:cNvGrpSpPr/>
          <p:nvPr/>
        </p:nvGrpSpPr>
        <p:grpSpPr>
          <a:xfrm>
            <a:off x="3976604" y="5395496"/>
            <a:ext cx="3558448" cy="718865"/>
            <a:chOff x="1576853" y="4473235"/>
            <a:chExt cx="4253342" cy="1850217"/>
          </a:xfrm>
        </p:grpSpPr>
        <p:grpSp>
          <p:nvGrpSpPr>
            <p:cNvPr id="9" name="组合 8">
              <a:extLst>
                <a:ext uri="{FF2B5EF4-FFF2-40B4-BE49-F238E27FC236}">
                  <a16:creationId xmlns:a16="http://schemas.microsoft.com/office/drawing/2014/main" id="{5713B559-2EC5-4B62-A44E-790CFCA2C1A0}"/>
                </a:ext>
              </a:extLst>
            </p:cNvPr>
            <p:cNvGrpSpPr/>
            <p:nvPr/>
          </p:nvGrpSpPr>
          <p:grpSpPr>
            <a:xfrm>
              <a:off x="1950182" y="4473235"/>
              <a:ext cx="3363049" cy="1850217"/>
              <a:chOff x="4403725" y="4301785"/>
              <a:chExt cx="3363049" cy="1850217"/>
            </a:xfrm>
            <a:effectLst>
              <a:outerShdw blurRad="254000" dir="13500000" sy="23000" kx="1200000" algn="br" rotWithShape="0">
                <a:prstClr val="black">
                  <a:alpha val="20000"/>
                </a:prstClr>
              </a:outerShdw>
            </a:effectLst>
          </p:grpSpPr>
          <p:sp>
            <p:nvSpPr>
              <p:cNvPr id="12" name="矩形 11">
                <a:extLst>
                  <a:ext uri="{FF2B5EF4-FFF2-40B4-BE49-F238E27FC236}">
                    <a16:creationId xmlns:a16="http://schemas.microsoft.com/office/drawing/2014/main" id="{2B6E9925-774D-4FCB-B94F-781DA62F4521}"/>
                  </a:ext>
                </a:extLst>
              </p:cNvPr>
              <p:cNvSpPr/>
              <p:nvPr/>
            </p:nvSpPr>
            <p:spPr>
              <a:xfrm>
                <a:off x="4406565" y="4301786"/>
                <a:ext cx="3360209" cy="1850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连接符 12">
                <a:extLst>
                  <a:ext uri="{FF2B5EF4-FFF2-40B4-BE49-F238E27FC236}">
                    <a16:creationId xmlns:a16="http://schemas.microsoft.com/office/drawing/2014/main" id="{0BEC6C47-8907-4EE2-9A34-F2734565BDE3}"/>
                  </a:ext>
                </a:extLst>
              </p:cNvPr>
              <p:cNvCxnSpPr/>
              <p:nvPr/>
            </p:nvCxnSpPr>
            <p:spPr>
              <a:xfrm>
                <a:off x="4403725" y="4301785"/>
                <a:ext cx="3360208" cy="0"/>
              </a:xfrm>
              <a:prstGeom prst="line">
                <a:avLst/>
              </a:prstGeom>
              <a:ln w="38100">
                <a:solidFill>
                  <a:srgbClr val="D75F0B"/>
                </a:solidFill>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52ED036B-4D87-46BA-9392-2E9A74D3A294}"/>
                </a:ext>
              </a:extLst>
            </p:cNvPr>
            <p:cNvSpPr/>
            <p:nvPr/>
          </p:nvSpPr>
          <p:spPr>
            <a:xfrm>
              <a:off x="1576853" y="4915121"/>
              <a:ext cx="4253342" cy="792157"/>
            </a:xfrm>
            <a:prstGeom prst="rect">
              <a:avLst/>
            </a:prstGeom>
          </p:spPr>
          <p:txBody>
            <a:bodyPr wrap="square">
              <a:spAutoFit/>
            </a:bodyPr>
            <a:lstStyle/>
            <a:p>
              <a:pPr algn="ctr" defTabSz="342900"/>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从“倒牛奶”到</a:t>
              </a:r>
              <a:r>
                <a:rPr lang="en-US" altLang="zh-CN"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反食品浪费法</a:t>
              </a:r>
              <a:r>
                <a:rPr lang="en-US" altLang="zh-CN"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a:extLst>
                <a:ext uri="{FF2B5EF4-FFF2-40B4-BE49-F238E27FC236}">
                  <a16:creationId xmlns:a16="http://schemas.microsoft.com/office/drawing/2014/main" id="{A29E1FDC-BD11-4451-ABEE-ECC787CCE0B1}"/>
                </a:ext>
              </a:extLst>
            </p:cNvPr>
            <p:cNvSpPr/>
            <p:nvPr/>
          </p:nvSpPr>
          <p:spPr>
            <a:xfrm>
              <a:off x="3573364" y="5222790"/>
              <a:ext cx="260321" cy="718878"/>
            </a:xfrm>
            <a:prstGeom prst="rect">
              <a:avLst/>
            </a:prstGeom>
          </p:spPr>
          <p:txBody>
            <a:bodyPr wrap="none">
              <a:spAutoFit/>
            </a:bodyPr>
            <a:lstStyle/>
            <a:p>
              <a:pPr algn="ctr" defTabSz="342900"/>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D727F0EA-65EE-45E6-BEB5-E0B275A8D7C5}"/>
              </a:ext>
            </a:extLst>
          </p:cNvPr>
          <p:cNvGrpSpPr/>
          <p:nvPr/>
        </p:nvGrpSpPr>
        <p:grpSpPr>
          <a:xfrm>
            <a:off x="8871340" y="5466941"/>
            <a:ext cx="2813608" cy="718865"/>
            <a:chOff x="1950182" y="4473235"/>
            <a:chExt cx="3363049" cy="1850217"/>
          </a:xfrm>
        </p:grpSpPr>
        <p:grpSp>
          <p:nvGrpSpPr>
            <p:cNvPr id="15" name="组合 14">
              <a:extLst>
                <a:ext uri="{FF2B5EF4-FFF2-40B4-BE49-F238E27FC236}">
                  <a16:creationId xmlns:a16="http://schemas.microsoft.com/office/drawing/2014/main" id="{6739B84B-DFE7-4B72-9B81-702D248AEAB9}"/>
                </a:ext>
              </a:extLst>
            </p:cNvPr>
            <p:cNvGrpSpPr/>
            <p:nvPr/>
          </p:nvGrpSpPr>
          <p:grpSpPr>
            <a:xfrm>
              <a:off x="1950182" y="4473235"/>
              <a:ext cx="3363049" cy="1850217"/>
              <a:chOff x="4403725" y="4301785"/>
              <a:chExt cx="3363049" cy="1850217"/>
            </a:xfrm>
            <a:effectLst>
              <a:outerShdw blurRad="254000" dir="13500000" sy="23000" kx="1200000" algn="br" rotWithShape="0">
                <a:prstClr val="black">
                  <a:alpha val="20000"/>
                </a:prstClr>
              </a:outerShdw>
            </a:effectLst>
          </p:grpSpPr>
          <p:sp>
            <p:nvSpPr>
              <p:cNvPr id="18" name="矩形 17">
                <a:extLst>
                  <a:ext uri="{FF2B5EF4-FFF2-40B4-BE49-F238E27FC236}">
                    <a16:creationId xmlns:a16="http://schemas.microsoft.com/office/drawing/2014/main" id="{C1619E26-91C6-4253-BA44-6ABB0BC52B39}"/>
                  </a:ext>
                </a:extLst>
              </p:cNvPr>
              <p:cNvSpPr/>
              <p:nvPr/>
            </p:nvSpPr>
            <p:spPr>
              <a:xfrm>
                <a:off x="4406565" y="4301786"/>
                <a:ext cx="3360209" cy="1850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8">
                <a:extLst>
                  <a:ext uri="{FF2B5EF4-FFF2-40B4-BE49-F238E27FC236}">
                    <a16:creationId xmlns:a16="http://schemas.microsoft.com/office/drawing/2014/main" id="{BA8E1F25-FACD-46A4-8C16-1DAE2F39048A}"/>
                  </a:ext>
                </a:extLst>
              </p:cNvPr>
              <p:cNvCxnSpPr/>
              <p:nvPr/>
            </p:nvCxnSpPr>
            <p:spPr>
              <a:xfrm>
                <a:off x="4403725" y="4301785"/>
                <a:ext cx="3360208" cy="0"/>
              </a:xfrm>
              <a:prstGeom prst="line">
                <a:avLst/>
              </a:prstGeom>
              <a:ln w="38100">
                <a:solidFill>
                  <a:srgbClr val="D75F0B"/>
                </a:solidFill>
              </a:ln>
            </p:spPr>
            <p:style>
              <a:lnRef idx="1">
                <a:schemeClr val="accent1"/>
              </a:lnRef>
              <a:fillRef idx="0">
                <a:schemeClr val="accent1"/>
              </a:fillRef>
              <a:effectRef idx="0">
                <a:schemeClr val="accent1"/>
              </a:effectRef>
              <a:fontRef idx="minor">
                <a:schemeClr val="tx1"/>
              </a:fontRef>
            </p:style>
          </p:cxnSp>
        </p:grpSp>
        <p:sp>
          <p:nvSpPr>
            <p:cNvPr id="16" name="矩形 15">
              <a:extLst>
                <a:ext uri="{FF2B5EF4-FFF2-40B4-BE49-F238E27FC236}">
                  <a16:creationId xmlns:a16="http://schemas.microsoft.com/office/drawing/2014/main" id="{2119475D-E02D-49A3-AF5A-07861908F325}"/>
                </a:ext>
              </a:extLst>
            </p:cNvPr>
            <p:cNvSpPr/>
            <p:nvPr/>
          </p:nvSpPr>
          <p:spPr>
            <a:xfrm>
              <a:off x="2581151" y="4568255"/>
              <a:ext cx="2000725" cy="792157"/>
            </a:xfrm>
            <a:prstGeom prst="rect">
              <a:avLst/>
            </a:prstGeom>
          </p:spPr>
          <p:txBody>
            <a:bodyPr wrap="none">
              <a:spAutoFit/>
            </a:bodyPr>
            <a:lstStyle/>
            <a:p>
              <a:pPr algn="ctr" defTabSz="342900"/>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严禁炒作“吃播”</a:t>
              </a:r>
            </a:p>
          </p:txBody>
        </p:sp>
        <p:sp>
          <p:nvSpPr>
            <p:cNvPr id="17" name="矩形 16">
              <a:extLst>
                <a:ext uri="{FF2B5EF4-FFF2-40B4-BE49-F238E27FC236}">
                  <a16:creationId xmlns:a16="http://schemas.microsoft.com/office/drawing/2014/main" id="{0AA012A9-CFCD-4701-9263-27E50A5A54B5}"/>
                </a:ext>
              </a:extLst>
            </p:cNvPr>
            <p:cNvSpPr/>
            <p:nvPr/>
          </p:nvSpPr>
          <p:spPr>
            <a:xfrm>
              <a:off x="3573364" y="5222790"/>
              <a:ext cx="260321" cy="718878"/>
            </a:xfrm>
            <a:prstGeom prst="rect">
              <a:avLst/>
            </a:prstGeom>
          </p:spPr>
          <p:txBody>
            <a:bodyPr wrap="none">
              <a:spAutoFit/>
            </a:bodyPr>
            <a:lstStyle/>
            <a:p>
              <a:pPr algn="ctr" defTabSz="342900"/>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9804203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7" name="TextBox 7">
            <a:extLst>
              <a:ext uri="{FF2B5EF4-FFF2-40B4-BE49-F238E27FC236}">
                <a16:creationId xmlns:a16="http://schemas.microsoft.com/office/drawing/2014/main" id="{5470631B-3E78-4D54-B304-2958213A5CBA}"/>
              </a:ext>
            </a:extLst>
          </p:cNvPr>
          <p:cNvSpPr txBox="1">
            <a:spLocks noChangeArrowheads="1"/>
          </p:cNvSpPr>
          <p:nvPr/>
        </p:nvSpPr>
        <p:spPr bwMode="auto">
          <a:xfrm>
            <a:off x="3712683" y="605842"/>
            <a:ext cx="3820537" cy="6560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81000" tIns="81000" rIns="81000" bIns="81000">
            <a:spAutoFit/>
          </a:bodyPr>
          <a:lstStyle>
            <a:lvl1pPr defTabSz="928688">
              <a:defRPr>
                <a:solidFill>
                  <a:schemeClr val="tx1"/>
                </a:solidFill>
                <a:latin typeface="Arial" panose="020B0604020202020204" pitchFamily="34" charset="0"/>
                <a:ea typeface="微软雅黑" panose="020B0503020204020204" pitchFamily="34" charset="-122"/>
              </a:defRPr>
            </a:lvl1pPr>
            <a:lvl2pPr marL="742950" indent="-285750" defTabSz="928688">
              <a:defRPr>
                <a:solidFill>
                  <a:schemeClr val="tx1"/>
                </a:solidFill>
                <a:latin typeface="Arial" panose="020B0604020202020204" pitchFamily="34" charset="0"/>
                <a:ea typeface="微软雅黑" panose="020B0503020204020204" pitchFamily="34" charset="-122"/>
              </a:defRPr>
            </a:lvl2pPr>
            <a:lvl3pPr marL="1143000" indent="-228600" defTabSz="928688">
              <a:defRPr>
                <a:solidFill>
                  <a:schemeClr val="tx1"/>
                </a:solidFill>
                <a:latin typeface="Arial" panose="020B0604020202020204" pitchFamily="34" charset="0"/>
                <a:ea typeface="微软雅黑" panose="020B0503020204020204" pitchFamily="34" charset="-122"/>
              </a:defRPr>
            </a:lvl3pPr>
            <a:lvl4pPr marL="1600200" indent="-228600" defTabSz="928688">
              <a:defRPr>
                <a:solidFill>
                  <a:schemeClr val="tx1"/>
                </a:solidFill>
                <a:latin typeface="Arial" panose="020B0604020202020204" pitchFamily="34" charset="0"/>
                <a:ea typeface="微软雅黑" panose="020B0503020204020204" pitchFamily="34" charset="-122"/>
              </a:defRPr>
            </a:lvl4pPr>
            <a:lvl5pPr marL="2057400" indent="-228600" defTabSz="928688">
              <a:defRPr>
                <a:solidFill>
                  <a:schemeClr val="tx1"/>
                </a:solidFill>
                <a:latin typeface="Arial" panose="020B0604020202020204" pitchFamily="34" charset="0"/>
                <a:ea typeface="微软雅黑" panose="020B0503020204020204" pitchFamily="34" charset="-122"/>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zh-CN" altLang="en-US" sz="3200" b="1" kern="0" dirty="0">
                <a:latin typeface="+mn-lt"/>
                <a:ea typeface="+mn-ea"/>
                <a:cs typeface="+mn-ea"/>
              </a:rPr>
              <a:t>法律的历史发展</a:t>
            </a:r>
          </a:p>
        </p:txBody>
      </p:sp>
      <p:sp>
        <p:nvSpPr>
          <p:cNvPr id="8" name="矩形 7">
            <a:extLst>
              <a:ext uri="{FF2B5EF4-FFF2-40B4-BE49-F238E27FC236}">
                <a16:creationId xmlns:a16="http://schemas.microsoft.com/office/drawing/2014/main" id="{D7D21378-A011-4030-8154-FC0F025192C7}"/>
              </a:ext>
            </a:extLst>
          </p:cNvPr>
          <p:cNvSpPr/>
          <p:nvPr/>
        </p:nvSpPr>
        <p:spPr>
          <a:xfrm>
            <a:off x="2968083" y="3051566"/>
            <a:ext cx="5130800" cy="3221203"/>
          </a:xfrm>
          <a:prstGeom prst="rect">
            <a:avLst/>
          </a:prstGeom>
        </p:spPr>
        <p:txBody>
          <a:bodyPr>
            <a:spAutoFit/>
          </a:bodyPr>
          <a:lstStyle/>
          <a:p>
            <a:pPr eaLnBrk="1" hangingPunct="1">
              <a:lnSpc>
                <a:spcPct val="150000"/>
              </a:lnSpc>
              <a:defRPr/>
            </a:pPr>
            <a:r>
              <a:rPr lang="zh-CN" altLang="en-US" sz="2800" b="1" dirty="0">
                <a:solidFill>
                  <a:srgbClr val="D72F34"/>
                </a:solidFill>
                <a:latin typeface="微软雅黑" panose="020B0503020204020204" pitchFamily="34" charset="-122"/>
                <a:ea typeface="微软雅黑" panose="020B0503020204020204" pitchFamily="34" charset="-122"/>
              </a:rPr>
              <a:t>人类四种历史类型的法律：</a:t>
            </a:r>
            <a:endParaRPr lang="en-US" altLang="zh-CN" sz="2800" b="1" dirty="0">
              <a:solidFill>
                <a:srgbClr val="D72F34"/>
              </a:solidFill>
              <a:latin typeface="微软雅黑" panose="020B0503020204020204" pitchFamily="34" charset="-122"/>
              <a:ea typeface="微软雅黑" panose="020B0503020204020204" pitchFamily="34" charset="-122"/>
            </a:endParaRPr>
          </a:p>
          <a:p>
            <a:pPr marL="1066773" lvl="1" indent="-457189">
              <a:lnSpc>
                <a:spcPct val="150000"/>
              </a:lnSpc>
              <a:buFont typeface="Wingdings" pitchFamily="2" charset="2"/>
              <a:buChar char="u"/>
              <a:defRPr/>
            </a:pPr>
            <a:r>
              <a:rPr lang="zh-CN" altLang="en-US" sz="2667" kern="0" dirty="0">
                <a:solidFill>
                  <a:srgbClr val="C00000"/>
                </a:solidFill>
                <a:latin typeface="微软雅黑" pitchFamily="34" charset="-122"/>
                <a:ea typeface="微软雅黑" pitchFamily="34" charset="-122"/>
              </a:rPr>
              <a:t>奴隶制法律</a:t>
            </a:r>
          </a:p>
          <a:p>
            <a:pPr marL="1066773" lvl="1" indent="-457189">
              <a:lnSpc>
                <a:spcPct val="150000"/>
              </a:lnSpc>
              <a:buFont typeface="Wingdings" pitchFamily="2" charset="2"/>
              <a:buChar char="u"/>
              <a:defRPr/>
            </a:pPr>
            <a:r>
              <a:rPr lang="zh-CN" altLang="en-US" sz="2667" kern="0" dirty="0">
                <a:solidFill>
                  <a:srgbClr val="C00000"/>
                </a:solidFill>
                <a:latin typeface="微软雅黑" pitchFamily="34" charset="-122"/>
                <a:ea typeface="微软雅黑" pitchFamily="34" charset="-122"/>
              </a:rPr>
              <a:t>封建制法律</a:t>
            </a:r>
          </a:p>
          <a:p>
            <a:pPr marL="1066773" lvl="1" indent="-457189">
              <a:lnSpc>
                <a:spcPct val="150000"/>
              </a:lnSpc>
              <a:buFont typeface="Wingdings" pitchFamily="2" charset="2"/>
              <a:buChar char="u"/>
              <a:defRPr/>
            </a:pPr>
            <a:r>
              <a:rPr lang="zh-CN" altLang="en-US" sz="2667" kern="0" dirty="0">
                <a:solidFill>
                  <a:srgbClr val="C00000"/>
                </a:solidFill>
                <a:latin typeface="微软雅黑" pitchFamily="34" charset="-122"/>
                <a:ea typeface="微软雅黑" pitchFamily="34" charset="-122"/>
              </a:rPr>
              <a:t>资本主义法律</a:t>
            </a:r>
          </a:p>
          <a:p>
            <a:pPr marL="1066773" lvl="1" indent="-457189">
              <a:lnSpc>
                <a:spcPct val="150000"/>
              </a:lnSpc>
              <a:buFont typeface="Wingdings" pitchFamily="2" charset="2"/>
              <a:buChar char="u"/>
              <a:defRPr/>
            </a:pPr>
            <a:r>
              <a:rPr lang="zh-CN" altLang="en-US" sz="2667" kern="0" dirty="0">
                <a:solidFill>
                  <a:srgbClr val="C00000"/>
                </a:solidFill>
                <a:latin typeface="微软雅黑" pitchFamily="34" charset="-122"/>
                <a:ea typeface="微软雅黑" pitchFamily="34" charset="-122"/>
              </a:rPr>
              <a:t>社会主义法律</a:t>
            </a:r>
          </a:p>
        </p:txBody>
      </p:sp>
      <p:cxnSp>
        <p:nvCxnSpPr>
          <p:cNvPr id="9" name="直接连接符 8">
            <a:extLst>
              <a:ext uri="{FF2B5EF4-FFF2-40B4-BE49-F238E27FC236}">
                <a16:creationId xmlns:a16="http://schemas.microsoft.com/office/drawing/2014/main" id="{CF886E84-AB76-483E-A1EC-90DDE1C600FB}"/>
              </a:ext>
            </a:extLst>
          </p:cNvPr>
          <p:cNvCxnSpPr>
            <a:cxnSpLocks/>
          </p:cNvCxnSpPr>
          <p:nvPr/>
        </p:nvCxnSpPr>
        <p:spPr>
          <a:xfrm>
            <a:off x="2722267" y="3051566"/>
            <a:ext cx="44481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01632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FA7EC08-D236-4AF9-99B9-27253E6733AE}"/>
              </a:ext>
            </a:extLst>
          </p:cNvPr>
          <p:cNvSpPr>
            <a:spLocks noGrp="1"/>
          </p:cNvSpPr>
          <p:nvPr>
            <p:ph type="title"/>
          </p:nvPr>
        </p:nvSpPr>
        <p:spPr>
          <a:xfrm>
            <a:off x="1339162" y="1789111"/>
            <a:ext cx="5424216" cy="2254079"/>
          </a:xfrm>
          <a:solidFill>
            <a:srgbClr val="C00000"/>
          </a:solidFill>
        </p:spPr>
        <p:txBody>
          <a:bodyPr>
            <a:normAutofit/>
          </a:bodyPr>
          <a:lstStyle/>
          <a:p>
            <a:r>
              <a:rPr lang="zh-CN" altLang="en-US" sz="2667" b="1" kern="0" dirty="0">
                <a:latin typeface="微软雅黑" pitchFamily="34" charset="-122"/>
                <a:ea typeface="微软雅黑" pitchFamily="34" charset="-122"/>
                <a:cs typeface="+mn-cs"/>
              </a:rPr>
              <a:t>法不是从来就有的，也不是永远存在的。法是随着私有制、阶级和国家的产生而产生的，是阶级社会的特殊社会现象。法的产生和发展，经历了漫长的过程。</a:t>
            </a:r>
          </a:p>
        </p:txBody>
      </p:sp>
      <p:pic>
        <p:nvPicPr>
          <p:cNvPr id="4" name="Picture 2" descr="家庭私有制和国家的起源 的图像结果">
            <a:extLst>
              <a:ext uri="{FF2B5EF4-FFF2-40B4-BE49-F238E27FC236}">
                <a16:creationId xmlns:a16="http://schemas.microsoft.com/office/drawing/2014/main" id="{83DDF4FE-3FAB-4746-8870-24EB0788E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60400"/>
            <a:ext cx="3515360" cy="534035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513F8B71-B3E1-4888-B9C1-98385A16E3D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endParaRPr lang="zh-CN" altLang="en-US" strike="noStrike" noProof="1"/>
          </a:p>
        </p:txBody>
      </p:sp>
      <p:sp>
        <p:nvSpPr>
          <p:cNvPr id="40966" name="Rectangle 16"/>
          <p:cNvSpPr/>
          <p:nvPr/>
        </p:nvSpPr>
        <p:spPr>
          <a:xfrm>
            <a:off x="520035" y="3361293"/>
            <a:ext cx="5486400" cy="523220"/>
          </a:xfrm>
          <a:prstGeom prst="rect">
            <a:avLst/>
          </a:prstGeom>
          <a:noFill/>
          <a:ln w="19050">
            <a:noFill/>
          </a:ln>
        </p:spPr>
        <p:txBody>
          <a:bodyPr anchor="ctr">
            <a:spAutoFit/>
          </a:bodyPr>
          <a:lstStyle/>
          <a:p>
            <a:pPr>
              <a:lnSpc>
                <a:spcPct val="100000"/>
              </a:lnSpc>
              <a:spcBef>
                <a:spcPct val="0"/>
              </a:spcBef>
            </a:pPr>
            <a:r>
              <a:rPr lang="zh-CN" altLang="en-US" sz="2800" b="1" dirty="0">
                <a:latin typeface="隶书" panose="02010509060101010101" pitchFamily="49" charset="-122"/>
                <a:ea typeface="隶书" panose="02010509060101010101" pitchFamily="49" charset="-122"/>
              </a:rPr>
              <a:t> </a:t>
            </a:r>
            <a:r>
              <a:rPr lang="zh-CN" altLang="en-US" sz="2400" b="1" kern="0" dirty="0">
                <a:latin typeface="微软雅黑" pitchFamily="34" charset="-122"/>
                <a:ea typeface="微软雅黑" panose="020B0503020204020204" pitchFamily="34" charset="-122"/>
              </a:rPr>
              <a:t>法律产生的原因</a:t>
            </a:r>
          </a:p>
        </p:txBody>
      </p:sp>
      <p:sp>
        <p:nvSpPr>
          <p:cNvPr id="40967" name="文本框 400390"/>
          <p:cNvSpPr txBox="1"/>
          <p:nvPr/>
        </p:nvSpPr>
        <p:spPr>
          <a:xfrm>
            <a:off x="966730" y="4551681"/>
            <a:ext cx="8229600" cy="1600438"/>
          </a:xfrm>
          <a:prstGeom prst="rect">
            <a:avLst/>
          </a:prstGeom>
          <a:noFill/>
          <a:ln w="76200">
            <a:noFill/>
          </a:ln>
          <a:effectLst>
            <a:prstShdw prst="shdw17" dist="17961" dir="2699999">
              <a:srgbClr val="7A007A"/>
            </a:prstShdw>
          </a:effectLst>
        </p:spPr>
        <p:txBody>
          <a:bodyPr anchor="t">
            <a:spAutoFit/>
          </a:bodyPr>
          <a:lstStyle/>
          <a:p>
            <a:pPr>
              <a:lnSpc>
                <a:spcPct val="90000"/>
              </a:lnSpc>
              <a:spcBef>
                <a:spcPct val="10000"/>
              </a:spcBef>
            </a:pPr>
            <a:r>
              <a:rPr lang="zh-CN" altLang="en-US" sz="2000" b="1" dirty="0">
                <a:solidFill>
                  <a:srgbClr val="404040"/>
                </a:solidFill>
                <a:latin typeface="微软雅黑" panose="020B0503020204020204" pitchFamily="34" charset="-122"/>
                <a:ea typeface="微软雅黑" panose="020B0503020204020204" pitchFamily="34" charset="-122"/>
              </a:rPr>
              <a:t>经济原因：</a:t>
            </a:r>
            <a:r>
              <a:rPr lang="zh-CN" altLang="en-US" sz="2000" b="1" dirty="0">
                <a:solidFill>
                  <a:srgbClr val="D72F34"/>
                </a:solidFill>
                <a:latin typeface="微软雅黑" panose="020B0503020204020204" pitchFamily="34" charset="-122"/>
                <a:ea typeface="微软雅黑" panose="020B0503020204020204" pitchFamily="34" charset="-122"/>
              </a:rPr>
              <a:t>生产力发展；社会分工的出现；产品交换；私有制产生</a:t>
            </a:r>
          </a:p>
          <a:p>
            <a:pPr>
              <a:lnSpc>
                <a:spcPct val="90000"/>
              </a:lnSpc>
              <a:spcBef>
                <a:spcPct val="10000"/>
              </a:spcBef>
            </a:pPr>
            <a:endParaRPr lang="zh-CN" altLang="en-US" sz="2000" b="1" dirty="0">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r>
              <a:rPr lang="zh-CN" altLang="en-US" sz="2000" b="1" dirty="0">
                <a:solidFill>
                  <a:srgbClr val="D72F34"/>
                </a:solidFill>
                <a:latin typeface="微软雅黑" panose="020B0503020204020204" pitchFamily="34" charset="-122"/>
                <a:ea typeface="微软雅黑" panose="020B0503020204020204" pitchFamily="34" charset="-122"/>
              </a:rPr>
              <a:t>第一次社会大分工</a:t>
            </a:r>
            <a:r>
              <a:rPr lang="en-US" altLang="zh-CN" sz="2000" b="1" dirty="0">
                <a:solidFill>
                  <a:srgbClr val="D72F34"/>
                </a:solidFill>
                <a:latin typeface="微软雅黑" panose="020B0503020204020204" pitchFamily="34" charset="-122"/>
                <a:ea typeface="微软雅黑" panose="020B0503020204020204" pitchFamily="34" charset="-122"/>
              </a:rPr>
              <a:t>——</a:t>
            </a:r>
            <a:r>
              <a:rPr lang="zh-CN" altLang="en-US" sz="2000" b="1" dirty="0">
                <a:solidFill>
                  <a:srgbClr val="D72F34"/>
                </a:solidFill>
                <a:latin typeface="微软雅黑" panose="020B0503020204020204" pitchFamily="34" charset="-122"/>
                <a:ea typeface="微软雅黑" panose="020B0503020204020204" pitchFamily="34" charset="-122"/>
              </a:rPr>
              <a:t>畜牧业从农业中分离出来</a:t>
            </a:r>
          </a:p>
          <a:p>
            <a:pPr>
              <a:lnSpc>
                <a:spcPct val="90000"/>
              </a:lnSpc>
              <a:spcBef>
                <a:spcPct val="10000"/>
              </a:spcBef>
            </a:pPr>
            <a:r>
              <a:rPr lang="zh-CN" altLang="en-US" sz="2000" b="1" dirty="0">
                <a:solidFill>
                  <a:srgbClr val="D72F34"/>
                </a:solidFill>
                <a:latin typeface="微软雅黑" panose="020B0503020204020204" pitchFamily="34" charset="-122"/>
                <a:ea typeface="微软雅黑" panose="020B0503020204020204" pitchFamily="34" charset="-122"/>
              </a:rPr>
              <a:t>第二次社会大分工</a:t>
            </a:r>
            <a:r>
              <a:rPr lang="en-US" altLang="zh-CN" sz="2000" b="1" dirty="0">
                <a:solidFill>
                  <a:srgbClr val="D72F34"/>
                </a:solidFill>
                <a:latin typeface="微软雅黑" panose="020B0503020204020204" pitchFamily="34" charset="-122"/>
                <a:ea typeface="微软雅黑" panose="020B0503020204020204" pitchFamily="34" charset="-122"/>
              </a:rPr>
              <a:t>——</a:t>
            </a:r>
            <a:r>
              <a:rPr lang="zh-CN" altLang="en-US" sz="2000" b="1" dirty="0">
                <a:solidFill>
                  <a:srgbClr val="D72F34"/>
                </a:solidFill>
                <a:latin typeface="微软雅黑" panose="020B0503020204020204" pitchFamily="34" charset="-122"/>
                <a:ea typeface="微软雅黑" panose="020B0503020204020204" pitchFamily="34" charset="-122"/>
              </a:rPr>
              <a:t>手工业与农业分离</a:t>
            </a:r>
          </a:p>
          <a:p>
            <a:pPr>
              <a:lnSpc>
                <a:spcPct val="90000"/>
              </a:lnSpc>
              <a:spcBef>
                <a:spcPct val="10000"/>
              </a:spcBef>
            </a:pPr>
            <a:r>
              <a:rPr lang="zh-CN" altLang="en-US" sz="2000" b="1" dirty="0">
                <a:solidFill>
                  <a:srgbClr val="D72F34"/>
                </a:solidFill>
                <a:latin typeface="微软雅黑" panose="020B0503020204020204" pitchFamily="34" charset="-122"/>
                <a:ea typeface="微软雅黑" panose="020B0503020204020204" pitchFamily="34" charset="-122"/>
              </a:rPr>
              <a:t>第三次社会大分工</a:t>
            </a:r>
            <a:r>
              <a:rPr lang="en-US" altLang="zh-CN" sz="2000" b="1" dirty="0">
                <a:solidFill>
                  <a:srgbClr val="D72F34"/>
                </a:solidFill>
                <a:latin typeface="微软雅黑" panose="020B0503020204020204" pitchFamily="34" charset="-122"/>
                <a:ea typeface="微软雅黑" panose="020B0503020204020204" pitchFamily="34" charset="-122"/>
              </a:rPr>
              <a:t>——</a:t>
            </a:r>
            <a:r>
              <a:rPr lang="zh-CN" altLang="en-US" sz="2000" b="1" dirty="0">
                <a:solidFill>
                  <a:srgbClr val="D72F34"/>
                </a:solidFill>
                <a:latin typeface="微软雅黑" panose="020B0503020204020204" pitchFamily="34" charset="-122"/>
                <a:ea typeface="微软雅黑" panose="020B0503020204020204" pitchFamily="34" charset="-122"/>
              </a:rPr>
              <a:t>商人的出现</a:t>
            </a:r>
          </a:p>
        </p:txBody>
      </p:sp>
      <p:sp>
        <p:nvSpPr>
          <p:cNvPr id="13" name="文本框 399369">
            <a:extLst>
              <a:ext uri="{FF2B5EF4-FFF2-40B4-BE49-F238E27FC236}">
                <a16:creationId xmlns:a16="http://schemas.microsoft.com/office/drawing/2014/main" id="{30682A16-1006-429E-92FD-E033AC1B05D5}"/>
              </a:ext>
            </a:extLst>
          </p:cNvPr>
          <p:cNvSpPr txBox="1"/>
          <p:nvPr/>
        </p:nvSpPr>
        <p:spPr>
          <a:xfrm>
            <a:off x="0" y="1245082"/>
            <a:ext cx="5486400" cy="480131"/>
          </a:xfrm>
          <a:prstGeom prst="rect">
            <a:avLst/>
          </a:prstGeom>
          <a:no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anchor="t">
            <a:spAutoFit/>
          </a:bodyPr>
          <a:lstStyle/>
          <a:p>
            <a:pPr>
              <a:lnSpc>
                <a:spcPct val="90000"/>
              </a:lnSpc>
              <a:spcBef>
                <a:spcPct val="10000"/>
              </a:spcBef>
            </a:pPr>
            <a:r>
              <a:rPr lang="zh-CN" altLang="en-US" sz="2800" b="1" dirty="0">
                <a:latin typeface="隶书" panose="02010509060101010101" pitchFamily="49" charset="-122"/>
                <a:ea typeface="隶书" panose="02010509060101010101" pitchFamily="49" charset="-122"/>
              </a:rPr>
              <a:t> </a:t>
            </a:r>
            <a:r>
              <a:rPr lang="zh-CN" altLang="en-US" sz="2000" b="1" dirty="0">
                <a:solidFill>
                  <a:srgbClr val="D72F34"/>
                </a:solidFill>
                <a:latin typeface="微软雅黑" panose="020B0503020204020204" pitchFamily="34" charset="-122"/>
                <a:ea typeface="微软雅黑" panose="020B0503020204020204" pitchFamily="34" charset="-122"/>
              </a:rPr>
              <a:t>思考：为什么原始社会没有法律？</a:t>
            </a:r>
            <a:endParaRPr lang="en-US" altLang="zh-CN" sz="2000" b="1" dirty="0">
              <a:solidFill>
                <a:srgbClr val="D72F34"/>
              </a:solidFill>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id="{7E6C3869-3D4B-4DCC-B1F4-7997A200AB0D}"/>
              </a:ext>
            </a:extLst>
          </p:cNvPr>
          <p:cNvCxnSpPr>
            <a:cxnSpLocks/>
          </p:cNvCxnSpPr>
          <p:nvPr/>
        </p:nvCxnSpPr>
        <p:spPr>
          <a:xfrm>
            <a:off x="2411346" y="2507325"/>
            <a:ext cx="44481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16"/>
          <p:cNvSpPr/>
          <p:nvPr/>
        </p:nvSpPr>
        <p:spPr>
          <a:xfrm>
            <a:off x="2057400" y="2390309"/>
            <a:ext cx="5486400" cy="523220"/>
          </a:xfrm>
          <a:prstGeom prst="rect">
            <a:avLst/>
          </a:prstGeom>
          <a:noFill/>
          <a:ln w="19050">
            <a:noFill/>
          </a:ln>
        </p:spPr>
        <p:txBody>
          <a:bodyPr anchor="ctr">
            <a:spAutoFit/>
          </a:bodyPr>
          <a:lstStyle/>
          <a:p>
            <a:pPr>
              <a:lnSpc>
                <a:spcPct val="100000"/>
              </a:lnSpc>
              <a:spcBef>
                <a:spcPct val="0"/>
              </a:spcBef>
            </a:pPr>
            <a:r>
              <a:rPr lang="zh-CN" altLang="en-US" sz="2800" b="1" dirty="0">
                <a:latin typeface="隶书" panose="02010509060101010101" pitchFamily="49" charset="-122"/>
                <a:ea typeface="隶书" panose="02010509060101010101" pitchFamily="49" charset="-122"/>
              </a:rPr>
              <a:t> </a:t>
            </a:r>
            <a:r>
              <a:rPr lang="zh-CN" altLang="en-US" b="1" dirty="0">
                <a:solidFill>
                  <a:srgbClr val="FF0000"/>
                </a:solidFill>
                <a:latin typeface="楷体_GB2312" pitchFamily="49" charset="-122"/>
                <a:ea typeface="楷体_GB2312" pitchFamily="49" charset="-122"/>
              </a:rPr>
              <a:t>◆</a:t>
            </a:r>
            <a:r>
              <a:rPr lang="zh-CN" altLang="en-US" sz="2800" b="1" dirty="0">
                <a:solidFill>
                  <a:srgbClr val="C00000"/>
                </a:solidFill>
                <a:latin typeface="隶书" panose="02010509060101010101" pitchFamily="49" charset="-122"/>
                <a:ea typeface="隶书" panose="02010509060101010101" pitchFamily="49" charset="-122"/>
              </a:rPr>
              <a:t>法律产生的原因</a:t>
            </a:r>
          </a:p>
        </p:txBody>
      </p:sp>
      <p:sp>
        <p:nvSpPr>
          <p:cNvPr id="41990" name="文本框 401414"/>
          <p:cNvSpPr txBox="1"/>
          <p:nvPr/>
        </p:nvSpPr>
        <p:spPr>
          <a:xfrm>
            <a:off x="2209800" y="3048000"/>
            <a:ext cx="8229600" cy="1339850"/>
          </a:xfrm>
          <a:prstGeom prst="rect">
            <a:avLst/>
          </a:prstGeom>
          <a:noFill/>
          <a:ln w="76200">
            <a:noFill/>
          </a:ln>
          <a:effectLst>
            <a:prstShdw prst="shdw17" dist="17961" dir="2699999">
              <a:srgbClr val="7A007A"/>
            </a:prstShdw>
          </a:effectLst>
        </p:spPr>
        <p:txBody>
          <a:bodyPr anchor="t">
            <a:spAutoFit/>
          </a:bodyPr>
          <a:lstStyle/>
          <a:p>
            <a:pPr>
              <a:lnSpc>
                <a:spcPct val="90000"/>
              </a:lnSpc>
              <a:spcBef>
                <a:spcPct val="10000"/>
              </a:spcBef>
            </a:pPr>
            <a:r>
              <a:rPr lang="zh-CN" altLang="en-US" sz="2800" b="1" dirty="0">
                <a:solidFill>
                  <a:srgbClr val="C00000"/>
                </a:solidFill>
                <a:latin typeface="隶书" panose="02010509060101010101" pitchFamily="49" charset="-122"/>
                <a:ea typeface="隶书" panose="02010509060101010101" pitchFamily="49" charset="-122"/>
              </a:rPr>
              <a:t>阶级原因：</a:t>
            </a:r>
            <a:r>
              <a:rPr lang="zh-CN" altLang="en-US" sz="2800" b="1" dirty="0">
                <a:solidFill>
                  <a:srgbClr val="404040"/>
                </a:solidFill>
                <a:latin typeface="隶书" panose="02010509060101010101" pitchFamily="49" charset="-122"/>
                <a:ea typeface="隶书" panose="02010509060101010101" pitchFamily="49" charset="-122"/>
              </a:rPr>
              <a:t>奴隶主与奴隶两大对立阶级出现；</a:t>
            </a:r>
          </a:p>
          <a:p>
            <a:pPr>
              <a:lnSpc>
                <a:spcPct val="90000"/>
              </a:lnSpc>
              <a:spcBef>
                <a:spcPct val="10000"/>
              </a:spcBef>
            </a:pPr>
            <a:r>
              <a:rPr lang="zh-CN" altLang="en-US" sz="2800" b="1" dirty="0">
                <a:solidFill>
                  <a:srgbClr val="404040"/>
                </a:solidFill>
                <a:latin typeface="隶书" panose="02010509060101010101" pitchFamily="49" charset="-122"/>
                <a:ea typeface="隶书" panose="02010509060101010101" pitchFamily="49" charset="-122"/>
              </a:rPr>
              <a:t>           阶级关系取代血缘关系</a:t>
            </a:r>
          </a:p>
          <a:p>
            <a:pPr>
              <a:lnSpc>
                <a:spcPct val="90000"/>
              </a:lnSpc>
              <a:spcBef>
                <a:spcPct val="10000"/>
              </a:spcBef>
            </a:pPr>
            <a:r>
              <a:rPr lang="zh-CN" altLang="en-US" sz="2800" b="1" dirty="0">
                <a:solidFill>
                  <a:srgbClr val="C00000"/>
                </a:solidFill>
                <a:latin typeface="隶书" panose="02010509060101010101" pitchFamily="49" charset="-122"/>
                <a:ea typeface="隶书" panose="02010509060101010101" pitchFamily="49" charset="-122"/>
              </a:rPr>
              <a:t>文化原因：</a:t>
            </a:r>
            <a:r>
              <a:rPr lang="zh-CN" altLang="en-US" sz="2800" b="1" dirty="0">
                <a:latin typeface="隶书" panose="02010509060101010101" pitchFamily="49" charset="-122"/>
                <a:ea typeface="隶书" panose="02010509060101010101" pitchFamily="49" charset="-122"/>
              </a:rPr>
              <a:t>文字的出现及其广泛使用</a:t>
            </a:r>
          </a:p>
        </p:txBody>
      </p:sp>
      <p:sp>
        <p:nvSpPr>
          <p:cNvPr id="100" name="文本框 99"/>
          <p:cNvSpPr txBox="1"/>
          <p:nvPr/>
        </p:nvSpPr>
        <p:spPr>
          <a:xfrm>
            <a:off x="1981200" y="5211445"/>
            <a:ext cx="8458200" cy="1569660"/>
          </a:xfrm>
          <a:prstGeom prst="rect">
            <a:avLst/>
          </a:prstGeom>
          <a:noFill/>
          <a:ln w="9525">
            <a:noFill/>
          </a:ln>
        </p:spPr>
        <p:txBody>
          <a:bodyPr wrap="square">
            <a:spAutoFit/>
          </a:bodyPr>
          <a:lstStyle/>
          <a:p>
            <a:r>
              <a:rPr lang="zh-CN" altLang="en-US" sz="2400" b="1" noProof="1">
                <a:effectLst>
                  <a:outerShdw blurRad="38100" dist="19050" dir="2700000" algn="tl" rotWithShape="0">
                    <a:schemeClr val="dk1">
                      <a:alpha val="40000"/>
                    </a:schemeClr>
                  </a:outerShdw>
                </a:effectLst>
                <a:latin typeface="楷体_GB2312" pitchFamily="49" charset="-122"/>
                <a:ea typeface="宋体" panose="02010600030101010101" pitchFamily="2" charset="-122"/>
              </a:rPr>
              <a:t>奴隶制法律通常采用最极端的经济剥削和政治压迫的方式，其主要特征有：</a:t>
            </a:r>
            <a:r>
              <a:rPr lang="zh-CN" altLang="en-US" sz="2400" b="1" noProof="1">
                <a:solidFill>
                  <a:srgbClr val="FF0000"/>
                </a:solidFill>
                <a:effectLst>
                  <a:outerShdw blurRad="38100" dist="19050" dir="2700000" algn="tl" rotWithShape="0">
                    <a:schemeClr val="dk1">
                      <a:alpha val="40000"/>
                    </a:schemeClr>
                  </a:outerShdw>
                </a:effectLst>
                <a:latin typeface="楷体_GB2312" pitchFamily="49" charset="-122"/>
                <a:ea typeface="宋体" panose="02010600030101010101" pitchFamily="2" charset="-122"/>
              </a:rPr>
              <a:t>一是具有明显的原始习惯残留痕迹；二是否认奴隶的法律人格；三是存在严格的等级划分；四是刑罚方式极其残酷。</a:t>
            </a:r>
            <a:endParaRPr lang="zh-CN" altLang="en-US" sz="2400" b="1" noProof="1">
              <a:solidFill>
                <a:srgbClr val="FF0000"/>
              </a:solidFill>
              <a:effectLst>
                <a:outerShdw blurRad="38100" dist="19050" dir="2700000" algn="tl" rotWithShape="0">
                  <a:schemeClr val="dk1">
                    <a:alpha val="40000"/>
                  </a:schemeClr>
                </a:outerShdw>
              </a:effectLst>
              <a:ea typeface="宋体" panose="02010600030101010101" pitchFamily="2" charset="-122"/>
            </a:endParaRPr>
          </a:p>
        </p:txBody>
      </p:sp>
      <p:sp>
        <p:nvSpPr>
          <p:cNvPr id="13" name="Rectangle 2">
            <a:extLst>
              <a:ext uri="{FF2B5EF4-FFF2-40B4-BE49-F238E27FC236}">
                <a16:creationId xmlns:a16="http://schemas.microsoft.com/office/drawing/2014/main" id="{EFE19C9F-245C-4E4F-9FC4-910863A1506A}"/>
              </a:ext>
            </a:extLst>
          </p:cNvPr>
          <p:cNvSpPr/>
          <p:nvPr/>
        </p:nvSpPr>
        <p:spPr>
          <a:xfrm>
            <a:off x="401320" y="1330718"/>
            <a:ext cx="5105400" cy="484107"/>
          </a:xfrm>
          <a:prstGeom prst="rect">
            <a:avLst/>
          </a:prstGeom>
          <a:noFill/>
          <a:ln w="9525">
            <a:noFill/>
          </a:ln>
        </p:spPr>
        <p:txBody>
          <a:bodyPr anchor="t">
            <a:spAutoFit/>
          </a:bodyPr>
          <a:lstStyle/>
          <a:p>
            <a:pPr>
              <a:lnSpc>
                <a:spcPct val="115000"/>
              </a:lnSpc>
              <a:spcBef>
                <a:spcPct val="15000"/>
              </a:spcBef>
            </a:pPr>
            <a:r>
              <a:rPr lang="zh-CN" altLang="zh-CN" sz="2400" b="1" kern="0" dirty="0">
                <a:latin typeface="微软雅黑" pitchFamily="34" charset="-122"/>
                <a:ea typeface="微软雅黑" panose="020B0503020204020204" pitchFamily="34" charset="-122"/>
              </a:rPr>
              <a:t>奴隶制法律</a:t>
            </a:r>
            <a:endParaRPr lang="en-US" altLang="zh-CN" sz="2400" b="1" kern="0" dirty="0">
              <a:latin typeface="微软雅黑" pitchFamily="34" charset="-122"/>
              <a:ea typeface="微软雅黑" panose="020B0503020204020204" pitchFamily="3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文本框 402440"/>
          <p:cNvSpPr txBox="1"/>
          <p:nvPr/>
        </p:nvSpPr>
        <p:spPr>
          <a:xfrm>
            <a:off x="5803931" y="1456798"/>
            <a:ext cx="4155440" cy="3668697"/>
          </a:xfrm>
          <a:prstGeom prst="rect">
            <a:avLst/>
          </a:prstGeom>
          <a:ln w="57150">
            <a:solidFill>
              <a:schemeClr val="bg1"/>
            </a:solidFill>
          </a:ln>
        </p:spPr>
        <p:style>
          <a:lnRef idx="2">
            <a:schemeClr val="dk1"/>
          </a:lnRef>
          <a:fillRef idx="1">
            <a:schemeClr val="lt1"/>
          </a:fillRef>
          <a:effectRef idx="0">
            <a:schemeClr val="dk1"/>
          </a:effectRef>
          <a:fontRef idx="minor">
            <a:schemeClr val="dk1"/>
          </a:fontRef>
        </p:style>
        <p:txBody>
          <a:bodyPr wrap="square" anchor="t">
            <a:spAutoFit/>
          </a:bodyPr>
          <a:lstStyle/>
          <a:p>
            <a:pPr algn="ctr">
              <a:lnSpc>
                <a:spcPct val="90000"/>
              </a:lnSpc>
              <a:spcBef>
                <a:spcPct val="10000"/>
              </a:spcBef>
            </a:pPr>
            <a:r>
              <a:rPr lang="zh-CN" altLang="en-US" sz="2800" b="1" dirty="0">
                <a:solidFill>
                  <a:srgbClr val="C00000"/>
                </a:solidFill>
                <a:latin typeface="隶书" panose="02010509060101010101" pitchFamily="49" charset="-122"/>
                <a:ea typeface="隶书" panose="02010509060101010101" pitchFamily="49" charset="-122"/>
              </a:rPr>
              <a:t>汉谟拉比法典</a:t>
            </a:r>
          </a:p>
          <a:p>
            <a:pPr algn="ctr">
              <a:lnSpc>
                <a:spcPct val="90000"/>
              </a:lnSpc>
              <a:spcBef>
                <a:spcPct val="10000"/>
              </a:spcBef>
            </a:pPr>
            <a:r>
              <a:rPr lang="zh-CN" altLang="en-US" sz="2800" b="1" dirty="0">
                <a:latin typeface="隶书" panose="02010509060101010101" pitchFamily="49" charset="-122"/>
                <a:ea typeface="隶书" panose="02010509060101010101" pitchFamily="49" charset="-122"/>
              </a:rPr>
              <a:t>“世界上最早、最系统、最完整的成文法典”</a:t>
            </a:r>
          </a:p>
          <a:p>
            <a:pPr>
              <a:lnSpc>
                <a:spcPct val="90000"/>
              </a:lnSpc>
              <a:spcBef>
                <a:spcPct val="10000"/>
              </a:spcBef>
            </a:pPr>
            <a:r>
              <a:rPr lang="zh-CN" altLang="en-US" sz="2800" b="1" dirty="0">
                <a:solidFill>
                  <a:srgbClr val="0033CC"/>
                </a:solidFill>
                <a:latin typeface="隶书" panose="02010509060101010101" pitchFamily="49" charset="-122"/>
                <a:ea typeface="隶书" panose="02010509060101010101" pitchFamily="49" charset="-122"/>
              </a:rPr>
              <a:t>   </a:t>
            </a:r>
            <a:r>
              <a:rPr lang="zh-CN" altLang="en-US" sz="2000" b="1" dirty="0">
                <a:solidFill>
                  <a:srgbClr val="C00000"/>
                </a:solidFill>
                <a:effectLst>
                  <a:outerShdw blurRad="38100" dist="38100" dir="2700000" algn="tl">
                    <a:srgbClr val="000000">
                      <a:alpha val="43137"/>
                    </a:srgbClr>
                  </a:outerShdw>
                </a:effectLst>
                <a:latin typeface="+mn-ea"/>
              </a:rPr>
              <a:t>奉行“以眼还眼，以牙还牙”的原则”，“如果一个人伤了贵族的眼睛，还伤其眼。如果一个人折了贵族的手足</a:t>
            </a:r>
            <a:r>
              <a:rPr lang="en-US" altLang="zh-CN" sz="2000" b="1" dirty="0">
                <a:solidFill>
                  <a:srgbClr val="C00000"/>
                </a:solidFill>
                <a:effectLst>
                  <a:outerShdw blurRad="38100" dist="38100" dir="2700000" algn="tl">
                    <a:srgbClr val="000000">
                      <a:alpha val="43137"/>
                    </a:srgbClr>
                  </a:outerShdw>
                </a:effectLst>
                <a:latin typeface="+mn-ea"/>
              </a:rPr>
              <a:t>,</a:t>
            </a:r>
            <a:r>
              <a:rPr lang="zh-CN" altLang="en-US" sz="2000" b="1" dirty="0">
                <a:solidFill>
                  <a:srgbClr val="C00000"/>
                </a:solidFill>
                <a:effectLst>
                  <a:outerShdw blurRad="38100" dist="38100" dir="2700000" algn="tl">
                    <a:srgbClr val="000000">
                      <a:alpha val="43137"/>
                    </a:srgbClr>
                  </a:outerShdw>
                </a:effectLst>
                <a:latin typeface="+mn-ea"/>
              </a:rPr>
              <a:t>还折其手足”，但”如果贵族阶级的人打了贵族出身的人</a:t>
            </a:r>
            <a:r>
              <a:rPr lang="en-US" altLang="zh-CN" sz="2000" b="1" dirty="0">
                <a:solidFill>
                  <a:srgbClr val="C00000"/>
                </a:solidFill>
                <a:effectLst>
                  <a:outerShdw blurRad="38100" dist="38100" dir="2700000" algn="tl">
                    <a:srgbClr val="000000">
                      <a:alpha val="43137"/>
                    </a:srgbClr>
                  </a:outerShdw>
                </a:effectLst>
                <a:latin typeface="+mn-ea"/>
              </a:rPr>
              <a:t>,</a:t>
            </a:r>
            <a:r>
              <a:rPr lang="zh-CN" altLang="en-US" sz="2000" b="1" dirty="0">
                <a:solidFill>
                  <a:srgbClr val="C00000"/>
                </a:solidFill>
                <a:effectLst>
                  <a:outerShdw blurRad="38100" dist="38100" dir="2700000" algn="tl">
                    <a:srgbClr val="000000">
                      <a:alpha val="43137"/>
                    </a:srgbClr>
                  </a:outerShdw>
                </a:effectLst>
                <a:latin typeface="+mn-ea"/>
              </a:rPr>
              <a:t>须罚银一明那</a:t>
            </a:r>
            <a:r>
              <a:rPr lang="en-US" altLang="zh-CN" sz="2000" b="1" dirty="0">
                <a:solidFill>
                  <a:srgbClr val="C00000"/>
                </a:solidFill>
                <a:effectLst>
                  <a:outerShdw blurRad="38100" dist="38100" dir="2700000" algn="tl">
                    <a:srgbClr val="000000">
                      <a:alpha val="43137"/>
                    </a:srgbClr>
                  </a:outerShdw>
                </a:effectLst>
                <a:latin typeface="+mn-ea"/>
              </a:rPr>
              <a:t>(</a:t>
            </a:r>
            <a:r>
              <a:rPr lang="zh-CN" altLang="en-US" sz="2000" b="1" dirty="0">
                <a:solidFill>
                  <a:srgbClr val="C00000"/>
                </a:solidFill>
                <a:effectLst>
                  <a:outerShdw blurRad="38100" dist="38100" dir="2700000" algn="tl">
                    <a:srgbClr val="000000">
                      <a:alpha val="43137"/>
                    </a:srgbClr>
                  </a:outerShdw>
                </a:effectLst>
                <a:latin typeface="+mn-ea"/>
              </a:rPr>
              <a:t>合</a:t>
            </a:r>
            <a:r>
              <a:rPr lang="en-US" altLang="zh-CN" sz="2000" b="1" dirty="0">
                <a:solidFill>
                  <a:srgbClr val="C00000"/>
                </a:solidFill>
                <a:effectLst>
                  <a:outerShdw blurRad="38100" dist="38100" dir="2700000" algn="tl">
                    <a:srgbClr val="000000">
                      <a:alpha val="43137"/>
                    </a:srgbClr>
                  </a:outerShdw>
                </a:effectLst>
                <a:latin typeface="+mn-ea"/>
              </a:rPr>
              <a:t>505</a:t>
            </a:r>
            <a:r>
              <a:rPr lang="zh-CN" altLang="en-US" sz="2000" b="1" dirty="0">
                <a:solidFill>
                  <a:srgbClr val="C00000"/>
                </a:solidFill>
                <a:effectLst>
                  <a:outerShdw blurRad="38100" dist="38100" dir="2700000" algn="tl">
                    <a:srgbClr val="000000">
                      <a:alpha val="43137"/>
                    </a:srgbClr>
                  </a:outerShdw>
                </a:effectLst>
                <a:latin typeface="+mn-ea"/>
              </a:rPr>
              <a:t>克</a:t>
            </a:r>
            <a:r>
              <a:rPr lang="en-US" altLang="zh-CN" sz="2000" b="1" dirty="0">
                <a:solidFill>
                  <a:srgbClr val="C00000"/>
                </a:solidFill>
                <a:effectLst>
                  <a:outerShdw blurRad="38100" dist="38100" dir="2700000" algn="tl">
                    <a:srgbClr val="000000">
                      <a:alpha val="43137"/>
                    </a:srgbClr>
                  </a:outerShdw>
                </a:effectLst>
                <a:latin typeface="+mn-ea"/>
              </a:rPr>
              <a:t>)</a:t>
            </a:r>
            <a:r>
              <a:rPr lang="zh-CN" altLang="en-US" sz="2000" b="1" dirty="0">
                <a:solidFill>
                  <a:srgbClr val="C00000"/>
                </a:solidFill>
                <a:effectLst>
                  <a:outerShdw blurRad="38100" dist="38100" dir="2700000" algn="tl">
                    <a:srgbClr val="000000">
                      <a:alpha val="43137"/>
                    </a:srgbClr>
                  </a:outerShdw>
                </a:effectLst>
                <a:latin typeface="+mn-ea"/>
              </a:rPr>
              <a:t>。如果任何人的奴隶打了自由民出身的人，则要遭割耳。” </a:t>
            </a:r>
          </a:p>
        </p:txBody>
      </p:sp>
      <p:pic>
        <p:nvPicPr>
          <p:cNvPr id="7170" name="Picture 2" descr="汉谟拉比法典 的图像结果">
            <a:extLst>
              <a:ext uri="{FF2B5EF4-FFF2-40B4-BE49-F238E27FC236}">
                <a16:creationId xmlns:a16="http://schemas.microsoft.com/office/drawing/2014/main" id="{D9AC9BEC-B5BC-485D-9956-077D12186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 y="883921"/>
            <a:ext cx="3633470" cy="52412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文本框 403461"/>
          <p:cNvSpPr txBox="1"/>
          <p:nvPr/>
        </p:nvSpPr>
        <p:spPr>
          <a:xfrm>
            <a:off x="898776" y="2767255"/>
            <a:ext cx="4768850" cy="2271391"/>
          </a:xfrm>
          <a:prstGeom prst="rect">
            <a:avLst/>
          </a:prstGeom>
          <a:ln/>
        </p:spPr>
        <p:style>
          <a:lnRef idx="2">
            <a:schemeClr val="accent2"/>
          </a:lnRef>
          <a:fillRef idx="1">
            <a:schemeClr val="lt1"/>
          </a:fillRef>
          <a:effectRef idx="0">
            <a:schemeClr val="accent2"/>
          </a:effectRef>
          <a:fontRef idx="minor">
            <a:schemeClr val="dk1"/>
          </a:fontRef>
        </p:style>
        <p:txBody>
          <a:bodyPr wrap="square" anchor="t">
            <a:spAutoFit/>
          </a:bodyPr>
          <a:lstStyle/>
          <a:p>
            <a:pPr>
              <a:lnSpc>
                <a:spcPct val="90000"/>
              </a:lnSpc>
              <a:spcBef>
                <a:spcPct val="10000"/>
              </a:spcBef>
            </a:pPr>
            <a:r>
              <a:rPr lang="zh-CN" altLang="en-US" sz="2400" b="1" noProof="1">
                <a:solidFill>
                  <a:srgbClr val="D72F34"/>
                </a:solidFill>
                <a:latin typeface="微软雅黑" panose="020B0503020204020204" pitchFamily="34" charset="-122"/>
                <a:ea typeface="微软雅黑" panose="020B0503020204020204" pitchFamily="34" charset="-122"/>
              </a:rPr>
              <a:t>封建制法律的基本特征</a:t>
            </a:r>
            <a:endParaRPr lang="en-US" altLang="zh-CN" sz="2400"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endParaRPr lang="en-US" altLang="zh-CN" sz="2400"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endParaRPr lang="zh-CN" altLang="en-US" sz="2400"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一是确立农民对封建地主的人身依附关系；</a:t>
            </a: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二是实行封建等级制度；</a:t>
            </a: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三是维护专制皇权；</a:t>
            </a: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四是刑罚严酷。</a:t>
            </a:r>
          </a:p>
        </p:txBody>
      </p:sp>
      <p:sp>
        <p:nvSpPr>
          <p:cNvPr id="12" name="Rectangle 2">
            <a:extLst>
              <a:ext uri="{FF2B5EF4-FFF2-40B4-BE49-F238E27FC236}">
                <a16:creationId xmlns:a16="http://schemas.microsoft.com/office/drawing/2014/main" id="{FF461C66-67A2-4CE9-B1A7-A40E6108D201}"/>
              </a:ext>
            </a:extLst>
          </p:cNvPr>
          <p:cNvSpPr/>
          <p:nvPr/>
        </p:nvSpPr>
        <p:spPr>
          <a:xfrm>
            <a:off x="401320" y="1330718"/>
            <a:ext cx="5105400" cy="484107"/>
          </a:xfrm>
          <a:prstGeom prst="rect">
            <a:avLst/>
          </a:prstGeom>
          <a:noFill/>
          <a:ln w="9525">
            <a:noFill/>
          </a:ln>
        </p:spPr>
        <p:txBody>
          <a:bodyPr anchor="t">
            <a:spAutoFit/>
          </a:bodyPr>
          <a:lstStyle/>
          <a:p>
            <a:pPr>
              <a:lnSpc>
                <a:spcPct val="115000"/>
              </a:lnSpc>
              <a:spcBef>
                <a:spcPct val="15000"/>
              </a:spcBef>
            </a:pPr>
            <a:r>
              <a:rPr lang="zh-CN" altLang="en-US" sz="2400" b="1" kern="0" dirty="0">
                <a:latin typeface="微软雅黑" pitchFamily="34" charset="-122"/>
                <a:ea typeface="微软雅黑" panose="020B0503020204020204" pitchFamily="34" charset="-122"/>
              </a:rPr>
              <a:t>封建</a:t>
            </a:r>
            <a:r>
              <a:rPr lang="zh-CN" altLang="zh-CN" sz="2400" b="1" kern="0" dirty="0">
                <a:latin typeface="微软雅黑" pitchFamily="34" charset="-122"/>
                <a:ea typeface="微软雅黑" panose="020B0503020204020204" pitchFamily="34" charset="-122"/>
              </a:rPr>
              <a:t>制法律</a:t>
            </a:r>
            <a:endParaRPr lang="en-US" altLang="zh-CN" sz="2400" b="1" kern="0" dirty="0">
              <a:latin typeface="微软雅黑" pitchFamily="34" charset="-122"/>
              <a:ea typeface="微软雅黑" panose="020B0503020204020204" pitchFamily="34" charset="-122"/>
            </a:endParaRPr>
          </a:p>
        </p:txBody>
      </p:sp>
      <p:pic>
        <p:nvPicPr>
          <p:cNvPr id="19458" name="Picture 2">
            <a:extLst>
              <a:ext uri="{FF2B5EF4-FFF2-40B4-BE49-F238E27FC236}">
                <a16:creationId xmlns:a16="http://schemas.microsoft.com/office/drawing/2014/main" id="{98D6FFE0-0421-4452-9DD9-C9BA536CF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372" y="2569451"/>
            <a:ext cx="4409277" cy="2469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406238C8-6FCA-4E53-96F9-A1A3E3519A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9473010" y="307821"/>
            <a:ext cx="2093003" cy="1374102"/>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endParaRPr lang="zh-CN" altLang="en-US" strike="noStrike" noProof="1"/>
          </a:p>
        </p:txBody>
      </p:sp>
      <p:sp>
        <p:nvSpPr>
          <p:cNvPr id="45060" name="Rectangle 2"/>
          <p:cNvSpPr/>
          <p:nvPr/>
        </p:nvSpPr>
        <p:spPr>
          <a:xfrm>
            <a:off x="4993334" y="457632"/>
            <a:ext cx="5105400" cy="484107"/>
          </a:xfrm>
          <a:prstGeom prst="rect">
            <a:avLst/>
          </a:prstGeom>
          <a:noFill/>
          <a:ln w="9525">
            <a:noFill/>
          </a:ln>
        </p:spPr>
        <p:txBody>
          <a:bodyPr anchor="t">
            <a:spAutoFit/>
          </a:bodyPr>
          <a:lstStyle/>
          <a:p>
            <a:pPr>
              <a:lnSpc>
                <a:spcPct val="115000"/>
              </a:lnSpc>
              <a:spcBef>
                <a:spcPct val="15000"/>
              </a:spcBef>
            </a:pPr>
            <a:r>
              <a:rPr lang="zh-CN" altLang="zh-CN" sz="2400" b="1" kern="0" dirty="0">
                <a:latin typeface="微软雅黑" pitchFamily="34" charset="-122"/>
                <a:ea typeface="微软雅黑" panose="020B0503020204020204" pitchFamily="34" charset="-122"/>
              </a:rPr>
              <a:t>资本主义法律</a:t>
            </a:r>
            <a:endParaRPr lang="en-US" altLang="zh-CN" sz="2400" b="1" kern="0" dirty="0">
              <a:latin typeface="微软雅黑" pitchFamily="34" charset="-122"/>
              <a:ea typeface="微软雅黑" panose="020B0503020204020204" pitchFamily="34" charset="-122"/>
            </a:endParaRPr>
          </a:p>
        </p:txBody>
      </p:sp>
      <p:sp>
        <p:nvSpPr>
          <p:cNvPr id="43014" name="文本框 404485"/>
          <p:cNvSpPr txBox="1"/>
          <p:nvPr/>
        </p:nvSpPr>
        <p:spPr>
          <a:xfrm>
            <a:off x="505460" y="2387907"/>
            <a:ext cx="4116729" cy="4062651"/>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nchor="t">
            <a:spAutoFit/>
          </a:bodyPr>
          <a:lstStyle/>
          <a:p>
            <a:pPr>
              <a:lnSpc>
                <a:spcPct val="90000"/>
              </a:lnSpc>
              <a:spcBef>
                <a:spcPct val="10000"/>
              </a:spcBef>
            </a:pPr>
            <a:r>
              <a:rPr lang="zh-CN" altLang="en-US" sz="2000" b="1" kern="0" noProof="1">
                <a:solidFill>
                  <a:schemeClr val="tx1"/>
                </a:solidFill>
                <a:latin typeface="微软雅黑" pitchFamily="34" charset="-122"/>
                <a:ea typeface="微软雅黑" panose="020B0503020204020204" pitchFamily="34" charset="-122"/>
              </a:rPr>
              <a:t>资本主义法律的基本特征主要体现为四个原则</a:t>
            </a:r>
            <a:r>
              <a:rPr lang="zh-CN" altLang="en-US" sz="2400" b="1" kern="0" noProof="1">
                <a:solidFill>
                  <a:schemeClr val="tx1"/>
                </a:solidFill>
                <a:latin typeface="微软雅黑" pitchFamily="34" charset="-122"/>
                <a:ea typeface="微软雅黑" panose="020B0503020204020204" pitchFamily="34" charset="-122"/>
              </a:rPr>
              <a:t>：</a:t>
            </a:r>
          </a:p>
          <a:p>
            <a:pPr>
              <a:lnSpc>
                <a:spcPct val="90000"/>
              </a:lnSpc>
              <a:spcBef>
                <a:spcPct val="10000"/>
              </a:spcBef>
            </a:pPr>
            <a:endParaRPr lang="zh-CN" altLang="en-US" sz="2400" b="1" kern="0" noProof="1">
              <a:solidFill>
                <a:schemeClr val="tx1"/>
              </a:solidFill>
              <a:latin typeface="微软雅黑" pitchFamily="34" charset="-122"/>
              <a:ea typeface="微软雅黑" panose="020B0503020204020204" pitchFamily="34" charset="-122"/>
            </a:endParaRP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一是与资本主义私有制相适应的私有财产神圣不可侵犯原则；</a:t>
            </a:r>
            <a:endParaRPr lang="en-US" altLang="zh-CN"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endParaRPr lang="zh-CN" altLang="en-US"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二是与资本主义市场经济相适应的契约自由原则；</a:t>
            </a:r>
            <a:endParaRPr lang="en-US" altLang="zh-CN"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endParaRPr lang="zh-CN" altLang="en-US"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三是与资本主义民主政治相适应的法律面前人人平等原则；</a:t>
            </a:r>
            <a:endParaRPr lang="en-US" altLang="zh-CN"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endParaRPr lang="zh-CN" altLang="en-US" b="1" noProof="1">
              <a:solidFill>
                <a:srgbClr val="D72F34"/>
              </a:solidFill>
              <a:latin typeface="微软雅黑" panose="020B0503020204020204" pitchFamily="34" charset="-122"/>
              <a:ea typeface="微软雅黑" panose="020B0503020204020204" pitchFamily="34" charset="-122"/>
            </a:endParaRPr>
          </a:p>
          <a:p>
            <a:pPr>
              <a:lnSpc>
                <a:spcPct val="90000"/>
              </a:lnSpc>
              <a:spcBef>
                <a:spcPct val="10000"/>
              </a:spcBef>
            </a:pPr>
            <a:r>
              <a:rPr lang="zh-CN" altLang="en-US" b="1" noProof="1">
                <a:solidFill>
                  <a:srgbClr val="D72F34"/>
                </a:solidFill>
                <a:latin typeface="微软雅黑" panose="020B0503020204020204" pitchFamily="34" charset="-122"/>
                <a:ea typeface="微软雅黑" panose="020B0503020204020204" pitchFamily="34" charset="-122"/>
              </a:rPr>
              <a:t>四是与资产阶级人道主义相适应的人权保障原则。</a:t>
            </a:r>
          </a:p>
        </p:txBody>
      </p:sp>
      <p:pic>
        <p:nvPicPr>
          <p:cNvPr id="7" name="Picture 2" descr="查看源图像">
            <a:extLst>
              <a:ext uri="{FF2B5EF4-FFF2-40B4-BE49-F238E27FC236}">
                <a16:creationId xmlns:a16="http://schemas.microsoft.com/office/drawing/2014/main" id="{9DD53BD5-75AD-45C9-8582-6A401049A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640" y="2387907"/>
            <a:ext cx="4914900" cy="3439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EADC428-48AC-4688-98BA-F525DE9CB01F}"/>
              </a:ext>
            </a:extLst>
          </p:cNvPr>
          <p:cNvSpPr txBox="1"/>
          <p:nvPr/>
        </p:nvSpPr>
        <p:spPr>
          <a:xfrm>
            <a:off x="2710151" y="5573388"/>
            <a:ext cx="8262944" cy="738664"/>
          </a:xfrm>
          <a:prstGeom prst="rect">
            <a:avLst/>
          </a:prstGeom>
          <a:noFill/>
        </p:spPr>
        <p:txBody>
          <a:bodyPr wrap="square">
            <a:spAutoFit/>
          </a:bodyPr>
          <a:lstStyle/>
          <a:p>
            <a:r>
              <a:rPr lang="en-US" altLang="zh-CN"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1842 </a:t>
            </a:r>
            <a:r>
              <a:rPr lang="zh-CN" altLang="en-US"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年，马克思发表了</a:t>
            </a:r>
            <a:r>
              <a:rPr lang="en-US" altLang="zh-CN"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r>
              <a:rPr lang="zh-CN" altLang="en-US"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关于林木盗窃法的辩论</a:t>
            </a:r>
            <a:r>
              <a:rPr lang="en-US" altLang="zh-CN"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zh-CN" altLang="en-US"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“凡是在 法为私人利益制定了法律的地方，它都让私人利益为法制定法律。”</a:t>
            </a:r>
            <a:r>
              <a:rPr lang="en-US" altLang="zh-CN"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endParaRPr lang="zh-CN" altLang="en-US" sz="21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8" name="ïşlîḓe">
            <a:extLst>
              <a:ext uri="{FF2B5EF4-FFF2-40B4-BE49-F238E27FC236}">
                <a16:creationId xmlns:a16="http://schemas.microsoft.com/office/drawing/2014/main" id="{9C9F6A98-EF96-4353-9929-B544641E9C0A}"/>
              </a:ext>
            </a:extLst>
          </p:cNvPr>
          <p:cNvGrpSpPr>
            <a:grpSpLocks/>
          </p:cNvGrpSpPr>
          <p:nvPr/>
        </p:nvGrpSpPr>
        <p:grpSpPr bwMode="auto">
          <a:xfrm>
            <a:off x="2560320" y="914401"/>
            <a:ext cx="7274560" cy="3882562"/>
            <a:chOff x="2448694" y="1658841"/>
            <a:chExt cx="7294609" cy="4153896"/>
          </a:xfrm>
        </p:grpSpPr>
        <p:grpSp>
          <p:nvGrpSpPr>
            <p:cNvPr id="9" name="íşļiḋê">
              <a:extLst>
                <a:ext uri="{FF2B5EF4-FFF2-40B4-BE49-F238E27FC236}">
                  <a16:creationId xmlns:a16="http://schemas.microsoft.com/office/drawing/2014/main" id="{E4C6D793-0A54-4B54-A0AA-345C2C7C93EA}"/>
                </a:ext>
              </a:extLst>
            </p:cNvPr>
            <p:cNvGrpSpPr>
              <a:grpSpLocks/>
            </p:cNvGrpSpPr>
            <p:nvPr/>
          </p:nvGrpSpPr>
          <p:grpSpPr bwMode="auto">
            <a:xfrm>
              <a:off x="2448694" y="1658841"/>
              <a:ext cx="7294609" cy="4153896"/>
              <a:chOff x="8540751" y="4843463"/>
              <a:chExt cx="8012112" cy="4562475"/>
            </a:xfrm>
          </p:grpSpPr>
          <p:sp>
            <p:nvSpPr>
              <p:cNvPr id="11" name="iṡḷídê">
                <a:extLst>
                  <a:ext uri="{FF2B5EF4-FFF2-40B4-BE49-F238E27FC236}">
                    <a16:creationId xmlns:a16="http://schemas.microsoft.com/office/drawing/2014/main" id="{6681A106-1F09-45C1-9B35-F976FFA8C0EB}"/>
                  </a:ext>
                </a:extLst>
              </p:cNvPr>
              <p:cNvSpPr>
                <a:spLocks/>
              </p:cNvSpPr>
              <p:nvPr/>
            </p:nvSpPr>
            <p:spPr bwMode="auto">
              <a:xfrm>
                <a:off x="9323078" y="4843463"/>
                <a:ext cx="6479829" cy="4422257"/>
              </a:xfrm>
              <a:custGeom>
                <a:avLst/>
                <a:gdLst>
                  <a:gd name="T0" fmla="*/ 17508 w 18000"/>
                  <a:gd name="T1" fmla="*/ 12280 h 12281"/>
                  <a:gd name="T2" fmla="*/ 491 w 18000"/>
                  <a:gd name="T3" fmla="*/ 12280 h 12281"/>
                  <a:gd name="T4" fmla="*/ 0 w 18000"/>
                  <a:gd name="T5" fmla="*/ 11792 h 12281"/>
                  <a:gd name="T6" fmla="*/ 0 w 18000"/>
                  <a:gd name="T7" fmla="*/ 488 h 12281"/>
                  <a:gd name="T8" fmla="*/ 491 w 18000"/>
                  <a:gd name="T9" fmla="*/ 0 h 12281"/>
                  <a:gd name="T10" fmla="*/ 17508 w 18000"/>
                  <a:gd name="T11" fmla="*/ 0 h 12281"/>
                  <a:gd name="T12" fmla="*/ 17999 w 18000"/>
                  <a:gd name="T13" fmla="*/ 488 h 12281"/>
                  <a:gd name="T14" fmla="*/ 17999 w 18000"/>
                  <a:gd name="T15" fmla="*/ 11792 h 12281"/>
                  <a:gd name="T16" fmla="*/ 17508 w 18000"/>
                  <a:gd name="T17" fmla="*/ 12280 h 12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00"/>
                  <a:gd name="T28" fmla="*/ 0 h 12281"/>
                  <a:gd name="T29" fmla="*/ 18000 w 18000"/>
                  <a:gd name="T30" fmla="*/ 12281 h 12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00" h="12281">
                    <a:moveTo>
                      <a:pt x="17508" y="12280"/>
                    </a:moveTo>
                    <a:lnTo>
                      <a:pt x="491" y="12280"/>
                    </a:lnTo>
                    <a:cubicBezTo>
                      <a:pt x="220" y="12280"/>
                      <a:pt x="0" y="12061"/>
                      <a:pt x="0" y="11792"/>
                    </a:cubicBezTo>
                    <a:lnTo>
                      <a:pt x="0" y="488"/>
                    </a:lnTo>
                    <a:cubicBezTo>
                      <a:pt x="0" y="219"/>
                      <a:pt x="220" y="0"/>
                      <a:pt x="491" y="0"/>
                    </a:cubicBezTo>
                    <a:lnTo>
                      <a:pt x="17508" y="0"/>
                    </a:lnTo>
                    <a:cubicBezTo>
                      <a:pt x="17779" y="0"/>
                      <a:pt x="17999" y="219"/>
                      <a:pt x="17999" y="488"/>
                    </a:cubicBezTo>
                    <a:lnTo>
                      <a:pt x="17999" y="11792"/>
                    </a:lnTo>
                    <a:cubicBezTo>
                      <a:pt x="17999" y="12061"/>
                      <a:pt x="17779" y="12280"/>
                      <a:pt x="17508" y="12280"/>
                    </a:cubicBez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12" name="ïsľîḓè">
                <a:extLst>
                  <a:ext uri="{FF2B5EF4-FFF2-40B4-BE49-F238E27FC236}">
                    <a16:creationId xmlns:a16="http://schemas.microsoft.com/office/drawing/2014/main" id="{8765CA98-8126-4BEB-BE5E-0291E09BBA03}"/>
                  </a:ext>
                </a:extLst>
              </p:cNvPr>
              <p:cNvSpPr>
                <a:spLocks/>
              </p:cNvSpPr>
              <p:nvPr/>
            </p:nvSpPr>
            <p:spPr bwMode="auto">
              <a:xfrm>
                <a:off x="8543448" y="9168646"/>
                <a:ext cx="8006717" cy="142914"/>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solidFill>
                <a:srgbClr val="FFFFFF">
                  <a:lumMod val="95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13" name="íṣliḑè">
                <a:extLst>
                  <a:ext uri="{FF2B5EF4-FFF2-40B4-BE49-F238E27FC236}">
                    <a16:creationId xmlns:a16="http://schemas.microsoft.com/office/drawing/2014/main" id="{700868B8-2F67-42B4-8493-4082973B60F6}"/>
                  </a:ext>
                </a:extLst>
              </p:cNvPr>
              <p:cNvSpPr>
                <a:spLocks/>
              </p:cNvSpPr>
              <p:nvPr/>
            </p:nvSpPr>
            <p:spPr bwMode="auto">
              <a:xfrm>
                <a:off x="8543448" y="9168646"/>
                <a:ext cx="8006717" cy="237292"/>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noFill/>
              <a:ln w="10080">
                <a:solidFill>
                  <a:srgbClr val="778495"/>
                </a:solidFill>
                <a:miter lim="800000"/>
                <a:headEnd/>
                <a:tailEnd/>
              </a:ln>
              <a:extLst>
                <a:ext uri="{909E8E84-426E-40dd-AFC4-6F175D3DCCD1}"/>
              </a:extLst>
            </p:spPr>
            <p:txBody>
              <a:bodyPr anchor="ctr"/>
              <a:lstStyle/>
              <a:p>
                <a:pPr algn="ctr">
                  <a:defRPr/>
                </a:pPr>
                <a:endParaRPr kern="0">
                  <a:solidFill>
                    <a:srgbClr val="000000"/>
                  </a:solidFill>
                  <a:latin typeface="微软雅黑"/>
                  <a:ea typeface="微软雅黑"/>
                </a:endParaRPr>
              </a:p>
            </p:txBody>
          </p:sp>
          <p:sp>
            <p:nvSpPr>
              <p:cNvPr id="14" name="ïṥḻíḓè">
                <a:extLst>
                  <a:ext uri="{FF2B5EF4-FFF2-40B4-BE49-F238E27FC236}">
                    <a16:creationId xmlns:a16="http://schemas.microsoft.com/office/drawing/2014/main" id="{61CA3ABA-1FCF-4F82-A4E0-094B3E25A88F}"/>
                  </a:ext>
                </a:extLst>
              </p:cNvPr>
              <p:cNvSpPr>
                <a:spLocks/>
              </p:cNvSpPr>
              <p:nvPr/>
            </p:nvSpPr>
            <p:spPr bwMode="auto">
              <a:xfrm>
                <a:off x="8540751" y="9311560"/>
                <a:ext cx="8012112" cy="94378"/>
              </a:xfrm>
              <a:custGeom>
                <a:avLst/>
                <a:gdLst>
                  <a:gd name="T0" fmla="*/ 0 w 22256"/>
                  <a:gd name="T1" fmla="*/ 0 h 262"/>
                  <a:gd name="T2" fmla="*/ 870 w 22256"/>
                  <a:gd name="T3" fmla="*/ 261 h 262"/>
                  <a:gd name="T4" fmla="*/ 21418 w 22256"/>
                  <a:gd name="T5" fmla="*/ 261 h 262"/>
                  <a:gd name="T6" fmla="*/ 22255 w 22256"/>
                  <a:gd name="T7" fmla="*/ 0 h 262"/>
                  <a:gd name="T8" fmla="*/ 0 w 22256"/>
                  <a:gd name="T9" fmla="*/ 0 h 262"/>
                  <a:gd name="T10" fmla="*/ 0 60000 65536"/>
                  <a:gd name="T11" fmla="*/ 0 60000 65536"/>
                  <a:gd name="T12" fmla="*/ 0 60000 65536"/>
                  <a:gd name="T13" fmla="*/ 0 60000 65536"/>
                  <a:gd name="T14" fmla="*/ 0 60000 65536"/>
                  <a:gd name="T15" fmla="*/ 0 w 22256"/>
                  <a:gd name="T16" fmla="*/ 0 h 262"/>
                  <a:gd name="T17" fmla="*/ 22256 w 22256"/>
                  <a:gd name="T18" fmla="*/ 262 h 262"/>
                </a:gdLst>
                <a:ahLst/>
                <a:cxnLst>
                  <a:cxn ang="T10">
                    <a:pos x="T0" y="T1"/>
                  </a:cxn>
                  <a:cxn ang="T11">
                    <a:pos x="T2" y="T3"/>
                  </a:cxn>
                  <a:cxn ang="T12">
                    <a:pos x="T4" y="T5"/>
                  </a:cxn>
                  <a:cxn ang="T13">
                    <a:pos x="T6" y="T7"/>
                  </a:cxn>
                  <a:cxn ang="T14">
                    <a:pos x="T8" y="T9"/>
                  </a:cxn>
                </a:cxnLst>
                <a:rect l="T15" t="T16" r="T17" b="T18"/>
                <a:pathLst>
                  <a:path w="22256" h="262">
                    <a:moveTo>
                      <a:pt x="0" y="0"/>
                    </a:moveTo>
                    <a:cubicBezTo>
                      <a:pt x="0" y="0"/>
                      <a:pt x="462" y="261"/>
                      <a:pt x="870" y="261"/>
                    </a:cubicBezTo>
                    <a:lnTo>
                      <a:pt x="21418" y="261"/>
                    </a:lnTo>
                    <a:cubicBezTo>
                      <a:pt x="21898" y="261"/>
                      <a:pt x="22255" y="0"/>
                      <a:pt x="22255" y="0"/>
                    </a:cubicBezTo>
                    <a:lnTo>
                      <a:pt x="0" y="0"/>
                    </a:ln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15" name="íşḻíďê">
                <a:extLst>
                  <a:ext uri="{FF2B5EF4-FFF2-40B4-BE49-F238E27FC236}">
                    <a16:creationId xmlns:a16="http://schemas.microsoft.com/office/drawing/2014/main" id="{3FF2C27A-A349-4E43-BC11-98A1FF8D144B}"/>
                  </a:ext>
                </a:extLst>
              </p:cNvPr>
              <p:cNvSpPr>
                <a:spLocks/>
              </p:cNvSpPr>
              <p:nvPr/>
            </p:nvSpPr>
            <p:spPr bwMode="auto">
              <a:xfrm>
                <a:off x="11980293" y="9168646"/>
                <a:ext cx="1141120" cy="88984"/>
              </a:xfrm>
              <a:custGeom>
                <a:avLst/>
                <a:gdLst>
                  <a:gd name="T0" fmla="*/ 0 w 3171"/>
                  <a:gd name="T1" fmla="*/ 0 h 249"/>
                  <a:gd name="T2" fmla="*/ 349 w 3171"/>
                  <a:gd name="T3" fmla="*/ 248 h 249"/>
                  <a:gd name="T4" fmla="*/ 2821 w 3171"/>
                  <a:gd name="T5" fmla="*/ 248 h 249"/>
                  <a:gd name="T6" fmla="*/ 3170 w 3171"/>
                  <a:gd name="T7" fmla="*/ 0 h 249"/>
                  <a:gd name="T8" fmla="*/ 0 w 3171"/>
                  <a:gd name="T9" fmla="*/ 0 h 249"/>
                  <a:gd name="T10" fmla="*/ 0 60000 65536"/>
                  <a:gd name="T11" fmla="*/ 0 60000 65536"/>
                  <a:gd name="T12" fmla="*/ 0 60000 65536"/>
                  <a:gd name="T13" fmla="*/ 0 60000 65536"/>
                  <a:gd name="T14" fmla="*/ 0 60000 65536"/>
                  <a:gd name="T15" fmla="*/ 0 w 3171"/>
                  <a:gd name="T16" fmla="*/ 0 h 249"/>
                  <a:gd name="T17" fmla="*/ 3171 w 3171"/>
                  <a:gd name="T18" fmla="*/ 249 h 249"/>
                </a:gdLst>
                <a:ahLst/>
                <a:cxnLst>
                  <a:cxn ang="T10">
                    <a:pos x="T0" y="T1"/>
                  </a:cxn>
                  <a:cxn ang="T11">
                    <a:pos x="T2" y="T3"/>
                  </a:cxn>
                  <a:cxn ang="T12">
                    <a:pos x="T4" y="T5"/>
                  </a:cxn>
                  <a:cxn ang="T13">
                    <a:pos x="T6" y="T7"/>
                  </a:cxn>
                  <a:cxn ang="T14">
                    <a:pos x="T8" y="T9"/>
                  </a:cxn>
                </a:cxnLst>
                <a:rect l="T15" t="T16" r="T17" b="T18"/>
                <a:pathLst>
                  <a:path w="3171" h="249">
                    <a:moveTo>
                      <a:pt x="0" y="0"/>
                    </a:moveTo>
                    <a:cubicBezTo>
                      <a:pt x="49" y="144"/>
                      <a:pt x="187" y="248"/>
                      <a:pt x="349" y="248"/>
                    </a:cubicBezTo>
                    <a:lnTo>
                      <a:pt x="2821" y="248"/>
                    </a:lnTo>
                    <a:cubicBezTo>
                      <a:pt x="2983" y="248"/>
                      <a:pt x="3120" y="144"/>
                      <a:pt x="3170" y="0"/>
                    </a:cubicBezTo>
                    <a:lnTo>
                      <a:pt x="0" y="0"/>
                    </a:ln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16" name="iṩļîdè">
                <a:extLst>
                  <a:ext uri="{FF2B5EF4-FFF2-40B4-BE49-F238E27FC236}">
                    <a16:creationId xmlns:a16="http://schemas.microsoft.com/office/drawing/2014/main" id="{AA4E0C10-8F5B-4504-B249-7DE82BAEB337}"/>
                  </a:ext>
                </a:extLst>
              </p:cNvPr>
              <p:cNvSpPr>
                <a:spLocks/>
              </p:cNvSpPr>
              <p:nvPr/>
            </p:nvSpPr>
            <p:spPr bwMode="auto">
              <a:xfrm>
                <a:off x="12571086" y="4937840"/>
                <a:ext cx="37768" cy="35055"/>
              </a:xfrm>
              <a:custGeom>
                <a:avLst/>
                <a:gdLst>
                  <a:gd name="T0" fmla="*/ 51 w 104"/>
                  <a:gd name="T1" fmla="*/ 102 h 103"/>
                  <a:gd name="T2" fmla="*/ 0 w 104"/>
                  <a:gd name="T3" fmla="*/ 51 h 103"/>
                  <a:gd name="T4" fmla="*/ 51 w 104"/>
                  <a:gd name="T5" fmla="*/ 0 h 103"/>
                  <a:gd name="T6" fmla="*/ 103 w 104"/>
                  <a:gd name="T7" fmla="*/ 51 h 103"/>
                  <a:gd name="T8" fmla="*/ 51 w 104"/>
                  <a:gd name="T9" fmla="*/ 102 h 103"/>
                  <a:gd name="T10" fmla="*/ 0 60000 65536"/>
                  <a:gd name="T11" fmla="*/ 0 60000 65536"/>
                  <a:gd name="T12" fmla="*/ 0 60000 65536"/>
                  <a:gd name="T13" fmla="*/ 0 60000 65536"/>
                  <a:gd name="T14" fmla="*/ 0 60000 65536"/>
                  <a:gd name="T15" fmla="*/ 0 w 104"/>
                  <a:gd name="T16" fmla="*/ 0 h 103"/>
                  <a:gd name="T17" fmla="*/ 104 w 104"/>
                  <a:gd name="T18" fmla="*/ 103 h 103"/>
                </a:gdLst>
                <a:ahLst/>
                <a:cxnLst>
                  <a:cxn ang="T10">
                    <a:pos x="T0" y="T1"/>
                  </a:cxn>
                  <a:cxn ang="T11">
                    <a:pos x="T2" y="T3"/>
                  </a:cxn>
                  <a:cxn ang="T12">
                    <a:pos x="T4" y="T5"/>
                  </a:cxn>
                  <a:cxn ang="T13">
                    <a:pos x="T6" y="T7"/>
                  </a:cxn>
                  <a:cxn ang="T14">
                    <a:pos x="T8" y="T9"/>
                  </a:cxn>
                </a:cxnLst>
                <a:rect l="T15" t="T16" r="T17" b="T18"/>
                <a:pathLst>
                  <a:path w="104" h="103">
                    <a:moveTo>
                      <a:pt x="51" y="102"/>
                    </a:moveTo>
                    <a:cubicBezTo>
                      <a:pt x="23" y="102"/>
                      <a:pt x="0" y="79"/>
                      <a:pt x="0" y="51"/>
                    </a:cubicBezTo>
                    <a:cubicBezTo>
                      <a:pt x="0" y="22"/>
                      <a:pt x="23" y="0"/>
                      <a:pt x="51" y="0"/>
                    </a:cubicBezTo>
                    <a:cubicBezTo>
                      <a:pt x="80" y="0"/>
                      <a:pt x="103" y="22"/>
                      <a:pt x="103" y="51"/>
                    </a:cubicBezTo>
                    <a:cubicBezTo>
                      <a:pt x="103" y="79"/>
                      <a:pt x="80" y="102"/>
                      <a:pt x="51" y="102"/>
                    </a:cubicBezTo>
                  </a:path>
                </a:pathLst>
              </a:custGeom>
              <a:solidFill>
                <a:srgbClr val="FFFFFF"/>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grpSp>
        <p:sp>
          <p:nvSpPr>
            <p:cNvPr id="10" name="íṩ1îḋé">
              <a:extLst>
                <a:ext uri="{FF2B5EF4-FFF2-40B4-BE49-F238E27FC236}">
                  <a16:creationId xmlns:a16="http://schemas.microsoft.com/office/drawing/2014/main" id="{52D749F5-FA7E-419C-BCD5-6744980B0355}"/>
                </a:ext>
              </a:extLst>
            </p:cNvPr>
            <p:cNvSpPr/>
            <p:nvPr/>
          </p:nvSpPr>
          <p:spPr>
            <a:xfrm>
              <a:off x="3386923" y="1980448"/>
              <a:ext cx="5418151" cy="3417390"/>
            </a:xfrm>
            <a:prstGeom prst="rect">
              <a:avLst/>
            </a:prstGeom>
            <a:solidFill>
              <a:srgbClr val="FFFFFF"/>
            </a:solidFill>
            <a:ln w="12700" cap="flat" cmpd="sng" algn="ctr">
              <a:noFill/>
              <a:prstDash val="solid"/>
              <a:miter lim="800000"/>
            </a:ln>
            <a:effectLst/>
          </p:spPr>
          <p:txBody>
            <a:bodyPr anchor="ctr"/>
            <a:lstStyle/>
            <a:p>
              <a:pPr algn="ctr">
                <a:defRPr/>
              </a:pPr>
              <a:endParaRPr kern="0">
                <a:solidFill>
                  <a:srgbClr val="FFFFFF"/>
                </a:solidFill>
                <a:latin typeface="微软雅黑"/>
                <a:ea typeface="微软雅黑"/>
              </a:endParaRPr>
            </a:p>
          </p:txBody>
        </p:sp>
      </p:grpSp>
      <p:pic>
        <p:nvPicPr>
          <p:cNvPr id="17" name="Picture 2" descr="关于林木盗窃法的辩 的图像结果">
            <a:extLst>
              <a:ext uri="{FF2B5EF4-FFF2-40B4-BE49-F238E27FC236}">
                <a16:creationId xmlns:a16="http://schemas.microsoft.com/office/drawing/2014/main" id="{ACB37406-D9FD-469C-A928-153716251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731" y="1191359"/>
            <a:ext cx="5001736" cy="3209323"/>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2">
            <a:hlinkClick r:id="rId3" action="ppaction://hlinkfile"/>
            <a:extLst>
              <a:ext uri="{FF2B5EF4-FFF2-40B4-BE49-F238E27FC236}">
                <a16:creationId xmlns:a16="http://schemas.microsoft.com/office/drawing/2014/main" id="{6C61D6E5-AE62-4DD7-8357-7E677D6677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5802" y="248008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99069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6F00FDBB-5D1C-4A72-AF4E-23FC3109480D}"/>
              </a:ext>
            </a:extLst>
          </p:cNvPr>
          <p:cNvSpPr>
            <a:spLocks noGrp="1" noChangeArrowheads="1"/>
          </p:cNvSpPr>
          <p:nvPr>
            <p:ph type="body" idx="1"/>
          </p:nvPr>
        </p:nvSpPr>
        <p:spPr>
          <a:xfrm>
            <a:off x="280686" y="1189823"/>
            <a:ext cx="8081116" cy="546620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indent="0" eaLnBrk="1" hangingPunct="1">
              <a:buNone/>
            </a:pPr>
            <a:r>
              <a:rPr lang="zh-CN" altLang="en-US" b="1" dirty="0">
                <a:latin typeface="微软雅黑" panose="020B0503020204020204" pitchFamily="34" charset="-122"/>
                <a:ea typeface="微软雅黑" panose="020B0503020204020204" pitchFamily="34" charset="-122"/>
              </a:rPr>
              <a:t>要反对“</a:t>
            </a:r>
            <a:r>
              <a:rPr lang="zh-CN" altLang="en-US" b="1" dirty="0">
                <a:solidFill>
                  <a:srgbClr val="FF0000"/>
                </a:solidFill>
                <a:latin typeface="微软雅黑" panose="020B0503020204020204" pitchFamily="34" charset="-122"/>
                <a:ea typeface="微软雅黑" panose="020B0503020204020204" pitchFamily="34" charset="-122"/>
              </a:rPr>
              <a:t>法律万能论</a:t>
            </a:r>
            <a:r>
              <a:rPr lang="zh-CN" altLang="en-US" b="1"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法律虚无论</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marL="0" indent="0" eaLnBrk="1" hangingPunct="1">
              <a:buNone/>
            </a:pPr>
            <a:endParaRPr lang="en-US" altLang="zh-CN" b="1" dirty="0">
              <a:latin typeface="微软雅黑" panose="020B0503020204020204" pitchFamily="34" charset="-122"/>
              <a:ea typeface="微软雅黑" panose="020B0503020204020204" pitchFamily="34" charset="-122"/>
            </a:endParaRPr>
          </a:p>
          <a:p>
            <a:pPr marL="0" indent="0" eaLnBrk="1" hangingPunct="1">
              <a:buNone/>
            </a:pPr>
            <a:endParaRPr lang="en-US" altLang="zh-CN" b="1" dirty="0">
              <a:latin typeface="微软雅黑" panose="020B0503020204020204" pitchFamily="34" charset="-122"/>
              <a:ea typeface="微软雅黑" panose="020B0503020204020204" pitchFamily="34" charset="-122"/>
            </a:endParaRPr>
          </a:p>
          <a:p>
            <a:pPr marL="0" indent="0" eaLnBrk="1" hangingPunct="1">
              <a:buNone/>
            </a:pPr>
            <a:endParaRPr lang="zh-CN" altLang="en-US" sz="2400" b="1" dirty="0">
              <a:solidFill>
                <a:srgbClr val="800000"/>
              </a:solidFill>
              <a:ea typeface="楷体_GB2312" pitchFamily="49" charset="-122"/>
            </a:endParaRPr>
          </a:p>
          <a:p>
            <a:pPr eaLnBrk="1" hangingPunct="1">
              <a:buFontTx/>
              <a:buNone/>
            </a:pPr>
            <a:r>
              <a:rPr lang="zh-CN" altLang="en-US" sz="2400" b="1" dirty="0">
                <a:solidFill>
                  <a:srgbClr val="0000CC"/>
                </a:solidFill>
                <a:ea typeface="楷体_GB2312" pitchFamily="49" charset="-122"/>
              </a:rPr>
              <a:t> </a:t>
            </a:r>
          </a:p>
          <a:p>
            <a:pPr eaLnBrk="1" hangingPunct="1">
              <a:buFontTx/>
              <a:buNone/>
            </a:pPr>
            <a:r>
              <a:rPr lang="zh-CN" altLang="en-US" sz="2400" b="1" kern="0" dirty="0">
                <a:latin typeface="微软雅黑" panose="020B0503020204020204" pitchFamily="34" charset="-122"/>
                <a:ea typeface="微软雅黑" panose="020B0503020204020204" pitchFamily="34" charset="-122"/>
              </a:rPr>
              <a:t>“但社会不是以法律为基础的，那是法学家的幻想。相反地，法律应该以社会为基础。”               </a:t>
            </a:r>
          </a:p>
          <a:p>
            <a:pPr eaLnBrk="1" hangingPunct="1">
              <a:buFontTx/>
              <a:buNone/>
            </a:pPr>
            <a:r>
              <a:rPr lang="zh-CN" altLang="en-US" sz="2400" b="1" kern="0" dirty="0">
                <a:latin typeface="微软雅黑" panose="020B0503020204020204" pitchFamily="34" charset="-122"/>
                <a:ea typeface="微软雅黑" panose="020B0503020204020204" pitchFamily="34" charset="-122"/>
              </a:rPr>
              <a:t>                 </a:t>
            </a:r>
            <a:r>
              <a:rPr lang="en-US" altLang="zh-CN" sz="2400" b="1" kern="0" dirty="0">
                <a:latin typeface="微软雅黑" panose="020B0503020204020204" pitchFamily="34" charset="-122"/>
                <a:ea typeface="微软雅黑" panose="020B0503020204020204" pitchFamily="34" charset="-122"/>
              </a:rPr>
              <a:t>————</a:t>
            </a:r>
            <a:r>
              <a:rPr lang="zh-CN" altLang="en-US" sz="2000" b="1" dirty="0">
                <a:solidFill>
                  <a:srgbClr val="C00000"/>
                </a:solidFill>
                <a:ea typeface="楷体_GB2312" pitchFamily="49" charset="-122"/>
              </a:rPr>
              <a:t>马克思</a:t>
            </a:r>
          </a:p>
          <a:p>
            <a:pPr eaLnBrk="1" hangingPunct="1">
              <a:buFontTx/>
              <a:buNone/>
            </a:pPr>
            <a:endParaRPr lang="en-US" altLang="zh-CN" sz="3600" b="1" dirty="0">
              <a:solidFill>
                <a:srgbClr val="0000CC"/>
              </a:solidFill>
              <a:ea typeface="楷体_GB2312" pitchFamily="49" charset="-122"/>
            </a:endParaRPr>
          </a:p>
        </p:txBody>
      </p:sp>
      <p:pic>
        <p:nvPicPr>
          <p:cNvPr id="3076" name="Picture 4">
            <a:extLst>
              <a:ext uri="{FF2B5EF4-FFF2-40B4-BE49-F238E27FC236}">
                <a16:creationId xmlns:a16="http://schemas.microsoft.com/office/drawing/2014/main" id="{CA8350FD-F816-471D-A1BE-8CA9C2595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880" y="2981960"/>
            <a:ext cx="2381250" cy="305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0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055125" y="1326356"/>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p>
        </p:txBody>
      </p:sp>
      <p:grpSp>
        <p:nvGrpSpPr>
          <p:cNvPr id="71" name="组合 70"/>
          <p:cNvGrpSpPr/>
          <p:nvPr/>
        </p:nvGrpSpPr>
        <p:grpSpPr>
          <a:xfrm>
            <a:off x="2011493" y="2809150"/>
            <a:ext cx="8674868" cy="1907787"/>
            <a:chOff x="1315643" y="2485607"/>
            <a:chExt cx="9015510" cy="1907787"/>
          </a:xfrm>
        </p:grpSpPr>
        <p:grpSp>
          <p:nvGrpSpPr>
            <p:cNvPr id="57" name="组合 56"/>
            <p:cNvGrpSpPr/>
            <p:nvPr/>
          </p:nvGrpSpPr>
          <p:grpSpPr>
            <a:xfrm>
              <a:off x="1315643" y="3685508"/>
              <a:ext cx="9015510" cy="707886"/>
              <a:chOff x="1036243" y="4275809"/>
              <a:chExt cx="9015510" cy="707886"/>
            </a:xfrm>
          </p:grpSpPr>
          <p:grpSp>
            <p:nvGrpSpPr>
              <p:cNvPr id="58"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p>
              </p:txBody>
            </p:sp>
          </p:grpSp>
          <p:grpSp>
            <p:nvGrpSpPr>
              <p:cNvPr id="59" name="组合 58"/>
              <p:cNvGrpSpPr/>
              <p:nvPr/>
            </p:nvGrpSpPr>
            <p:grpSpPr>
              <a:xfrm>
                <a:off x="2341232" y="4275809"/>
                <a:ext cx="7710521" cy="707886"/>
                <a:chOff x="2341232" y="4275809"/>
                <a:chExt cx="7710521" cy="707886"/>
              </a:xfrm>
            </p:grpSpPr>
            <p:sp>
              <p:nvSpPr>
                <p:cNvPr id="60" name="圆角矩形 59"/>
                <p:cNvSpPr/>
                <p:nvPr/>
              </p:nvSpPr>
              <p:spPr>
                <a:xfrm>
                  <a:off x="2341232" y="4275809"/>
                  <a:ext cx="6668245"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457358" y="4368142"/>
                  <a:ext cx="7594395"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我国社会主义法律的本质特征</a:t>
                  </a:r>
                </a:p>
              </p:txBody>
            </p:sp>
          </p:grpSp>
        </p:grpSp>
        <p:grpSp>
          <p:nvGrpSpPr>
            <p:cNvPr id="64" name="组合 63"/>
            <p:cNvGrpSpPr/>
            <p:nvPr/>
          </p:nvGrpSpPr>
          <p:grpSpPr>
            <a:xfrm>
              <a:off x="1315643" y="2485607"/>
              <a:ext cx="7973234" cy="1169551"/>
              <a:chOff x="1036243" y="4275809"/>
              <a:chExt cx="7973234" cy="1169551"/>
            </a:xfrm>
          </p:grpSpPr>
          <p:grpSp>
            <p:nvGrpSpPr>
              <p:cNvPr id="65"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p>
              </p:txBody>
            </p:sp>
          </p:grpSp>
          <p:grpSp>
            <p:nvGrpSpPr>
              <p:cNvPr id="66" name="组合 65"/>
              <p:cNvGrpSpPr/>
              <p:nvPr/>
            </p:nvGrpSpPr>
            <p:grpSpPr>
              <a:xfrm>
                <a:off x="2341233" y="4275809"/>
                <a:ext cx="6668244" cy="1169551"/>
                <a:chOff x="2341233" y="4275809"/>
                <a:chExt cx="6668244" cy="1169551"/>
              </a:xfrm>
            </p:grpSpPr>
            <p:sp>
              <p:nvSpPr>
                <p:cNvPr id="67" name="圆角矩形 66"/>
                <p:cNvSpPr/>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503067" y="4368142"/>
                  <a:ext cx="6344576"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zh-CN" sz="3200" b="1" dirty="0">
                      <a:solidFill>
                        <a:prstClr val="black">
                          <a:lumMod val="75000"/>
                          <a:lumOff val="25000"/>
                        </a:prstClr>
                      </a:solidFill>
                      <a:latin typeface="Arial" panose="020B0604020202020204" pitchFamily="34" charset="0"/>
                      <a:ea typeface="微软雅黑" panose="020B0503020204020204" pitchFamily="34" charset="-122"/>
                    </a:rPr>
                    <a:t>法律及其历史发展</a:t>
                  </a:r>
                </a:p>
                <a:p>
                  <a:pPr>
                    <a:defRPr/>
                  </a:pP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6" name="组合 35"/>
          <p:cNvGrpSpPr/>
          <p:nvPr/>
        </p:nvGrpSpPr>
        <p:grpSpPr>
          <a:xfrm>
            <a:off x="2011493" y="5235721"/>
            <a:ext cx="7721282" cy="791709"/>
            <a:chOff x="1036243" y="4275809"/>
            <a:chExt cx="7721282" cy="707886"/>
          </a:xfrm>
        </p:grpSpPr>
        <p:grpSp>
          <p:nvGrpSpPr>
            <p:cNvPr id="37" name="组合 36"/>
            <p:cNvGrpSpPr/>
            <p:nvPr/>
          </p:nvGrpSpPr>
          <p:grpSpPr>
            <a:xfrm>
              <a:off x="1036243" y="4275809"/>
              <a:ext cx="1195782" cy="707886"/>
              <a:chOff x="2347518" y="2094584"/>
              <a:chExt cx="1195782" cy="707886"/>
            </a:xfrm>
          </p:grpSpPr>
          <p:sp>
            <p:nvSpPr>
              <p:cNvPr id="41" name="圆角矩形 40"/>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PA-10223"/>
              <p:cNvSpPr/>
              <p:nvPr/>
            </p:nvSpPr>
            <p:spPr>
              <a:xfrm>
                <a:off x="2456725" y="2186917"/>
                <a:ext cx="977369" cy="467824"/>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p:nvGrpSpPr>
          <p:grpSpPr>
            <a:xfrm>
              <a:off x="2341233" y="4275809"/>
              <a:ext cx="6416292" cy="707886"/>
              <a:chOff x="2341233" y="4275809"/>
              <a:chExt cx="6416292" cy="707886"/>
            </a:xfrm>
          </p:grpSpPr>
          <p:sp>
            <p:nvSpPr>
              <p:cNvPr id="39" name="圆角矩形 38"/>
              <p:cNvSpPr/>
              <p:nvPr/>
            </p:nvSpPr>
            <p:spPr>
              <a:xfrm>
                <a:off x="2341233" y="4275809"/>
                <a:ext cx="6416292"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PA-10223"/>
              <p:cNvSpPr/>
              <p:nvPr/>
            </p:nvSpPr>
            <p:spPr>
              <a:xfrm>
                <a:off x="2403663" y="4368142"/>
                <a:ext cx="6304554" cy="5228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zh-CN" sz="3200" b="1" dirty="0">
                    <a:solidFill>
                      <a:prstClr val="black">
                        <a:lumMod val="75000"/>
                        <a:lumOff val="25000"/>
                      </a:prstClr>
                    </a:solidFill>
                    <a:latin typeface="Arial" panose="020B0604020202020204" pitchFamily="34" charset="0"/>
                    <a:ea typeface="微软雅黑" panose="020B0503020204020204" pitchFamily="34" charset="-122"/>
                  </a:rPr>
                  <a:t>我国社会主义法律的运行</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sym typeface="+mn-lt"/>
                </a:endParaRPr>
              </a:p>
            </p:txBody>
          </p:sp>
        </p:grpSp>
      </p:grpSp>
    </p:spTree>
    <p:extLst>
      <p:ext uri="{BB962C8B-B14F-4D97-AF65-F5344CB8AC3E}">
        <p14:creationId xmlns:p14="http://schemas.microsoft.com/office/powerpoint/2010/main" val="325479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90247" y="3015776"/>
            <a:ext cx="8508853" cy="537468"/>
            <a:chOff x="5331382" y="2798275"/>
            <a:chExt cx="6749743" cy="685900"/>
          </a:xfrm>
        </p:grpSpPr>
        <p:sp>
          <p:nvSpPr>
            <p:cNvPr id="6" name="圆角矩形 5"/>
            <p:cNvSpPr/>
            <p:nvPr/>
          </p:nvSpPr>
          <p:spPr bwMode="auto">
            <a:xfrm>
              <a:off x="5331382" y="2798275"/>
              <a:ext cx="6749743" cy="685900"/>
            </a:xfrm>
            <a:prstGeom prst="roundRect">
              <a:avLst/>
            </a:prstGeom>
            <a:solidFill>
              <a:srgbClr val="A5A5A5"/>
            </a:solidFill>
            <a:ln w="50800">
              <a:noFill/>
            </a:ln>
            <a:effectLst>
              <a:outerShdw blurRad="50800" dist="38100" dir="2700000" algn="tl" rotWithShape="0">
                <a:prstClr val="black">
                  <a:alpha val="40000"/>
                </a:prstClr>
              </a:outerShdw>
            </a:effectLst>
          </p:spPr>
          <p:txBody>
            <a:bodyPr rtlCol="0" anchor="ctr"/>
            <a:lstStyle/>
            <a:p>
              <a:pPr algn="ctr"/>
              <a:endParaRPr lang="zh-CN" altLang="en-US">
                <a:effectLst>
                  <a:outerShdw blurRad="38100" dist="38100" dir="2700000" algn="tl">
                    <a:srgbClr val="000000">
                      <a:alpha val="43137"/>
                    </a:srgbClr>
                  </a:outerShdw>
                </a:effectLst>
              </a:endParaRPr>
            </a:p>
          </p:txBody>
        </p:sp>
        <p:sp>
          <p:nvSpPr>
            <p:cNvPr id="7" name="矩形 31"/>
            <p:cNvSpPr>
              <a:spLocks noChangeArrowheads="1"/>
            </p:cNvSpPr>
            <p:nvPr/>
          </p:nvSpPr>
          <p:spPr bwMode="auto">
            <a:xfrm>
              <a:off x="5461085" y="2922209"/>
              <a:ext cx="5198859" cy="561966"/>
            </a:xfrm>
            <a:prstGeom prst="rect">
              <a:avLst/>
            </a:prstGeom>
            <a:noFill/>
            <a:ln>
              <a:noFill/>
            </a:ln>
          </p:spPr>
          <p:txBody>
            <a:bodyPr wrap="none">
              <a:spAutoFit/>
            </a:bodyPr>
            <a:lstStyle>
              <a:lvl1pPr>
                <a:defRPr sz="2400">
                  <a:solidFill>
                    <a:schemeClr val="tx1"/>
                  </a:solidFill>
                  <a:latin typeface="Calibri" panose="020F0502020204030204" pitchFamily="34" charset="0"/>
                  <a:ea typeface="微软雅黑" panose="020B0503020204020204" pitchFamily="34" charset="-122"/>
                </a:defRPr>
              </a:lvl1pPr>
              <a:lvl2pPr marL="742950" indent="-285750">
                <a:defRPr sz="2400">
                  <a:solidFill>
                    <a:schemeClr val="tx1"/>
                  </a:solidFill>
                  <a:latin typeface="Calibri" panose="020F0502020204030204" pitchFamily="34" charset="0"/>
                  <a:ea typeface="微软雅黑" panose="020B0503020204020204" pitchFamily="34" charset="-122"/>
                </a:defRPr>
              </a:lvl2pPr>
              <a:lvl3pPr marL="1143000" indent="-228600">
                <a:defRPr sz="2400">
                  <a:solidFill>
                    <a:schemeClr val="tx1"/>
                  </a:solidFill>
                  <a:latin typeface="Calibri" panose="020F0502020204030204" pitchFamily="34" charset="0"/>
                  <a:ea typeface="微软雅黑" panose="020B0503020204020204" pitchFamily="34" charset="-122"/>
                </a:defRPr>
              </a:lvl3pPr>
              <a:lvl4pPr marL="1600200" indent="-228600">
                <a:defRPr sz="2400">
                  <a:solidFill>
                    <a:schemeClr val="tx1"/>
                  </a:solidFill>
                  <a:latin typeface="Calibri" panose="020F0502020204030204" pitchFamily="34" charset="0"/>
                  <a:ea typeface="微软雅黑" panose="020B0503020204020204" pitchFamily="34" charset="-122"/>
                </a:defRPr>
              </a:lvl4pPr>
              <a:lvl5pPr marL="2057400" indent="-228600">
                <a:defRPr sz="2400">
                  <a:solidFill>
                    <a:schemeClr val="tx1"/>
                  </a:solidFill>
                  <a:latin typeface="Calibri" panose="020F050202020403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9pPr>
            </a:lstStyle>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旨在实现人的全面发展和全体社会成员的共同富裕。</a:t>
              </a:r>
              <a:endParaRPr lang="en-US" altLang="zh-CN"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grpSp>
      <p:grpSp>
        <p:nvGrpSpPr>
          <p:cNvPr id="8" name="组合 7"/>
          <p:cNvGrpSpPr/>
          <p:nvPr/>
        </p:nvGrpSpPr>
        <p:grpSpPr>
          <a:xfrm>
            <a:off x="2302541" y="2003057"/>
            <a:ext cx="8396559" cy="432000"/>
            <a:chOff x="5636039" y="1798107"/>
            <a:chExt cx="8182566" cy="610524"/>
          </a:xfrm>
        </p:grpSpPr>
        <p:sp>
          <p:nvSpPr>
            <p:cNvPr id="9" name="圆角矩形 8"/>
            <p:cNvSpPr/>
            <p:nvPr/>
          </p:nvSpPr>
          <p:spPr bwMode="auto">
            <a:xfrm>
              <a:off x="5636039" y="1798107"/>
              <a:ext cx="8182566" cy="610524"/>
            </a:xfrm>
            <a:prstGeom prst="roundRect">
              <a:avLst/>
            </a:prstGeom>
            <a:solidFill>
              <a:srgbClr val="5B9BD5"/>
            </a:solidFill>
            <a:ln w="50800">
              <a:noFill/>
            </a:ln>
            <a:effectLst>
              <a:outerShdw blurRad="50800" dist="38100" dir="2700000" algn="tl" rotWithShape="0">
                <a:prstClr val="black">
                  <a:alpha val="40000"/>
                </a:prstClr>
              </a:outerShdw>
            </a:effectLst>
          </p:spPr>
          <p:txBody>
            <a:bodyPr rtlCol="0" anchor="ctr"/>
            <a:lstStyle/>
            <a:p>
              <a:pPr algn="ctr"/>
              <a:endParaRPr lang="zh-CN" altLang="en-US">
                <a:effectLst>
                  <a:outerShdw blurRad="38100" dist="38100" dir="2700000" algn="tl">
                    <a:srgbClr val="000000">
                      <a:alpha val="43137"/>
                    </a:srgbClr>
                  </a:outerShdw>
                </a:effectLst>
              </a:endParaRPr>
            </a:p>
          </p:txBody>
        </p:sp>
        <p:sp>
          <p:nvSpPr>
            <p:cNvPr id="10" name="矩形 27"/>
            <p:cNvSpPr>
              <a:spLocks noChangeArrowheads="1"/>
            </p:cNvSpPr>
            <p:nvPr/>
          </p:nvSpPr>
          <p:spPr bwMode="auto">
            <a:xfrm>
              <a:off x="5681048" y="1885336"/>
              <a:ext cx="4853910" cy="500211"/>
            </a:xfrm>
            <a:prstGeom prst="rect">
              <a:avLst/>
            </a:prstGeom>
            <a:noFill/>
            <a:ln>
              <a:noFill/>
            </a:ln>
          </p:spPr>
          <p:txBody>
            <a:bodyPr wrap="none">
              <a:spAutoFit/>
            </a:bodyPr>
            <a:lstStyle>
              <a:lvl1pPr>
                <a:defRPr sz="2400">
                  <a:solidFill>
                    <a:schemeClr val="tx1"/>
                  </a:solidFill>
                  <a:latin typeface="Calibri" panose="020F0502020204030204" pitchFamily="34" charset="0"/>
                  <a:ea typeface="微软雅黑" panose="020B0503020204020204" pitchFamily="34" charset="-122"/>
                </a:defRPr>
              </a:lvl1pPr>
              <a:lvl2pPr marL="742950" indent="-285750">
                <a:defRPr sz="2400">
                  <a:solidFill>
                    <a:schemeClr val="tx1"/>
                  </a:solidFill>
                  <a:latin typeface="Calibri" panose="020F0502020204030204" pitchFamily="34" charset="0"/>
                  <a:ea typeface="微软雅黑" panose="020B0503020204020204" pitchFamily="34" charset="-122"/>
                </a:defRPr>
              </a:lvl2pPr>
              <a:lvl3pPr marL="1143000" indent="-228600">
                <a:defRPr sz="2400">
                  <a:solidFill>
                    <a:schemeClr val="tx1"/>
                  </a:solidFill>
                  <a:latin typeface="Calibri" panose="020F0502020204030204" pitchFamily="34" charset="0"/>
                  <a:ea typeface="微软雅黑" panose="020B0503020204020204" pitchFamily="34" charset="-122"/>
                </a:defRPr>
              </a:lvl3pPr>
              <a:lvl4pPr marL="1600200" indent="-228600">
                <a:defRPr sz="2400">
                  <a:solidFill>
                    <a:schemeClr val="tx1"/>
                  </a:solidFill>
                  <a:latin typeface="Calibri" panose="020F0502020204030204" pitchFamily="34" charset="0"/>
                  <a:ea typeface="微软雅黑" panose="020B0503020204020204" pitchFamily="34" charset="-122"/>
                </a:defRPr>
              </a:lvl4pPr>
              <a:lvl5pPr marL="2057400" indent="-228600">
                <a:defRPr sz="2400">
                  <a:solidFill>
                    <a:schemeClr val="tx1"/>
                  </a:solidFill>
                  <a:latin typeface="Calibri" panose="020F050202020403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9pPr>
            </a:lstStyle>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人类历史上唯一以公有制为基础的新型法律制度。</a:t>
              </a:r>
              <a:endParaRPr lang="en-US" altLang="zh-CN"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grpSp>
      <p:grpSp>
        <p:nvGrpSpPr>
          <p:cNvPr id="11" name="组合 10"/>
          <p:cNvGrpSpPr/>
          <p:nvPr/>
        </p:nvGrpSpPr>
        <p:grpSpPr>
          <a:xfrm>
            <a:off x="2254158" y="3951035"/>
            <a:ext cx="8935073" cy="713432"/>
            <a:chOff x="4433933" y="5150926"/>
            <a:chExt cx="7688140" cy="1080277"/>
          </a:xfrm>
        </p:grpSpPr>
        <p:sp>
          <p:nvSpPr>
            <p:cNvPr id="12" name="圆角矩形 11"/>
            <p:cNvSpPr/>
            <p:nvPr/>
          </p:nvSpPr>
          <p:spPr bwMode="auto">
            <a:xfrm>
              <a:off x="4433933" y="5150926"/>
              <a:ext cx="7677290" cy="813833"/>
            </a:xfrm>
            <a:prstGeom prst="roundRect">
              <a:avLst/>
            </a:prstGeom>
            <a:solidFill>
              <a:srgbClr val="ED7D31"/>
            </a:solidFill>
            <a:ln w="50800">
              <a:noFill/>
            </a:ln>
            <a:effectLst>
              <a:outerShdw blurRad="50800" dist="38100" dir="2700000" algn="tl" rotWithShape="0">
                <a:prstClr val="black">
                  <a:alpha val="40000"/>
                </a:prstClr>
              </a:outerShdw>
            </a:effectLst>
          </p:spPr>
          <p:txBody>
            <a:bodyPr rtlCol="0" anchor="ctr"/>
            <a:lstStyle/>
            <a:p>
              <a:pPr algn="ctr"/>
              <a:endParaRPr lang="zh-CN" altLang="en-US">
                <a:effectLst>
                  <a:outerShdw blurRad="38100" dist="38100" dir="2700000" algn="tl">
                    <a:srgbClr val="000000">
                      <a:alpha val="43137"/>
                    </a:srgbClr>
                  </a:outerShdw>
                </a:effectLst>
              </a:endParaRPr>
            </a:p>
          </p:txBody>
        </p:sp>
        <p:sp>
          <p:nvSpPr>
            <p:cNvPr id="13" name="矩形 36"/>
            <p:cNvSpPr>
              <a:spLocks noChangeArrowheads="1"/>
            </p:cNvSpPr>
            <p:nvPr/>
          </p:nvSpPr>
          <p:spPr bwMode="auto">
            <a:xfrm>
              <a:off x="4486414" y="5299134"/>
              <a:ext cx="7635659" cy="93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alibri" panose="020F0502020204030204" pitchFamily="34" charset="0"/>
                  <a:ea typeface="微软雅黑" panose="020B0503020204020204" pitchFamily="34" charset="-122"/>
                </a:defRPr>
              </a:lvl1pPr>
              <a:lvl2pPr marL="742950" indent="-285750">
                <a:defRPr sz="2400">
                  <a:solidFill>
                    <a:schemeClr val="tx1"/>
                  </a:solidFill>
                  <a:latin typeface="Calibri" panose="020F0502020204030204" pitchFamily="34" charset="0"/>
                  <a:ea typeface="微软雅黑" panose="020B0503020204020204" pitchFamily="34" charset="-122"/>
                </a:defRPr>
              </a:lvl2pPr>
              <a:lvl3pPr marL="1143000" indent="-228600">
                <a:defRPr sz="2400">
                  <a:solidFill>
                    <a:schemeClr val="tx1"/>
                  </a:solidFill>
                  <a:latin typeface="Calibri" panose="020F0502020204030204" pitchFamily="34" charset="0"/>
                  <a:ea typeface="微软雅黑" panose="020B0503020204020204" pitchFamily="34" charset="-122"/>
                </a:defRPr>
              </a:lvl3pPr>
              <a:lvl4pPr marL="1600200" indent="-228600">
                <a:defRPr sz="2400">
                  <a:solidFill>
                    <a:schemeClr val="tx1"/>
                  </a:solidFill>
                  <a:latin typeface="Calibri" panose="020F0502020204030204" pitchFamily="34" charset="0"/>
                  <a:ea typeface="微软雅黑" panose="020B0503020204020204" pitchFamily="34" charset="-122"/>
                </a:defRPr>
              </a:lvl4pPr>
              <a:lvl5pPr marL="2057400" indent="-228600">
                <a:defRPr sz="2400">
                  <a:solidFill>
                    <a:schemeClr val="tx1"/>
                  </a:solidFill>
                  <a:latin typeface="Calibri" panose="020F050202020403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9pPr>
            </a:lstStyle>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是最广大人民群众意志的集中体现，是实现人民当家作主、实现人民民主专政的重要保证。</a:t>
              </a:r>
              <a:endParaRPr lang="en-US" altLang="zh-CN"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a:p>
              <a:endPar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grpSp>
      <p:sp>
        <p:nvSpPr>
          <p:cNvPr id="14" name="椭圆 13"/>
          <p:cNvSpPr/>
          <p:nvPr/>
        </p:nvSpPr>
        <p:spPr bwMode="auto">
          <a:xfrm>
            <a:off x="1492900" y="2158229"/>
            <a:ext cx="252000" cy="252000"/>
          </a:xfrm>
          <a:prstGeom prst="ellipse">
            <a:avLst/>
          </a:prstGeom>
          <a:solidFill>
            <a:srgbClr val="5B9BD5"/>
          </a:solidFill>
          <a:ln w="50800">
            <a:noFill/>
          </a:ln>
          <a:effectLst/>
        </p:spPr>
        <p:txBody>
          <a:bodyPr rtlCol="0" anchor="ctr"/>
          <a:lstStyle/>
          <a:p>
            <a:pPr algn="ctr"/>
            <a:endParaRPr lang="zh-CN" altLang="en-US"/>
          </a:p>
        </p:txBody>
      </p:sp>
      <p:sp>
        <p:nvSpPr>
          <p:cNvPr id="15" name="椭圆 14"/>
          <p:cNvSpPr/>
          <p:nvPr/>
        </p:nvSpPr>
        <p:spPr bwMode="auto">
          <a:xfrm>
            <a:off x="1475102" y="3145512"/>
            <a:ext cx="252000" cy="252000"/>
          </a:xfrm>
          <a:prstGeom prst="ellipse">
            <a:avLst/>
          </a:prstGeom>
          <a:solidFill>
            <a:srgbClr val="A5A5A5"/>
          </a:solidFill>
          <a:ln w="50800">
            <a:noFill/>
          </a:ln>
          <a:effectLst/>
        </p:spPr>
        <p:txBody>
          <a:bodyPr rtlCol="0" anchor="ctr"/>
          <a:lstStyle/>
          <a:p>
            <a:pPr algn="ctr"/>
            <a:endParaRPr lang="zh-CN" altLang="en-US"/>
          </a:p>
        </p:txBody>
      </p:sp>
      <p:sp>
        <p:nvSpPr>
          <p:cNvPr id="16" name="椭圆 15"/>
          <p:cNvSpPr/>
          <p:nvPr/>
        </p:nvSpPr>
        <p:spPr bwMode="auto">
          <a:xfrm>
            <a:off x="1475102" y="4033049"/>
            <a:ext cx="252000" cy="252000"/>
          </a:xfrm>
          <a:prstGeom prst="ellipse">
            <a:avLst/>
          </a:prstGeom>
          <a:solidFill>
            <a:srgbClr val="ED7D31"/>
          </a:solidFill>
          <a:ln w="50800">
            <a:noFill/>
          </a:ln>
          <a:effectLst/>
        </p:spPr>
        <p:txBody>
          <a:bodyPr rtlCol="0" anchor="ctr"/>
          <a:lstStyle/>
          <a:p>
            <a:pPr algn="ctr"/>
            <a:endParaRPr lang="zh-CN" altLang="en-US"/>
          </a:p>
        </p:txBody>
      </p:sp>
      <p:sp>
        <p:nvSpPr>
          <p:cNvPr id="17" name="椭圆 16"/>
          <p:cNvSpPr/>
          <p:nvPr/>
        </p:nvSpPr>
        <p:spPr bwMode="auto">
          <a:xfrm>
            <a:off x="1492900" y="4853414"/>
            <a:ext cx="252000" cy="252000"/>
          </a:xfrm>
          <a:prstGeom prst="ellipse">
            <a:avLst/>
          </a:prstGeom>
          <a:solidFill>
            <a:schemeClr val="accent6">
              <a:lumMod val="75000"/>
            </a:schemeClr>
          </a:solidFill>
          <a:ln w="50800">
            <a:noFill/>
          </a:ln>
          <a:effectLst/>
        </p:spPr>
        <p:txBody>
          <a:bodyPr rtlCol="0" anchor="ctr"/>
          <a:lstStyle/>
          <a:p>
            <a:pPr algn="ctr"/>
            <a:endParaRPr lang="zh-CN" altLang="en-US"/>
          </a:p>
        </p:txBody>
      </p:sp>
      <p:grpSp>
        <p:nvGrpSpPr>
          <p:cNvPr id="18" name="组合 17"/>
          <p:cNvGrpSpPr/>
          <p:nvPr/>
        </p:nvGrpSpPr>
        <p:grpSpPr>
          <a:xfrm>
            <a:off x="2271583" y="4841439"/>
            <a:ext cx="9416156" cy="431586"/>
            <a:chOff x="5538563" y="2838150"/>
            <a:chExt cx="9416156" cy="476767"/>
          </a:xfrm>
          <a:solidFill>
            <a:schemeClr val="accent6">
              <a:lumMod val="75000"/>
            </a:schemeClr>
          </a:solidFill>
        </p:grpSpPr>
        <p:sp>
          <p:nvSpPr>
            <p:cNvPr id="19" name="圆角矩形 18"/>
            <p:cNvSpPr/>
            <p:nvPr/>
          </p:nvSpPr>
          <p:spPr bwMode="auto">
            <a:xfrm>
              <a:off x="5538563" y="2838150"/>
              <a:ext cx="9079302" cy="476767"/>
            </a:xfrm>
            <a:prstGeom prst="roundRect">
              <a:avLst/>
            </a:prstGeom>
            <a:grpFill/>
            <a:ln w="50800">
              <a:noFill/>
            </a:ln>
            <a:effectLst>
              <a:outerShdw blurRad="50800" dist="38100" dir="2700000" algn="tl" rotWithShape="0">
                <a:prstClr val="black">
                  <a:alpha val="40000"/>
                </a:prstClr>
              </a:outerShdw>
            </a:effectLst>
          </p:spPr>
          <p:txBody>
            <a:bodyPr rtlCol="0" anchor="ctr"/>
            <a:lstStyle/>
            <a:p>
              <a:pPr algn="ctr"/>
              <a:endParaRPr lang="zh-CN" altLang="en-US">
                <a:effectLst>
                  <a:outerShdw blurRad="38100" dist="38100" dir="2700000" algn="tl">
                    <a:srgbClr val="000000">
                      <a:alpha val="43137"/>
                    </a:srgbClr>
                  </a:outerShdw>
                </a:effectLst>
              </a:endParaRPr>
            </a:p>
          </p:txBody>
        </p:sp>
        <p:sp>
          <p:nvSpPr>
            <p:cNvPr id="20" name="矩形 31"/>
            <p:cNvSpPr>
              <a:spLocks noChangeArrowheads="1"/>
            </p:cNvSpPr>
            <p:nvPr/>
          </p:nvSpPr>
          <p:spPr bwMode="auto">
            <a:xfrm>
              <a:off x="5977128" y="2887698"/>
              <a:ext cx="8977591" cy="390996"/>
            </a:xfrm>
            <a:prstGeom prst="rect">
              <a:avLst/>
            </a:prstGeom>
            <a:noFill/>
            <a:ln>
              <a:noFill/>
            </a:ln>
          </p:spPr>
          <p:txBody>
            <a:bodyPr wrap="square">
              <a:spAutoFit/>
            </a:bodyPr>
            <a:lstStyle>
              <a:lvl1pPr>
                <a:defRPr sz="2400">
                  <a:solidFill>
                    <a:schemeClr val="tx1"/>
                  </a:solidFill>
                  <a:latin typeface="Calibri" panose="020F0502020204030204" pitchFamily="34" charset="0"/>
                  <a:ea typeface="微软雅黑" panose="020B0503020204020204" pitchFamily="34" charset="-122"/>
                </a:defRPr>
              </a:lvl1pPr>
              <a:lvl2pPr marL="742950" indent="-285750">
                <a:defRPr sz="2400">
                  <a:solidFill>
                    <a:schemeClr val="tx1"/>
                  </a:solidFill>
                  <a:latin typeface="Calibri" panose="020F0502020204030204" pitchFamily="34" charset="0"/>
                  <a:ea typeface="微软雅黑" panose="020B0503020204020204" pitchFamily="34" charset="-122"/>
                </a:defRPr>
              </a:lvl2pPr>
              <a:lvl3pPr marL="1143000" indent="-228600">
                <a:defRPr sz="2400">
                  <a:solidFill>
                    <a:schemeClr val="tx1"/>
                  </a:solidFill>
                  <a:latin typeface="Calibri" panose="020F0502020204030204" pitchFamily="34" charset="0"/>
                  <a:ea typeface="微软雅黑" panose="020B0503020204020204" pitchFamily="34" charset="-122"/>
                </a:defRPr>
              </a:lvl3pPr>
              <a:lvl4pPr marL="1600200" indent="-228600">
                <a:defRPr sz="2400">
                  <a:solidFill>
                    <a:schemeClr val="tx1"/>
                  </a:solidFill>
                  <a:latin typeface="Calibri" panose="020F0502020204030204" pitchFamily="34" charset="0"/>
                  <a:ea typeface="微软雅黑" panose="020B0503020204020204" pitchFamily="34" charset="-122"/>
                </a:defRPr>
              </a:lvl4pPr>
              <a:lvl5pPr marL="2057400" indent="-228600">
                <a:defRPr sz="2400">
                  <a:solidFill>
                    <a:schemeClr val="tx1"/>
                  </a:solidFill>
                  <a:latin typeface="Calibri" panose="020F050202020403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9pPr>
            </a:lstStyle>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是最广大人民群众意志的集中体现，是实现人民当家作主、实现人民民主专政的重要保证</a:t>
              </a:r>
              <a:r>
                <a:rPr lang="zh-CN" altLang="en-US" sz="1600" b="1" dirty="0">
                  <a:solidFill>
                    <a:schemeClr val="bg1"/>
                  </a:solidFill>
                  <a:latin typeface="微软雅黑" panose="020B0503020204020204" pitchFamily="34" charset="-122"/>
                  <a:ea typeface="微软雅黑" panose="020B0503020204020204" pitchFamily="34" charset="-122"/>
                </a:rPr>
                <a:t>。</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21" name="椭圆 20"/>
          <p:cNvSpPr/>
          <p:nvPr/>
        </p:nvSpPr>
        <p:spPr bwMode="auto">
          <a:xfrm>
            <a:off x="1475102" y="5906838"/>
            <a:ext cx="252000" cy="252000"/>
          </a:xfrm>
          <a:prstGeom prst="ellipse">
            <a:avLst/>
          </a:prstGeom>
          <a:solidFill>
            <a:schemeClr val="accent2">
              <a:lumMod val="75000"/>
            </a:schemeClr>
          </a:solidFill>
          <a:ln w="50800">
            <a:noFill/>
          </a:ln>
          <a:effectLst/>
        </p:spPr>
        <p:txBody>
          <a:bodyPr rtlCol="0" anchor="ctr"/>
          <a:lstStyle/>
          <a:p>
            <a:pPr algn="ctr"/>
            <a:endParaRPr lang="zh-CN" altLang="en-US"/>
          </a:p>
        </p:txBody>
      </p:sp>
      <p:grpSp>
        <p:nvGrpSpPr>
          <p:cNvPr id="22" name="组合 21"/>
          <p:cNvGrpSpPr/>
          <p:nvPr/>
        </p:nvGrpSpPr>
        <p:grpSpPr>
          <a:xfrm>
            <a:off x="2271583" y="5720256"/>
            <a:ext cx="9514621" cy="877163"/>
            <a:chOff x="5400355" y="2808824"/>
            <a:chExt cx="6240259" cy="1001460"/>
          </a:xfrm>
          <a:solidFill>
            <a:schemeClr val="accent2">
              <a:lumMod val="75000"/>
            </a:schemeClr>
          </a:solidFill>
        </p:grpSpPr>
        <p:sp>
          <p:nvSpPr>
            <p:cNvPr id="23" name="圆角矩形 22"/>
            <p:cNvSpPr/>
            <p:nvPr/>
          </p:nvSpPr>
          <p:spPr bwMode="auto">
            <a:xfrm>
              <a:off x="5400355" y="2824363"/>
              <a:ext cx="6240259" cy="654133"/>
            </a:xfrm>
            <a:prstGeom prst="roundRect">
              <a:avLst/>
            </a:prstGeom>
            <a:grpFill/>
            <a:ln w="50800">
              <a:noFill/>
            </a:ln>
            <a:effectLst>
              <a:outerShdw blurRad="50800" dist="38100" dir="2700000" algn="tl" rotWithShape="0">
                <a:prstClr val="black">
                  <a:alpha val="40000"/>
                </a:prstClr>
              </a:outerShdw>
            </a:effectLst>
          </p:spPr>
          <p:txBody>
            <a:bodyPr rtlCol="0" anchor="ctr"/>
            <a:lstStyle/>
            <a:p>
              <a:pPr algn="ctr"/>
              <a:endParaRPr lang="zh-CN" altLang="en-US">
                <a:effectLst>
                  <a:outerShdw blurRad="38100" dist="38100" dir="2700000" algn="tl">
                    <a:srgbClr val="000000">
                      <a:alpha val="43137"/>
                    </a:srgbClr>
                  </a:outerShdw>
                </a:effectLst>
              </a:endParaRPr>
            </a:p>
          </p:txBody>
        </p:sp>
        <p:sp>
          <p:nvSpPr>
            <p:cNvPr id="24" name="矩形 31"/>
            <p:cNvSpPr>
              <a:spLocks noChangeArrowheads="1"/>
            </p:cNvSpPr>
            <p:nvPr/>
          </p:nvSpPr>
          <p:spPr bwMode="auto">
            <a:xfrm>
              <a:off x="5461307" y="2808824"/>
              <a:ext cx="5554468" cy="1001460"/>
            </a:xfrm>
            <a:prstGeom prst="rect">
              <a:avLst/>
            </a:prstGeom>
            <a:noFill/>
            <a:ln>
              <a:noFill/>
            </a:ln>
          </p:spPr>
          <p:txBody>
            <a:bodyPr wrap="none">
              <a:spAutoFit/>
            </a:bodyPr>
            <a:lstStyle>
              <a:lvl1pPr>
                <a:defRPr sz="2400">
                  <a:solidFill>
                    <a:schemeClr val="tx1"/>
                  </a:solidFill>
                  <a:latin typeface="Calibri" panose="020F0502020204030204" pitchFamily="34" charset="0"/>
                  <a:ea typeface="微软雅黑" panose="020B0503020204020204" pitchFamily="34" charset="-122"/>
                </a:defRPr>
              </a:lvl1pPr>
              <a:lvl2pPr marL="742950" indent="-285750">
                <a:defRPr sz="2400">
                  <a:solidFill>
                    <a:schemeClr val="tx1"/>
                  </a:solidFill>
                  <a:latin typeface="Calibri" panose="020F0502020204030204" pitchFamily="34" charset="0"/>
                  <a:ea typeface="微软雅黑" panose="020B0503020204020204" pitchFamily="34" charset="-122"/>
                </a:defRPr>
              </a:lvl2pPr>
              <a:lvl3pPr marL="1143000" indent="-228600">
                <a:defRPr sz="2400">
                  <a:solidFill>
                    <a:schemeClr val="tx1"/>
                  </a:solidFill>
                  <a:latin typeface="Calibri" panose="020F0502020204030204" pitchFamily="34" charset="0"/>
                  <a:ea typeface="微软雅黑" panose="020B0503020204020204" pitchFamily="34" charset="-122"/>
                </a:defRPr>
              </a:lvl3pPr>
              <a:lvl4pPr marL="1600200" indent="-228600">
                <a:defRPr sz="2400">
                  <a:solidFill>
                    <a:schemeClr val="tx1"/>
                  </a:solidFill>
                  <a:latin typeface="Calibri" panose="020F0502020204030204" pitchFamily="34" charset="0"/>
                  <a:ea typeface="微软雅黑" panose="020B0503020204020204" pitchFamily="34" charset="-122"/>
                </a:defRPr>
              </a:lvl4pPr>
              <a:lvl5pPr marL="2057400" indent="-228600">
                <a:defRPr sz="2400">
                  <a:solidFill>
                    <a:schemeClr val="tx1"/>
                  </a:solidFill>
                  <a:latin typeface="Calibri" panose="020F050202020403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Calibri" panose="020F0502020204030204" pitchFamily="34" charset="0"/>
                  <a:ea typeface="微软雅黑" panose="020B0503020204020204" pitchFamily="34" charset="-122"/>
                </a:defRPr>
              </a:lvl9pPr>
            </a:lstStyle>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反映了社会主义生产关系的本质要求，为实现普遍意义的平等、自由奠定了坚实基础，</a:t>
              </a:r>
              <a:endParaRPr lang="en-US" altLang="zh-CN"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a:p>
              <a:r>
                <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rPr>
                <a:t>实现了对历史上各种类型法律制度的超越。</a:t>
              </a:r>
              <a:endParaRPr lang="en-US" altLang="zh-CN"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a:p>
              <a:endParaRPr lang="zh-CN" altLang="en-US" sz="1700" b="1"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grpSp>
      <p:sp>
        <p:nvSpPr>
          <p:cNvPr id="26" name="标题 1">
            <a:extLst>
              <a:ext uri="{FF2B5EF4-FFF2-40B4-BE49-F238E27FC236}">
                <a16:creationId xmlns:a16="http://schemas.microsoft.com/office/drawing/2014/main" id="{3534C0F0-2315-489E-AEF6-C10087976493}"/>
              </a:ext>
            </a:extLst>
          </p:cNvPr>
          <p:cNvSpPr txBox="1">
            <a:spLocks noChangeArrowheads="1"/>
          </p:cNvSpPr>
          <p:nvPr/>
        </p:nvSpPr>
        <p:spPr>
          <a:xfrm>
            <a:off x="0" y="1245710"/>
            <a:ext cx="7119937" cy="650875"/>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Bef>
                <a:spcPct val="15000"/>
              </a:spcBef>
            </a:pPr>
            <a:r>
              <a:rPr lang="zh-CN" altLang="en-US" sz="3200" b="1" dirty="0">
                <a:latin typeface="微软雅黑" panose="020B0503020204020204" pitchFamily="34" charset="-122"/>
                <a:ea typeface="微软雅黑" panose="020B0503020204020204" pitchFamily="34" charset="-122"/>
                <a:cs typeface="+mn-cs"/>
              </a:rPr>
              <a:t>社会主义法律</a:t>
            </a:r>
          </a:p>
        </p:txBody>
      </p:sp>
    </p:spTree>
    <p:extLst>
      <p:ext uri="{BB962C8B-B14F-4D97-AF65-F5344CB8AC3E}">
        <p14:creationId xmlns:p14="http://schemas.microsoft.com/office/powerpoint/2010/main" val="223971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8D8D480-FA9D-4B18-BE67-420A4449670A}"/>
              </a:ext>
            </a:extLst>
          </p:cNvPr>
          <p:cNvGrpSpPr>
            <a:grpSpLocks/>
          </p:cNvGrpSpPr>
          <p:nvPr/>
        </p:nvGrpSpPr>
        <p:grpSpPr bwMode="auto">
          <a:xfrm>
            <a:off x="1016001" y="1667933"/>
            <a:ext cx="6189847" cy="800100"/>
            <a:chOff x="1403644" y="2258994"/>
            <a:chExt cx="4309876" cy="625197"/>
          </a:xfrm>
        </p:grpSpPr>
        <p:sp>
          <p:nvSpPr>
            <p:cNvPr id="6" name="六边形 5">
              <a:extLst>
                <a:ext uri="{FF2B5EF4-FFF2-40B4-BE49-F238E27FC236}">
                  <a16:creationId xmlns:a16="http://schemas.microsoft.com/office/drawing/2014/main" id="{FC3FC922-1705-4FAE-BD3F-4AFBF2E2FE17}"/>
                </a:ext>
              </a:extLst>
            </p:cNvPr>
            <p:cNvSpPr/>
            <p:nvPr/>
          </p:nvSpPr>
          <p:spPr>
            <a:xfrm>
              <a:off x="1403644" y="2258994"/>
              <a:ext cx="720687" cy="625197"/>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1</a:t>
              </a:r>
              <a:endParaRPr lang="zh-CN" altLang="en-US" sz="4267" b="1" dirty="0"/>
            </a:p>
          </p:txBody>
        </p:sp>
        <p:sp>
          <p:nvSpPr>
            <p:cNvPr id="7" name="矩形 6">
              <a:extLst>
                <a:ext uri="{FF2B5EF4-FFF2-40B4-BE49-F238E27FC236}">
                  <a16:creationId xmlns:a16="http://schemas.microsoft.com/office/drawing/2014/main" id="{94D645D1-8E70-40CE-A3CA-42FA69D91234}"/>
                </a:ext>
              </a:extLst>
            </p:cNvPr>
            <p:cNvSpPr/>
            <p:nvPr/>
          </p:nvSpPr>
          <p:spPr>
            <a:xfrm>
              <a:off x="2370454" y="2431006"/>
              <a:ext cx="3343066" cy="360744"/>
            </a:xfrm>
            <a:prstGeom prst="rect">
              <a:avLst/>
            </a:prstGeom>
          </p:spPr>
          <p:txBody>
            <a:bodyPr wrap="none">
              <a:spAutoFit/>
            </a:bodyPr>
            <a:lstStyle/>
            <a:p>
              <a:pPr eaLnBrk="1" hangingPunct="1">
                <a:defRPr/>
              </a:pPr>
              <a:r>
                <a:rPr lang="zh-CN" altLang="en-US" sz="2400" b="1" kern="0" dirty="0">
                  <a:latin typeface="微软雅黑" panose="020B0503020204020204" pitchFamily="34" charset="-122"/>
                  <a:ea typeface="微软雅黑" panose="020B0503020204020204" pitchFamily="34" charset="-122"/>
                </a:rPr>
                <a:t>体现了党的主张和人民意志的统一</a:t>
              </a:r>
            </a:p>
          </p:txBody>
        </p:sp>
      </p:grpSp>
      <p:grpSp>
        <p:nvGrpSpPr>
          <p:cNvPr id="9" name="组合 8">
            <a:extLst>
              <a:ext uri="{FF2B5EF4-FFF2-40B4-BE49-F238E27FC236}">
                <a16:creationId xmlns:a16="http://schemas.microsoft.com/office/drawing/2014/main" id="{F534B4B8-DA02-4F73-9530-BCFC7216A00E}"/>
              </a:ext>
            </a:extLst>
          </p:cNvPr>
          <p:cNvGrpSpPr>
            <a:grpSpLocks/>
          </p:cNvGrpSpPr>
          <p:nvPr/>
        </p:nvGrpSpPr>
        <p:grpSpPr bwMode="auto">
          <a:xfrm>
            <a:off x="2051052" y="3139018"/>
            <a:ext cx="4294504" cy="855133"/>
            <a:chOff x="1403095" y="2258805"/>
            <a:chExt cx="3693511" cy="760051"/>
          </a:xfrm>
        </p:grpSpPr>
        <p:sp>
          <p:nvSpPr>
            <p:cNvPr id="11" name="六边形 10">
              <a:extLst>
                <a:ext uri="{FF2B5EF4-FFF2-40B4-BE49-F238E27FC236}">
                  <a16:creationId xmlns:a16="http://schemas.microsoft.com/office/drawing/2014/main" id="{20C6C3FC-9BF4-4FE0-97E2-9E45CDE77D0F}"/>
                </a:ext>
              </a:extLst>
            </p:cNvPr>
            <p:cNvSpPr/>
            <p:nvPr/>
          </p:nvSpPr>
          <p:spPr>
            <a:xfrm>
              <a:off x="1403095" y="2258805"/>
              <a:ext cx="828304" cy="760051"/>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2</a:t>
              </a:r>
              <a:endParaRPr lang="zh-CN" altLang="en-US" sz="4267" b="1" dirty="0"/>
            </a:p>
          </p:txBody>
        </p:sp>
        <p:sp>
          <p:nvSpPr>
            <p:cNvPr id="12" name="矩形 11">
              <a:extLst>
                <a:ext uri="{FF2B5EF4-FFF2-40B4-BE49-F238E27FC236}">
                  <a16:creationId xmlns:a16="http://schemas.microsoft.com/office/drawing/2014/main" id="{F971B6EE-996E-4083-8DC1-0E1A2989F109}"/>
                </a:ext>
              </a:extLst>
            </p:cNvPr>
            <p:cNvSpPr/>
            <p:nvPr/>
          </p:nvSpPr>
          <p:spPr>
            <a:xfrm>
              <a:off x="2555439" y="2349108"/>
              <a:ext cx="2541167" cy="410333"/>
            </a:xfrm>
            <a:prstGeom prst="rect">
              <a:avLst/>
            </a:prstGeom>
          </p:spPr>
          <p:txBody>
            <a:bodyPr wrap="none">
              <a:spAutoFit/>
            </a:bodyPr>
            <a:lstStyle/>
            <a:p>
              <a:pPr>
                <a:defRPr/>
              </a:pPr>
              <a:r>
                <a:rPr lang="zh-CN" altLang="en-US" sz="2400" b="1" kern="0" dirty="0">
                  <a:latin typeface="微软雅黑" panose="020B0503020204020204" pitchFamily="34" charset="-122"/>
                  <a:ea typeface="微软雅黑" panose="020B0503020204020204" pitchFamily="34" charset="-122"/>
                </a:rPr>
                <a:t>具有科学性和先进性</a:t>
              </a:r>
            </a:p>
          </p:txBody>
        </p:sp>
      </p:grpSp>
      <p:grpSp>
        <p:nvGrpSpPr>
          <p:cNvPr id="13" name="组合 12">
            <a:extLst>
              <a:ext uri="{FF2B5EF4-FFF2-40B4-BE49-F238E27FC236}">
                <a16:creationId xmlns:a16="http://schemas.microsoft.com/office/drawing/2014/main" id="{DECE6130-2A08-4B19-9CB9-7EA6BE28CF4C}"/>
              </a:ext>
            </a:extLst>
          </p:cNvPr>
          <p:cNvGrpSpPr>
            <a:grpSpLocks/>
          </p:cNvGrpSpPr>
          <p:nvPr/>
        </p:nvGrpSpPr>
        <p:grpSpPr bwMode="auto">
          <a:xfrm>
            <a:off x="3270251" y="4652434"/>
            <a:ext cx="6514558" cy="912284"/>
            <a:chOff x="1403074" y="2258805"/>
            <a:chExt cx="5132176" cy="760051"/>
          </a:xfrm>
        </p:grpSpPr>
        <p:sp>
          <p:nvSpPr>
            <p:cNvPr id="15" name="六边形 14">
              <a:extLst>
                <a:ext uri="{FF2B5EF4-FFF2-40B4-BE49-F238E27FC236}">
                  <a16:creationId xmlns:a16="http://schemas.microsoft.com/office/drawing/2014/main" id="{2C3C0938-D859-4A0D-B927-50DCB1A06413}"/>
                </a:ext>
              </a:extLst>
            </p:cNvPr>
            <p:cNvSpPr/>
            <p:nvPr/>
          </p:nvSpPr>
          <p:spPr>
            <a:xfrm>
              <a:off x="1403074" y="2258805"/>
              <a:ext cx="828753" cy="760051"/>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3</a:t>
              </a:r>
              <a:endParaRPr lang="zh-CN" altLang="en-US" sz="4267" b="1" dirty="0"/>
            </a:p>
          </p:txBody>
        </p:sp>
        <p:sp>
          <p:nvSpPr>
            <p:cNvPr id="16" name="矩形 15">
              <a:extLst>
                <a:ext uri="{FF2B5EF4-FFF2-40B4-BE49-F238E27FC236}">
                  <a16:creationId xmlns:a16="http://schemas.microsoft.com/office/drawing/2014/main" id="{44622D3F-FF20-41F6-9817-E2FAAF1480DD}"/>
                </a:ext>
              </a:extLst>
            </p:cNvPr>
            <p:cNvSpPr/>
            <p:nvPr/>
          </p:nvSpPr>
          <p:spPr>
            <a:xfrm>
              <a:off x="2510302" y="2419280"/>
              <a:ext cx="4024948" cy="384627"/>
            </a:xfrm>
            <a:prstGeom prst="rect">
              <a:avLst/>
            </a:prstGeom>
          </p:spPr>
          <p:txBody>
            <a:bodyPr wrap="none">
              <a:spAutoFit/>
            </a:bodyPr>
            <a:lstStyle/>
            <a:p>
              <a:pPr>
                <a:defRPr/>
              </a:pPr>
              <a:r>
                <a:rPr lang="zh-CN" altLang="en-US" sz="2400" b="1" kern="0" dirty="0">
                  <a:latin typeface="微软雅黑" panose="020B0503020204020204" pitchFamily="34" charset="-122"/>
                  <a:ea typeface="微软雅黑" panose="020B0503020204020204" pitchFamily="34" charset="-122"/>
                </a:rPr>
                <a:t>是中国特色社会主义建设的重要保障</a:t>
              </a:r>
            </a:p>
          </p:txBody>
        </p:sp>
      </p:grpSp>
      <p:sp>
        <p:nvSpPr>
          <p:cNvPr id="3" name="标题 2">
            <a:extLst>
              <a:ext uri="{FF2B5EF4-FFF2-40B4-BE49-F238E27FC236}">
                <a16:creationId xmlns:a16="http://schemas.microsoft.com/office/drawing/2014/main" id="{6A6E215E-9965-4CAB-9891-8322A02C270F}"/>
              </a:ext>
            </a:extLst>
          </p:cNvPr>
          <p:cNvSpPr>
            <a:spLocks noGrp="1"/>
          </p:cNvSpPr>
          <p:nvPr>
            <p:ph type="title"/>
          </p:nvPr>
        </p:nvSpPr>
        <p:spPr/>
        <p:txBody>
          <a:bodyPr/>
          <a:lstStyle/>
          <a:p>
            <a:endParaRPr lang="zh-CN" altLang="en-US" dirty="0"/>
          </a:p>
        </p:txBody>
      </p:sp>
      <p:pic>
        <p:nvPicPr>
          <p:cNvPr id="4098" name="Picture 2" descr="法律体系 的图像结果">
            <a:extLst>
              <a:ext uri="{FF2B5EF4-FFF2-40B4-BE49-F238E27FC236}">
                <a16:creationId xmlns:a16="http://schemas.microsoft.com/office/drawing/2014/main" id="{A2F8A250-6F8A-4D62-BE6E-ECE68E187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193" y="1573157"/>
            <a:ext cx="3600450" cy="257175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hlinkClick r:id="" action="ppaction://noaction"/>
            <a:extLst>
              <a:ext uri="{FF2B5EF4-FFF2-40B4-BE49-F238E27FC236}">
                <a16:creationId xmlns:a16="http://schemas.microsoft.com/office/drawing/2014/main" id="{D267E961-EC02-46E1-8443-5BFF464B2D73}"/>
              </a:ext>
            </a:extLst>
          </p:cNvPr>
          <p:cNvSpPr txBox="1"/>
          <p:nvPr/>
        </p:nvSpPr>
        <p:spPr>
          <a:xfrm>
            <a:off x="0" y="373813"/>
            <a:ext cx="9018905" cy="523220"/>
          </a:xfrm>
          <a:prstGeom prst="rect">
            <a:avLst/>
          </a:prstGeom>
          <a:noFill/>
        </p:spPr>
        <p:txBody>
          <a:bodyPr wrap="square">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marL="714375" indent="-714375" algn="just">
              <a:defRPr/>
            </a:pPr>
            <a:r>
              <a:rPr lang="zh-CN" altLang="en-US" kern="0" dirty="0">
                <a:solidFill>
                  <a:schemeClr val="tx1"/>
                </a:solidFill>
                <a:latin typeface="+mn-lt"/>
                <a:cs typeface="+mn-ea"/>
                <a:sym typeface="+mn-lt"/>
              </a:rPr>
              <a:t>二、</a:t>
            </a:r>
            <a:r>
              <a:rPr lang="zh-CN" altLang="en-US" kern="0" dirty="0">
                <a:solidFill>
                  <a:schemeClr val="tx1"/>
                </a:solidFill>
                <a:latin typeface="+mn-lt"/>
                <a:cs typeface="+mn-ea"/>
              </a:rPr>
              <a:t>我国社会主义法律的本质特征</a:t>
            </a:r>
            <a:endParaRPr lang="zh-CN" altLang="en-US" kern="0" dirty="0">
              <a:solidFill>
                <a:schemeClr val="tx1"/>
              </a:solidFill>
              <a:latin typeface="+mn-lt"/>
              <a:cs typeface="+mn-ea"/>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 fill="hold"/>
                                        <p:tgtEl>
                                          <p:spTgt spid="8"/>
                                        </p:tgtEl>
                                        <p:attrNameLst>
                                          <p:attrName>ppt_x</p:attrName>
                                        </p:attrNameLst>
                                      </p:cBhvr>
                                      <p:tavLst>
                                        <p:tav tm="0">
                                          <p:val>
                                            <p:strVal val="0-#ppt_w/2"/>
                                          </p:val>
                                        </p:tav>
                                        <p:tav tm="100000">
                                          <p:val>
                                            <p:strVal val="#ppt_x"/>
                                          </p:val>
                                        </p:tav>
                                      </p:tavLst>
                                    </p:anim>
                                    <p:anim calcmode="lin" valueType="num">
                                      <p:cBhvr additive="base">
                                        <p:cTn id="8" dur="2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 fill="hold"/>
                                        <p:tgtEl>
                                          <p:spTgt spid="9"/>
                                        </p:tgtEl>
                                        <p:attrNameLst>
                                          <p:attrName>ppt_x</p:attrName>
                                        </p:attrNameLst>
                                      </p:cBhvr>
                                      <p:tavLst>
                                        <p:tav tm="0">
                                          <p:val>
                                            <p:strVal val="0-#ppt_w/2"/>
                                          </p:val>
                                        </p:tav>
                                        <p:tav tm="100000">
                                          <p:val>
                                            <p:strVal val="#ppt_x"/>
                                          </p:val>
                                        </p:tav>
                                      </p:tavLst>
                                    </p:anim>
                                    <p:anim calcmode="lin" valueType="num">
                                      <p:cBhvr additive="base">
                                        <p:cTn id="13" dur="200" fill="hold"/>
                                        <p:tgtEl>
                                          <p:spTgt spid="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 fill="hold"/>
                                        <p:tgtEl>
                                          <p:spTgt spid="13"/>
                                        </p:tgtEl>
                                        <p:attrNameLst>
                                          <p:attrName>ppt_x</p:attrName>
                                        </p:attrNameLst>
                                      </p:cBhvr>
                                      <p:tavLst>
                                        <p:tav tm="0">
                                          <p:val>
                                            <p:strVal val="0-#ppt_w/2"/>
                                          </p:val>
                                        </p:tav>
                                        <p:tav tm="100000">
                                          <p:val>
                                            <p:strVal val="#ppt_x"/>
                                          </p:val>
                                        </p:tav>
                                      </p:tavLst>
                                    </p:anim>
                                    <p:anim calcmode="lin" valueType="num">
                                      <p:cBhvr additive="base">
                                        <p:cTn id="18" dur="2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600"/>
                            </p:stCondLst>
                            <p:childTnLst>
                              <p:par>
                                <p:cTn id="20" presetID="2" presetClass="entr" presetSubtype="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分隔线"/>
          <p:cNvCxnSpPr/>
          <p:nvPr/>
        </p:nvCxnSpPr>
        <p:spPr>
          <a:xfrm>
            <a:off x="4467916" y="2563157"/>
            <a:ext cx="15104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90756D59-8B0C-41F1-AE60-96ABC06FC648}"/>
              </a:ext>
            </a:extLst>
          </p:cNvPr>
          <p:cNvSpPr/>
          <p:nvPr/>
        </p:nvSpPr>
        <p:spPr>
          <a:xfrm>
            <a:off x="2285999" y="1045876"/>
            <a:ext cx="7620000" cy="979627"/>
          </a:xfrm>
          <a:prstGeom prst="rect">
            <a:avLst/>
          </a:prstGeom>
          <a:noFill/>
          <a:ln w="9525">
            <a:noFill/>
          </a:ln>
        </p:spPr>
        <p:txBody>
          <a:bodyPr anchor="t">
            <a:spAutoFit/>
          </a:bodyPr>
          <a:lstStyle/>
          <a:p>
            <a:pPr>
              <a:lnSpc>
                <a:spcPct val="115000"/>
              </a:lnSpc>
              <a:spcBef>
                <a:spcPct val="15000"/>
              </a:spcBef>
            </a:pPr>
            <a:r>
              <a:rPr lang="zh-CN" altLang="zh-CN" sz="2800" b="1" dirty="0">
                <a:solidFill>
                  <a:srgbClr val="C00000"/>
                </a:solidFill>
                <a:latin typeface="隶书" panose="02010509060101010101" pitchFamily="49" charset="-122"/>
                <a:ea typeface="隶书" panose="02010509060101010101" pitchFamily="49" charset="-122"/>
              </a:rPr>
              <a:t>◆</a:t>
            </a:r>
            <a:r>
              <a:rPr lang="zh-CN" altLang="zh-CN" sz="2400" b="1" kern="0" dirty="0">
                <a:solidFill>
                  <a:srgbClr val="FF0000"/>
                </a:solidFill>
                <a:latin typeface="微软雅黑" panose="020B0503020204020204" pitchFamily="34" charset="-122"/>
                <a:ea typeface="微软雅黑" panose="020B0503020204020204" pitchFamily="34" charset="-122"/>
              </a:rPr>
              <a:t>从体现的意志看，</a:t>
            </a:r>
            <a:r>
              <a:rPr lang="zh-CN" altLang="zh-CN" sz="2400" b="1" kern="0" dirty="0">
                <a:latin typeface="微软雅黑" panose="020B0503020204020204" pitchFamily="34" charset="-122"/>
                <a:ea typeface="微软雅黑" panose="020B0503020204020204" pitchFamily="34" charset="-122"/>
              </a:rPr>
              <a:t>我国社会主义法律是</a:t>
            </a:r>
            <a:r>
              <a:rPr lang="zh-CN" altLang="en-US" sz="2400" b="1" kern="0" dirty="0">
                <a:latin typeface="微软雅黑" panose="020B0503020204020204" pitchFamily="34" charset="-122"/>
                <a:ea typeface="微软雅黑" panose="020B0503020204020204" pitchFamily="34" charset="-122"/>
              </a:rPr>
              <a:t>党的主张和人民共同意志的体现，是阶级性与人民性的统一。</a:t>
            </a:r>
            <a:endParaRPr lang="en-US" altLang="zh-CN" sz="2400" b="1" kern="0" dirty="0">
              <a:latin typeface="微软雅黑" panose="020B0503020204020204" pitchFamily="34" charset="-122"/>
              <a:ea typeface="微软雅黑" panose="020B0503020204020204" pitchFamily="34" charset="-122"/>
            </a:endParaRPr>
          </a:p>
        </p:txBody>
      </p:sp>
      <p:pic>
        <p:nvPicPr>
          <p:cNvPr id="7" name="Picture 2">
            <a:extLst>
              <a:ext uri="{FF2B5EF4-FFF2-40B4-BE49-F238E27FC236}">
                <a16:creationId xmlns:a16="http://schemas.microsoft.com/office/drawing/2014/main" id="{0D4C1110-5BBC-41A2-9EE8-C87A8FA5B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200" y="3568333"/>
            <a:ext cx="34956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895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28452" y="1503615"/>
            <a:ext cx="6197868" cy="495709"/>
            <a:chOff x="1113214" y="1273208"/>
            <a:chExt cx="4560635" cy="495709"/>
          </a:xfrm>
        </p:grpSpPr>
        <p:grpSp>
          <p:nvGrpSpPr>
            <p:cNvPr id="3" name="组合 2"/>
            <p:cNvGrpSpPr/>
            <p:nvPr/>
          </p:nvGrpSpPr>
          <p:grpSpPr>
            <a:xfrm>
              <a:off x="1113214" y="1297857"/>
              <a:ext cx="4560635" cy="471060"/>
              <a:chOff x="5866418" y="-629396"/>
              <a:chExt cx="4146032" cy="428236"/>
            </a:xfrm>
          </p:grpSpPr>
          <p:sp>
            <p:nvSpPr>
              <p:cNvPr id="6" name="矩形: 圆角 15"/>
              <p:cNvSpPr/>
              <p:nvPr/>
            </p:nvSpPr>
            <p:spPr>
              <a:xfrm>
                <a:off x="5866418" y="-536492"/>
                <a:ext cx="4102306"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矩形: 圆角 14"/>
              <p:cNvSpPr/>
              <p:nvPr/>
            </p:nvSpPr>
            <p:spPr>
              <a:xfrm>
                <a:off x="5866418" y="-629396"/>
                <a:ext cx="4146032"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4" name="矩形 3"/>
            <p:cNvSpPr/>
            <p:nvPr/>
          </p:nvSpPr>
          <p:spPr>
            <a:xfrm>
              <a:off x="3370985" y="1273208"/>
              <a:ext cx="135932" cy="458908"/>
            </a:xfrm>
            <a:prstGeom prst="rect">
              <a:avLst/>
            </a:prstGeom>
          </p:spPr>
          <p:txBody>
            <a:bodyPr wrap="none">
              <a:spAutoFit/>
            </a:bodyPr>
            <a:lstStyle/>
            <a:p>
              <a:pPr indent="0" algn="just">
                <a:lnSpc>
                  <a:spcPct val="150000"/>
                </a:lnSpc>
                <a:spcBef>
                  <a:spcPts val="0"/>
                </a:spcBef>
              </a:pP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7" name="矩形 146"/>
          <p:cNvSpPr>
            <a:spLocks noChangeArrowheads="1"/>
          </p:cNvSpPr>
          <p:nvPr/>
        </p:nvSpPr>
        <p:spPr bwMode="auto">
          <a:xfrm>
            <a:off x="1538512" y="2273192"/>
            <a:ext cx="8123281" cy="3207866"/>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200000"/>
              </a:lnSpc>
              <a:spcBef>
                <a:spcPct val="0"/>
              </a:spcBef>
              <a:buNone/>
            </a:pPr>
            <a:r>
              <a:rPr lang="zh-CN" altLang="en-US" sz="2100" b="1" dirty="0">
                <a:latin typeface="黑体" panose="02010609060101010101" pitchFamily="49" charset="-122"/>
                <a:ea typeface="黑体" panose="02010609060101010101" pitchFamily="49" charset="-122"/>
              </a:rPr>
              <a:t>资本主义社会的“法律面前人人平等”，是在占社会人口比重少于工人阶级的资产阶级占有社会大量财富的前提下的“平等”，其实质是保护资产阶级的利益，即少数人的利益。而社会主义的“法律面前人人平等”的经济前提是“生产资料公有制”，从而使得“法律面前人人平等”具有实质性意义。</a:t>
            </a:r>
          </a:p>
        </p:txBody>
      </p:sp>
      <p:sp>
        <p:nvSpPr>
          <p:cNvPr id="11" name="文本框 10">
            <a:extLst>
              <a:ext uri="{FF2B5EF4-FFF2-40B4-BE49-F238E27FC236}">
                <a16:creationId xmlns:a16="http://schemas.microsoft.com/office/drawing/2014/main" id="{7D6456CE-2DF6-4F53-AC63-6D2C2C8206D8}"/>
              </a:ext>
            </a:extLst>
          </p:cNvPr>
          <p:cNvSpPr txBox="1"/>
          <p:nvPr/>
        </p:nvSpPr>
        <p:spPr>
          <a:xfrm>
            <a:off x="1032830" y="1541881"/>
            <a:ext cx="6097836" cy="341632"/>
          </a:xfrm>
          <a:prstGeom prst="rect">
            <a:avLst/>
          </a:prstGeom>
          <a:noFill/>
        </p:spPr>
        <p:txBody>
          <a:bodyPr wrap="square">
            <a:spAutoFit/>
          </a:bodyPr>
          <a:lstStyle/>
          <a:p>
            <a:pPr algn="ctr">
              <a:lnSpc>
                <a:spcPct val="90000"/>
              </a:lnSpc>
              <a:spcBef>
                <a:spcPct val="10000"/>
              </a:spcBef>
            </a:pPr>
            <a:r>
              <a:rPr lang="zh-CN" altLang="en-US" b="1" dirty="0">
                <a:solidFill>
                  <a:schemeClr val="bg1"/>
                </a:solidFill>
                <a:latin typeface="微软雅黑" panose="020B0503020204020204" pitchFamily="34" charset="-122"/>
                <a:ea typeface="微软雅黑" panose="020B0503020204020204" pitchFamily="34" charset="-122"/>
              </a:rPr>
              <a:t>“法律面前人人平等”的制度性差异</a:t>
            </a:r>
          </a:p>
        </p:txBody>
      </p:sp>
    </p:spTree>
    <p:extLst>
      <p:ext uri="{BB962C8B-B14F-4D97-AF65-F5344CB8AC3E}">
        <p14:creationId xmlns:p14="http://schemas.microsoft.com/office/powerpoint/2010/main" val="213588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993FC2B-C88C-43A1-839E-2F4EDD391BEB}"/>
              </a:ext>
            </a:extLst>
          </p:cNvPr>
          <p:cNvGrpSpPr/>
          <p:nvPr/>
        </p:nvGrpSpPr>
        <p:grpSpPr>
          <a:xfrm>
            <a:off x="-1164747" y="1701878"/>
            <a:ext cx="8575600" cy="1088977"/>
            <a:chOff x="3370985" y="643139"/>
            <a:chExt cx="5660501" cy="1088977"/>
          </a:xfrm>
        </p:grpSpPr>
        <p:grpSp>
          <p:nvGrpSpPr>
            <p:cNvPr id="8" name="组合 7">
              <a:extLst>
                <a:ext uri="{FF2B5EF4-FFF2-40B4-BE49-F238E27FC236}">
                  <a16:creationId xmlns:a16="http://schemas.microsoft.com/office/drawing/2014/main" id="{D92F850B-2D65-48BF-90B8-CEF36CAC59EF}"/>
                </a:ext>
              </a:extLst>
            </p:cNvPr>
            <p:cNvGrpSpPr/>
            <p:nvPr/>
          </p:nvGrpSpPr>
          <p:grpSpPr>
            <a:xfrm>
              <a:off x="4470852" y="643139"/>
              <a:ext cx="4560634" cy="563913"/>
              <a:chOff x="8918819" y="-1224591"/>
              <a:chExt cx="4146032" cy="512647"/>
            </a:xfrm>
          </p:grpSpPr>
          <p:sp>
            <p:nvSpPr>
              <p:cNvPr id="10" name="矩形: 圆角 15">
                <a:extLst>
                  <a:ext uri="{FF2B5EF4-FFF2-40B4-BE49-F238E27FC236}">
                    <a16:creationId xmlns:a16="http://schemas.microsoft.com/office/drawing/2014/main" id="{BDB9F149-E530-44D6-B4C2-9C3D86038825}"/>
                  </a:ext>
                </a:extLst>
              </p:cNvPr>
              <p:cNvSpPr/>
              <p:nvPr/>
            </p:nvSpPr>
            <p:spPr>
              <a:xfrm>
                <a:off x="8962545" y="-1224591"/>
                <a:ext cx="4102306"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圆角 14">
                <a:extLst>
                  <a:ext uri="{FF2B5EF4-FFF2-40B4-BE49-F238E27FC236}">
                    <a16:creationId xmlns:a16="http://schemas.microsoft.com/office/drawing/2014/main" id="{44286E56-83F2-415A-BA28-ECD336B30DB2}"/>
                  </a:ext>
                </a:extLst>
              </p:cNvPr>
              <p:cNvSpPr/>
              <p:nvPr/>
            </p:nvSpPr>
            <p:spPr>
              <a:xfrm>
                <a:off x="8918819" y="-1047276"/>
                <a:ext cx="4146032"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9" name="矩形 8">
              <a:extLst>
                <a:ext uri="{FF2B5EF4-FFF2-40B4-BE49-F238E27FC236}">
                  <a16:creationId xmlns:a16="http://schemas.microsoft.com/office/drawing/2014/main" id="{0B4AF626-A03D-48A7-A24C-7BF29760CD7C}"/>
                </a:ext>
              </a:extLst>
            </p:cNvPr>
            <p:cNvSpPr/>
            <p:nvPr/>
          </p:nvSpPr>
          <p:spPr>
            <a:xfrm>
              <a:off x="3370985" y="1273208"/>
              <a:ext cx="135932" cy="458908"/>
            </a:xfrm>
            <a:prstGeom prst="rect">
              <a:avLst/>
            </a:prstGeom>
          </p:spPr>
          <p:txBody>
            <a:bodyPr wrap="none">
              <a:spAutoFit/>
            </a:bodyPr>
            <a:lstStyle/>
            <a:p>
              <a:pPr indent="0" algn="just">
                <a:lnSpc>
                  <a:spcPct val="150000"/>
                </a:lnSpc>
                <a:spcBef>
                  <a:spcPts val="0"/>
                </a:spcBef>
              </a:pP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2" name="标题 1">
            <a:extLst>
              <a:ext uri="{FF2B5EF4-FFF2-40B4-BE49-F238E27FC236}">
                <a16:creationId xmlns:a16="http://schemas.microsoft.com/office/drawing/2014/main" id="{111C99BE-5573-427F-8EC4-8B6A17E9A53A}"/>
              </a:ext>
            </a:extLst>
          </p:cNvPr>
          <p:cNvSpPr>
            <a:spLocks noGrp="1"/>
          </p:cNvSpPr>
          <p:nvPr>
            <p:ph type="title"/>
          </p:nvPr>
        </p:nvSpPr>
        <p:spPr/>
        <p:txBody>
          <a:bodyPr/>
          <a:lstStyle/>
          <a:p>
            <a:endParaRPr lang="zh-CN" altLang="en-US" dirty="0"/>
          </a:p>
        </p:txBody>
      </p:sp>
      <p:sp>
        <p:nvSpPr>
          <p:cNvPr id="4" name="文本框 3">
            <a:extLst>
              <a:ext uri="{FF2B5EF4-FFF2-40B4-BE49-F238E27FC236}">
                <a16:creationId xmlns:a16="http://schemas.microsoft.com/office/drawing/2014/main" id="{5518FE28-E521-4594-BDA4-209FB5206B21}"/>
              </a:ext>
            </a:extLst>
          </p:cNvPr>
          <p:cNvSpPr txBox="1"/>
          <p:nvPr/>
        </p:nvSpPr>
        <p:spPr>
          <a:xfrm>
            <a:off x="501540" y="1901382"/>
            <a:ext cx="7172960"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“移动微法院”平台引领移动电子诉讼发展潮流</a:t>
            </a:r>
          </a:p>
        </p:txBody>
      </p:sp>
      <p:sp>
        <p:nvSpPr>
          <p:cNvPr id="6" name="文本框 5">
            <a:extLst>
              <a:ext uri="{FF2B5EF4-FFF2-40B4-BE49-F238E27FC236}">
                <a16:creationId xmlns:a16="http://schemas.microsoft.com/office/drawing/2014/main" id="{2C96A43F-7124-40CD-9D10-04AC4DC275EC}"/>
              </a:ext>
            </a:extLst>
          </p:cNvPr>
          <p:cNvSpPr txBox="1"/>
          <p:nvPr/>
        </p:nvSpPr>
        <p:spPr>
          <a:xfrm>
            <a:off x="1828800" y="5858828"/>
            <a:ext cx="8869679" cy="646331"/>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在新冠肺炎疫情防控中，智慧法院成功经受考验，实现“审判执行不停摆、公平正义不止步”，充分体现我国社会主义司法制度的优越性。</a:t>
            </a:r>
            <a:endParaRPr lang="zh-CN" altLang="en-US" dirty="0"/>
          </a:p>
        </p:txBody>
      </p:sp>
      <p:pic>
        <p:nvPicPr>
          <p:cNvPr id="23554" name="Picture 2">
            <a:extLst>
              <a:ext uri="{FF2B5EF4-FFF2-40B4-BE49-F238E27FC236}">
                <a16:creationId xmlns:a16="http://schemas.microsoft.com/office/drawing/2014/main" id="{CFAE4D96-5808-4AD2-840B-80516699A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676" y="2720005"/>
            <a:ext cx="3651250" cy="308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3CDB6DE0-E8D6-450D-882F-E35665FEACCA}"/>
              </a:ext>
            </a:extLst>
          </p:cNvPr>
          <p:cNvSpPr/>
          <p:nvPr/>
        </p:nvSpPr>
        <p:spPr>
          <a:xfrm>
            <a:off x="312388" y="377707"/>
            <a:ext cx="8382000" cy="979627"/>
          </a:xfrm>
          <a:prstGeom prst="rect">
            <a:avLst/>
          </a:prstGeom>
          <a:noFill/>
          <a:ln w="9525">
            <a:noFill/>
          </a:ln>
        </p:spPr>
        <p:txBody>
          <a:bodyPr wrap="square" anchor="t">
            <a:spAutoFit/>
          </a:bodyPr>
          <a:lstStyle/>
          <a:p>
            <a:pPr>
              <a:lnSpc>
                <a:spcPct val="115000"/>
              </a:lnSpc>
              <a:spcBef>
                <a:spcPct val="15000"/>
              </a:spcBef>
            </a:pPr>
            <a:r>
              <a:rPr lang="zh-CN" altLang="zh-CN" sz="2800" b="1" dirty="0">
                <a:solidFill>
                  <a:srgbClr val="C00000"/>
                </a:solidFill>
                <a:latin typeface="隶书" panose="02010509060101010101" pitchFamily="49" charset="-122"/>
                <a:ea typeface="隶书" panose="02010509060101010101" pitchFamily="49" charset="-122"/>
              </a:rPr>
              <a:t>◆</a:t>
            </a:r>
            <a:r>
              <a:rPr lang="zh-CN" altLang="zh-CN" sz="2400" b="1" kern="0" dirty="0">
                <a:solidFill>
                  <a:srgbClr val="FF0000"/>
                </a:solidFill>
                <a:latin typeface="微软雅黑" panose="020B0503020204020204" pitchFamily="34" charset="-122"/>
                <a:ea typeface="微软雅黑" panose="020B0503020204020204" pitchFamily="34" charset="-122"/>
              </a:rPr>
              <a:t>从</a:t>
            </a:r>
            <a:r>
              <a:rPr lang="zh-CN" altLang="en-US" sz="2400" b="1" kern="0" dirty="0">
                <a:solidFill>
                  <a:srgbClr val="FF0000"/>
                </a:solidFill>
                <a:latin typeface="微软雅黑" panose="020B0503020204020204" pitchFamily="34" charset="-122"/>
                <a:ea typeface="微软雅黑" panose="020B0503020204020204" pitchFamily="34" charset="-122"/>
              </a:rPr>
              <a:t>实质内容</a:t>
            </a:r>
            <a:r>
              <a:rPr lang="zh-CN" altLang="zh-CN" sz="2400" b="1" kern="0" dirty="0">
                <a:solidFill>
                  <a:srgbClr val="FF0000"/>
                </a:solidFill>
                <a:latin typeface="微软雅黑" panose="020B0503020204020204" pitchFamily="34" charset="-122"/>
                <a:ea typeface="微软雅黑" panose="020B0503020204020204" pitchFamily="34" charset="-122"/>
              </a:rPr>
              <a:t>看</a:t>
            </a:r>
            <a:r>
              <a:rPr lang="zh-CN" altLang="zh-CN" sz="2400" b="1" kern="0" dirty="0">
                <a:latin typeface="微软雅黑" panose="020B0503020204020204" pitchFamily="34" charset="-122"/>
                <a:ea typeface="微软雅黑" panose="020B0503020204020204" pitchFamily="34" charset="-122"/>
              </a:rPr>
              <a:t>，我国社会主义法律是</a:t>
            </a:r>
            <a:r>
              <a:rPr lang="zh-CN" altLang="en-US" sz="2400" b="1" kern="0" dirty="0">
                <a:latin typeface="微软雅黑" panose="020B0503020204020204" pitchFamily="34" charset="-122"/>
                <a:ea typeface="微软雅黑" panose="020B0503020204020204" pitchFamily="34" charset="-122"/>
              </a:rPr>
              <a:t>社会历史发展规律、自然规律的反映，是科学性和先进性的统一。</a:t>
            </a:r>
            <a:endParaRPr lang="en-US" altLang="zh-CN" sz="2400" b="1"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4331869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1599B-9950-4722-905D-7A9E19D77C1A}"/>
              </a:ext>
            </a:extLst>
          </p:cNvPr>
          <p:cNvSpPr>
            <a:spLocks noGrp="1"/>
          </p:cNvSpPr>
          <p:nvPr>
            <p:ph type="title"/>
          </p:nvPr>
        </p:nvSpPr>
        <p:spPr/>
        <p:txBody>
          <a:bodyPr/>
          <a:lstStyle/>
          <a:p>
            <a:endParaRPr lang="zh-CN" altLang="en-US" dirty="0"/>
          </a:p>
        </p:txBody>
      </p:sp>
      <p:sp>
        <p:nvSpPr>
          <p:cNvPr id="4" name="文本框 3">
            <a:extLst>
              <a:ext uri="{FF2B5EF4-FFF2-40B4-BE49-F238E27FC236}">
                <a16:creationId xmlns:a16="http://schemas.microsoft.com/office/drawing/2014/main" id="{F38DD7D1-7703-465E-B0AB-336997655E25}"/>
              </a:ext>
            </a:extLst>
          </p:cNvPr>
          <p:cNvSpPr txBox="1"/>
          <p:nvPr/>
        </p:nvSpPr>
        <p:spPr>
          <a:xfrm>
            <a:off x="7004763" y="124252"/>
            <a:ext cx="6096000" cy="369332"/>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中国特色一站式多元纠纷解决和诉讼服务机制</a:t>
            </a:r>
            <a:endParaRPr lang="zh-CN" altLang="en-US" dirty="0"/>
          </a:p>
        </p:txBody>
      </p:sp>
      <p:sp>
        <p:nvSpPr>
          <p:cNvPr id="6" name="文本框 5">
            <a:extLst>
              <a:ext uri="{FF2B5EF4-FFF2-40B4-BE49-F238E27FC236}">
                <a16:creationId xmlns:a16="http://schemas.microsoft.com/office/drawing/2014/main" id="{024C93AD-1ED4-46BE-8A15-E86E162E14D1}"/>
              </a:ext>
            </a:extLst>
          </p:cNvPr>
          <p:cNvSpPr txBox="1"/>
          <p:nvPr/>
        </p:nvSpPr>
        <p:spPr>
          <a:xfrm>
            <a:off x="7426960" y="4092416"/>
            <a:ext cx="3454400" cy="2308324"/>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习近平总书记强调，要加强和创新基层社会治理，坚持和完善新时代“枫桥经验”。人民法院大力推进中国特色一站式多元纠纷解决和诉讼服务体系建设，为群众解决纠纷提供菜单式、集约式、一站式服务，促进矛盾公正、高效、实质性化解。</a:t>
            </a:r>
            <a:endParaRPr lang="zh-CN" altLang="en-US" dirty="0"/>
          </a:p>
        </p:txBody>
      </p:sp>
      <p:sp>
        <p:nvSpPr>
          <p:cNvPr id="8" name="文本框 7">
            <a:extLst>
              <a:ext uri="{FF2B5EF4-FFF2-40B4-BE49-F238E27FC236}">
                <a16:creationId xmlns:a16="http://schemas.microsoft.com/office/drawing/2014/main" id="{3094497B-29C6-42BE-AF01-BEFF7C53B78E}"/>
              </a:ext>
            </a:extLst>
          </p:cNvPr>
          <p:cNvSpPr txBox="1"/>
          <p:nvPr/>
        </p:nvSpPr>
        <p:spPr>
          <a:xfrm>
            <a:off x="346710" y="1217951"/>
            <a:ext cx="5402580" cy="1477328"/>
          </a:xfrm>
          <a:prstGeom prst="rect">
            <a:avLst/>
          </a:prstGeom>
          <a:noFill/>
          <a:ln w="57150">
            <a:solidFill>
              <a:schemeClr val="bg1"/>
            </a:solidFill>
          </a:ln>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人民法院坚持深化司法公开，自觉接受监督，让热点案件审判成为全民共享的“法治公开课”。审判流程、庭审活动、裁判文书、执行信息四大公开平台成为展现中国司法公正的重要窗口，彰显了中国司法的制度自信。</a:t>
            </a:r>
            <a:endParaRPr lang="zh-CN" altLang="en-US" dirty="0"/>
          </a:p>
        </p:txBody>
      </p:sp>
      <p:pic>
        <p:nvPicPr>
          <p:cNvPr id="24578" name="Picture 2">
            <a:extLst>
              <a:ext uri="{FF2B5EF4-FFF2-40B4-BE49-F238E27FC236}">
                <a16:creationId xmlns:a16="http://schemas.microsoft.com/office/drawing/2014/main" id="{748B4596-1254-4E47-A824-38FC7CE58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763" y="622042"/>
            <a:ext cx="4697017" cy="2843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0" name="Picture 4">
            <a:extLst>
              <a:ext uri="{FF2B5EF4-FFF2-40B4-BE49-F238E27FC236}">
                <a16:creationId xmlns:a16="http://schemas.microsoft.com/office/drawing/2014/main" id="{7CC5BAD9-6E33-4E35-B230-B23EDCAD9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0" y="3393331"/>
            <a:ext cx="2542362" cy="2246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2" name="Picture 6">
            <a:extLst>
              <a:ext uri="{FF2B5EF4-FFF2-40B4-BE49-F238E27FC236}">
                <a16:creationId xmlns:a16="http://schemas.microsoft.com/office/drawing/2014/main" id="{B83CD161-CA6E-4BF5-92F1-BBDBB9CE3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866996"/>
            <a:ext cx="3599887" cy="2275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4573482"/>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9747CF53-20C7-4E7D-A439-17CE1D0ACC70}"/>
              </a:ext>
            </a:extLst>
          </p:cNvPr>
          <p:cNvGrpSpPr/>
          <p:nvPr/>
        </p:nvGrpSpPr>
        <p:grpSpPr>
          <a:xfrm>
            <a:off x="629411" y="393280"/>
            <a:ext cx="6197868" cy="680142"/>
            <a:chOff x="1089165" y="1273208"/>
            <a:chExt cx="4560635" cy="680142"/>
          </a:xfrm>
        </p:grpSpPr>
        <p:grpSp>
          <p:nvGrpSpPr>
            <p:cNvPr id="8" name="组合 7">
              <a:extLst>
                <a:ext uri="{FF2B5EF4-FFF2-40B4-BE49-F238E27FC236}">
                  <a16:creationId xmlns:a16="http://schemas.microsoft.com/office/drawing/2014/main" id="{93C498F1-3CCD-4F3A-B8BD-795C6CE90B73}"/>
                </a:ext>
              </a:extLst>
            </p:cNvPr>
            <p:cNvGrpSpPr/>
            <p:nvPr/>
          </p:nvGrpSpPr>
          <p:grpSpPr>
            <a:xfrm>
              <a:off x="1089165" y="1400052"/>
              <a:ext cx="4560635" cy="553298"/>
              <a:chOff x="5844555" y="-536492"/>
              <a:chExt cx="4146032" cy="502998"/>
            </a:xfrm>
          </p:grpSpPr>
          <p:sp>
            <p:nvSpPr>
              <p:cNvPr id="10" name="矩形: 圆角 15">
                <a:extLst>
                  <a:ext uri="{FF2B5EF4-FFF2-40B4-BE49-F238E27FC236}">
                    <a16:creationId xmlns:a16="http://schemas.microsoft.com/office/drawing/2014/main" id="{633EB5AA-CABB-42F2-8107-09324DCCC210}"/>
                  </a:ext>
                </a:extLst>
              </p:cNvPr>
              <p:cNvSpPr/>
              <p:nvPr/>
            </p:nvSpPr>
            <p:spPr>
              <a:xfrm>
                <a:off x="5866418" y="-536492"/>
                <a:ext cx="4102306" cy="335332"/>
              </a:xfrm>
              <a:prstGeom prst="roundRect">
                <a:avLst>
                  <a:gd name="adj" fmla="val 18173"/>
                </a:avLst>
              </a:prstGeom>
              <a:solidFill>
                <a:srgbClr val="C0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圆角 14">
                <a:extLst>
                  <a:ext uri="{FF2B5EF4-FFF2-40B4-BE49-F238E27FC236}">
                    <a16:creationId xmlns:a16="http://schemas.microsoft.com/office/drawing/2014/main" id="{A9DB61D6-FE1B-4F54-9B54-93C199AC0304}"/>
                  </a:ext>
                </a:extLst>
              </p:cNvPr>
              <p:cNvSpPr/>
              <p:nvPr/>
            </p:nvSpPr>
            <p:spPr>
              <a:xfrm>
                <a:off x="5844555" y="-368826"/>
                <a:ext cx="4146032" cy="335332"/>
              </a:xfrm>
              <a:prstGeom prst="roundRect">
                <a:avLst>
                  <a:gd name="adj" fmla="val 227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9" name="矩形 8">
              <a:extLst>
                <a:ext uri="{FF2B5EF4-FFF2-40B4-BE49-F238E27FC236}">
                  <a16:creationId xmlns:a16="http://schemas.microsoft.com/office/drawing/2014/main" id="{8F4C6FAB-99AF-4E62-9F04-F9A636D8008F}"/>
                </a:ext>
              </a:extLst>
            </p:cNvPr>
            <p:cNvSpPr/>
            <p:nvPr/>
          </p:nvSpPr>
          <p:spPr>
            <a:xfrm>
              <a:off x="3370985" y="1273208"/>
              <a:ext cx="135932" cy="458908"/>
            </a:xfrm>
            <a:prstGeom prst="rect">
              <a:avLst/>
            </a:prstGeom>
          </p:spPr>
          <p:txBody>
            <a:bodyPr wrap="none">
              <a:spAutoFit/>
            </a:bodyPr>
            <a:lstStyle/>
            <a:p>
              <a:pPr indent="0" algn="just">
                <a:lnSpc>
                  <a:spcPct val="150000"/>
                </a:lnSpc>
                <a:spcBef>
                  <a:spcPts val="0"/>
                </a:spcBef>
              </a:pP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2" name="标题 1">
            <a:extLst>
              <a:ext uri="{FF2B5EF4-FFF2-40B4-BE49-F238E27FC236}">
                <a16:creationId xmlns:a16="http://schemas.microsoft.com/office/drawing/2014/main" id="{27EDFB5A-8845-40E1-B4BF-7CDD5AD72AB7}"/>
              </a:ext>
            </a:extLst>
          </p:cNvPr>
          <p:cNvSpPr>
            <a:spLocks noGrp="1"/>
          </p:cNvSpPr>
          <p:nvPr>
            <p:ph type="title"/>
          </p:nvPr>
        </p:nvSpPr>
        <p:spPr/>
        <p:txBody>
          <a:bodyPr/>
          <a:lstStyle/>
          <a:p>
            <a:endParaRPr lang="zh-CN" altLang="en-US" dirty="0"/>
          </a:p>
        </p:txBody>
      </p:sp>
      <p:sp>
        <p:nvSpPr>
          <p:cNvPr id="4" name="文本框 3">
            <a:extLst>
              <a:ext uri="{FF2B5EF4-FFF2-40B4-BE49-F238E27FC236}">
                <a16:creationId xmlns:a16="http://schemas.microsoft.com/office/drawing/2014/main" id="{63746C06-1F4B-43B0-9B6E-5799EE2725B2}"/>
              </a:ext>
            </a:extLst>
          </p:cNvPr>
          <p:cNvSpPr txBox="1"/>
          <p:nvPr/>
        </p:nvSpPr>
        <p:spPr>
          <a:xfrm>
            <a:off x="629411" y="722494"/>
            <a:ext cx="10557701"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中国司法国际公信力、影响力日益提升。</a:t>
            </a:r>
          </a:p>
        </p:txBody>
      </p:sp>
      <p:sp>
        <p:nvSpPr>
          <p:cNvPr id="6" name="文本框 5">
            <a:extLst>
              <a:ext uri="{FF2B5EF4-FFF2-40B4-BE49-F238E27FC236}">
                <a16:creationId xmlns:a16="http://schemas.microsoft.com/office/drawing/2014/main" id="{879633BA-4642-4ECD-8961-3AE7571E11B3}"/>
              </a:ext>
            </a:extLst>
          </p:cNvPr>
          <p:cNvSpPr txBox="1"/>
          <p:nvPr/>
        </p:nvSpPr>
        <p:spPr>
          <a:xfrm>
            <a:off x="2773680" y="5793681"/>
            <a:ext cx="7091680" cy="923330"/>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“一带一路”国际商事争端解决机制不断健全，自贸试验区、自由贸易港司法服务举措跟进完善。人民法院坚持深化国际司法交流，讲好中国法治故事，传播好中国法治声音。</a:t>
            </a:r>
            <a:endParaRPr lang="zh-CN" altLang="en-US" dirty="0"/>
          </a:p>
        </p:txBody>
      </p:sp>
      <p:pic>
        <p:nvPicPr>
          <p:cNvPr id="25602" name="Picture 2">
            <a:extLst>
              <a:ext uri="{FF2B5EF4-FFF2-40B4-BE49-F238E27FC236}">
                <a16:creationId xmlns:a16="http://schemas.microsoft.com/office/drawing/2014/main" id="{FC1AB839-3CC7-4DB2-92CB-CF1E9235F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65" y="1498252"/>
            <a:ext cx="4752975" cy="3162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4" name="Picture 4">
            <a:extLst>
              <a:ext uri="{FF2B5EF4-FFF2-40B4-BE49-F238E27FC236}">
                <a16:creationId xmlns:a16="http://schemas.microsoft.com/office/drawing/2014/main" id="{23C3DAC1-41F1-4687-918E-E053C9B3C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1395859"/>
            <a:ext cx="4489449" cy="3367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8520872"/>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4" name="文本框 13"/>
          <p:cNvSpPr txBox="1"/>
          <p:nvPr/>
        </p:nvSpPr>
        <p:spPr>
          <a:xfrm>
            <a:off x="352723" y="1823834"/>
            <a:ext cx="11486553" cy="1261884"/>
          </a:xfrm>
          <a:prstGeom prst="rect">
            <a:avLst/>
          </a:prstGeom>
          <a:noFill/>
        </p:spPr>
        <p:txBody>
          <a:bodyPr wrap="square" rtlCol="0" anchor="t">
            <a:spAutoFit/>
          </a:bodyPr>
          <a:lstStyle/>
          <a:p>
            <a:r>
              <a:rPr lang="zh-CN" altLang="en-US" sz="2800" b="1" kern="0" dirty="0">
                <a:solidFill>
                  <a:srgbClr val="FF0000"/>
                </a:solidFill>
                <a:highlight>
                  <a:srgbClr val="FCF9F4"/>
                </a:highlight>
                <a:latin typeface="微软雅黑" panose="020B0503020204020204" pitchFamily="34" charset="-122"/>
                <a:ea typeface="微软雅黑" panose="020B0503020204020204" pitchFamily="34" charset="-122"/>
              </a:rPr>
              <a:t>从</a:t>
            </a:r>
            <a:r>
              <a:rPr lang="zh-CN" altLang="zh-CN" sz="2800" b="1" kern="0" dirty="0">
                <a:solidFill>
                  <a:srgbClr val="FF0000"/>
                </a:solidFill>
                <a:highlight>
                  <a:srgbClr val="FCF9F4"/>
                </a:highlight>
                <a:latin typeface="微软雅黑" panose="020B0503020204020204" pitchFamily="34" charset="-122"/>
                <a:ea typeface="微软雅黑" panose="020B0503020204020204" pitchFamily="34" charset="-122"/>
              </a:rPr>
              <a:t>法的社会作用</a:t>
            </a:r>
            <a:r>
              <a:rPr lang="zh-CN" altLang="en-US" sz="2800" b="1" kern="0" dirty="0">
                <a:solidFill>
                  <a:srgbClr val="FF0000"/>
                </a:solidFill>
                <a:highlight>
                  <a:srgbClr val="FCF9F4"/>
                </a:highlight>
                <a:latin typeface="微软雅黑" panose="020B0503020204020204" pitchFamily="34" charset="-122"/>
                <a:ea typeface="微软雅黑" panose="020B0503020204020204" pitchFamily="34" charset="-122"/>
              </a:rPr>
              <a:t>看</a:t>
            </a:r>
            <a:r>
              <a:rPr lang="zh-CN" altLang="en-US" sz="2800" b="1" kern="0" dirty="0">
                <a:latin typeface="微软雅黑" panose="020B0503020204020204" pitchFamily="34" charset="-122"/>
                <a:ea typeface="微软雅黑" panose="020B0503020204020204" pitchFamily="34" charset="-122"/>
              </a:rPr>
              <a:t>，</a:t>
            </a:r>
            <a:r>
              <a:rPr lang="zh-CN" altLang="zh-CN" sz="2400" b="1" kern="0" dirty="0">
                <a:latin typeface="微软雅黑" panose="020B0503020204020204" pitchFamily="34" charset="-122"/>
                <a:ea typeface="微软雅黑" panose="020B0503020204020204" pitchFamily="34" charset="-122"/>
              </a:rPr>
              <a:t>我国法律的社会作用体现了社会主义的本质要求，经济发展、政治清明、文化昌盛、社会公正、生态良好，都离不开社会主义法律的引领、规范和保障</a:t>
            </a:r>
            <a:r>
              <a:rPr lang="zh-CN" altLang="en-US" sz="2400" b="1" kern="0" dirty="0">
                <a:latin typeface="微软雅黑" panose="020B0503020204020204" pitchFamily="34" charset="-122"/>
                <a:ea typeface="微软雅黑" panose="020B0503020204020204" pitchFamily="34" charset="-122"/>
              </a:rPr>
              <a:t>。</a:t>
            </a:r>
          </a:p>
        </p:txBody>
      </p:sp>
      <p:pic>
        <p:nvPicPr>
          <p:cNvPr id="7" name="Picture 2" descr="法律执行 的图像结果">
            <a:extLst>
              <a:ext uri="{FF2B5EF4-FFF2-40B4-BE49-F238E27FC236}">
                <a16:creationId xmlns:a16="http://schemas.microsoft.com/office/drawing/2014/main" id="{EA70972D-D616-491E-9FC3-A85FE33AE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16" y="4022090"/>
            <a:ext cx="2945764" cy="2571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8F460F8-849B-4582-9598-58B8FDC64C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790" y="4022090"/>
            <a:ext cx="3451226" cy="2571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2" descr="法律体系 的图像结果">
            <a:extLst>
              <a:ext uri="{FF2B5EF4-FFF2-40B4-BE49-F238E27FC236}">
                <a16:creationId xmlns:a16="http://schemas.microsoft.com/office/drawing/2014/main" id="{E81EFC35-93E1-49BC-8E12-0BA3AB997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3656" y="3930650"/>
            <a:ext cx="3999864" cy="2571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2686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6806A0-A83E-416D-B988-007E9AEA49A0}"/>
              </a:ext>
            </a:extLst>
          </p:cNvPr>
          <p:cNvSpPr>
            <a:spLocks noGrp="1"/>
          </p:cNvSpPr>
          <p:nvPr>
            <p:ph type="title"/>
          </p:nvPr>
        </p:nvSpPr>
        <p:spPr>
          <a:xfrm>
            <a:off x="838200" y="405544"/>
            <a:ext cx="10515600" cy="1325563"/>
          </a:xfrm>
        </p:spPr>
        <p:txBody>
          <a:bodyPr/>
          <a:lstStyle/>
          <a:p>
            <a:endParaRPr lang="zh-CN" altLang="en-US" dirty="0"/>
          </a:p>
        </p:txBody>
      </p:sp>
      <p:sp>
        <p:nvSpPr>
          <p:cNvPr id="6" name="文本框 5">
            <a:extLst>
              <a:ext uri="{FF2B5EF4-FFF2-40B4-BE49-F238E27FC236}">
                <a16:creationId xmlns:a16="http://schemas.microsoft.com/office/drawing/2014/main" id="{DBEFFD4D-9233-473F-A4AD-D4666D43A5BC}"/>
              </a:ext>
            </a:extLst>
          </p:cNvPr>
          <p:cNvSpPr txBox="1"/>
          <p:nvPr/>
        </p:nvSpPr>
        <p:spPr>
          <a:xfrm>
            <a:off x="149860" y="5662413"/>
            <a:ext cx="6096000" cy="369332"/>
          </a:xfrm>
          <a:prstGeom prst="rect">
            <a:avLst/>
          </a:prstGeom>
          <a:noFill/>
        </p:spPr>
        <p:txBody>
          <a:bodyPr wrap="square">
            <a:spAutoFit/>
          </a:bodyPr>
          <a:lstStyle/>
          <a:p>
            <a:r>
              <a:rPr lang="zh-CN" altLang="en-US" dirty="0"/>
              <a:t>既解决案件“法结”，又化解群众心结</a:t>
            </a:r>
          </a:p>
        </p:txBody>
      </p:sp>
      <p:sp>
        <p:nvSpPr>
          <p:cNvPr id="8" name="文本框 7">
            <a:extLst>
              <a:ext uri="{FF2B5EF4-FFF2-40B4-BE49-F238E27FC236}">
                <a16:creationId xmlns:a16="http://schemas.microsoft.com/office/drawing/2014/main" id="{25118080-607C-442F-86EC-F70804DBDE45}"/>
              </a:ext>
            </a:extLst>
          </p:cNvPr>
          <p:cNvSpPr txBox="1"/>
          <p:nvPr/>
        </p:nvSpPr>
        <p:spPr>
          <a:xfrm>
            <a:off x="1285592" y="455676"/>
            <a:ext cx="9910727" cy="461665"/>
          </a:xfrm>
          <a:prstGeom prst="rect">
            <a:avLst/>
          </a:prstGeom>
          <a:noFill/>
        </p:spPr>
        <p:txBody>
          <a:bodyPr wrap="square">
            <a:spAutoFit/>
          </a:bodyPr>
          <a:lstStyle/>
          <a:p>
            <a:r>
              <a:rPr lang="zh-CN" altLang="en-US" sz="2400" b="1" i="0" dirty="0">
                <a:solidFill>
                  <a:srgbClr val="C00000"/>
                </a:solidFill>
                <a:effectLst/>
                <a:latin typeface="Microsoft YaHei" panose="020B0503020204020204" pitchFamily="34" charset="-122"/>
                <a:ea typeface="Microsoft YaHei" panose="020B0503020204020204" pitchFamily="34" charset="-122"/>
              </a:rPr>
              <a:t>坚持全面从严治党、从严治院、从严管理，以零容忍态度严惩司法腐败</a:t>
            </a:r>
            <a:endParaRPr lang="zh-CN" altLang="en-US" sz="2400" b="1" dirty="0">
              <a:solidFill>
                <a:srgbClr val="C00000"/>
              </a:solidFill>
            </a:endParaRPr>
          </a:p>
        </p:txBody>
      </p:sp>
      <p:pic>
        <p:nvPicPr>
          <p:cNvPr id="9" name="Picture 4" descr="法律并不是从来就有的 的图像结果">
            <a:extLst>
              <a:ext uri="{FF2B5EF4-FFF2-40B4-BE49-F238E27FC236}">
                <a16:creationId xmlns:a16="http://schemas.microsoft.com/office/drawing/2014/main" id="{982C30DC-2C06-46D7-8331-4F5E3EFB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0867"/>
            <a:ext cx="5740400" cy="3136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786C73B7-5A5A-4C41-B03F-293D32C87C76}"/>
              </a:ext>
            </a:extLst>
          </p:cNvPr>
          <p:cNvSpPr txBox="1"/>
          <p:nvPr/>
        </p:nvSpPr>
        <p:spPr>
          <a:xfrm>
            <a:off x="5890260" y="5191273"/>
            <a:ext cx="6151880" cy="646331"/>
          </a:xfrm>
          <a:prstGeom prst="rect">
            <a:avLst/>
          </a:prstGeom>
          <a:noFill/>
        </p:spPr>
        <p:txBody>
          <a:bodyPr wrap="square">
            <a:spAutoFit/>
          </a:bodyPr>
          <a:lstStyle/>
          <a:p>
            <a:r>
              <a:rPr lang="zh-CN" altLang="en-US" dirty="0"/>
              <a:t>积极回应人民群众对公平正义的追求，努力实现案件政治效果、法律效果、社会效果相统一</a:t>
            </a:r>
          </a:p>
        </p:txBody>
      </p:sp>
      <p:pic>
        <p:nvPicPr>
          <p:cNvPr id="11" name="Picture 3">
            <a:extLst>
              <a:ext uri="{FF2B5EF4-FFF2-40B4-BE49-F238E27FC236}">
                <a16:creationId xmlns:a16="http://schemas.microsoft.com/office/drawing/2014/main" id="{8FBEDB21-30F4-44D7-AC15-E61E36490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85" r="33376"/>
          <a:stretch>
            <a:fillRect/>
          </a:stretch>
        </p:blipFill>
        <p:spPr bwMode="auto">
          <a:xfrm>
            <a:off x="0" y="1731109"/>
            <a:ext cx="1416882" cy="178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E5647EA3-DF68-406A-A9B2-4220AD619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586" r="33208"/>
          <a:stretch>
            <a:fillRect/>
          </a:stretch>
        </p:blipFill>
        <p:spPr bwMode="auto">
          <a:xfrm>
            <a:off x="1416882" y="1731108"/>
            <a:ext cx="1566222" cy="178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a:extLst>
              <a:ext uri="{FF2B5EF4-FFF2-40B4-BE49-F238E27FC236}">
                <a16:creationId xmlns:a16="http://schemas.microsoft.com/office/drawing/2014/main" id="{34E2A83D-AA95-4964-B5C5-C47E96948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104" y="1690686"/>
            <a:ext cx="1566223" cy="182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a:extLst>
              <a:ext uri="{FF2B5EF4-FFF2-40B4-BE49-F238E27FC236}">
                <a16:creationId xmlns:a16="http://schemas.microsoft.com/office/drawing/2014/main" id="{1ED6B7B2-6FC6-40D0-B536-1FC2223ACF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971" t="31879" r="11824" b="-1772"/>
          <a:stretch>
            <a:fillRect/>
          </a:stretch>
        </p:blipFill>
        <p:spPr bwMode="auto">
          <a:xfrm>
            <a:off x="-16011" y="3520658"/>
            <a:ext cx="1416882" cy="190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a:extLst>
              <a:ext uri="{FF2B5EF4-FFF2-40B4-BE49-F238E27FC236}">
                <a16:creationId xmlns:a16="http://schemas.microsoft.com/office/drawing/2014/main" id="{9278D3A6-8E8E-4B27-B57A-CE38FFD622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666" b="8847"/>
          <a:stretch>
            <a:fillRect/>
          </a:stretch>
        </p:blipFill>
        <p:spPr bwMode="auto">
          <a:xfrm>
            <a:off x="1388358" y="3520657"/>
            <a:ext cx="1575197" cy="182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a:extLst>
              <a:ext uri="{FF2B5EF4-FFF2-40B4-BE49-F238E27FC236}">
                <a16:creationId xmlns:a16="http://schemas.microsoft.com/office/drawing/2014/main" id="{39F438A4-9FF3-49B4-80C8-CBAEA07A6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779" t="22292" r="32433"/>
          <a:stretch>
            <a:fillRect/>
          </a:stretch>
        </p:blipFill>
        <p:spPr bwMode="auto">
          <a:xfrm>
            <a:off x="2979567" y="3520657"/>
            <a:ext cx="1540436" cy="178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文本框 17">
            <a:extLst>
              <a:ext uri="{FF2B5EF4-FFF2-40B4-BE49-F238E27FC236}">
                <a16:creationId xmlns:a16="http://schemas.microsoft.com/office/drawing/2014/main" id="{BBD1950B-F51E-42DF-BE60-4E0F6B949B1A}"/>
              </a:ext>
            </a:extLst>
          </p:cNvPr>
          <p:cNvSpPr txBox="1"/>
          <p:nvPr/>
        </p:nvSpPr>
        <p:spPr>
          <a:xfrm>
            <a:off x="-89525" y="1251645"/>
            <a:ext cx="6106160" cy="369332"/>
          </a:xfrm>
          <a:prstGeom prst="rect">
            <a:avLst/>
          </a:prstGeom>
          <a:noFill/>
        </p:spPr>
        <p:txBody>
          <a:bodyPr wrap="square">
            <a:spAutoFit/>
          </a:bodyPr>
          <a:lstStyle/>
          <a:p>
            <a:r>
              <a:rPr lang="zh-CN" altLang="en-US" sz="1800" dirty="0">
                <a:latin typeface="宋体" panose="02010600030101010101" pitchFamily="2" charset="-122"/>
                <a:ea typeface="宋体" panose="02010600030101010101" pitchFamily="2" charset="-122"/>
              </a:rPr>
              <a:t>上海警察“教科书式执法” 获赞</a:t>
            </a:r>
            <a:r>
              <a:rPr lang="zh-CN" altLang="en-US" sz="1050" dirty="0">
                <a:latin typeface="宋体" panose="02010600030101010101" pitchFamily="2" charset="-122"/>
                <a:ea typeface="宋体" panose="02010600030101010101" pitchFamily="2" charset="-122"/>
              </a:rPr>
              <a:t>（</a:t>
            </a:r>
            <a:r>
              <a:rPr lang="en-US" altLang="zh-CN" sz="1050" dirty="0">
                <a:latin typeface="宋体" panose="02010600030101010101" pitchFamily="2" charset="-122"/>
                <a:ea typeface="宋体" panose="02010600030101010101" pitchFamily="2" charset="-122"/>
              </a:rPr>
              <a:t>2018.5</a:t>
            </a:r>
            <a:r>
              <a:rPr lang="zh-CN" altLang="en-US" sz="1050" dirty="0">
                <a:latin typeface="宋体" panose="02010600030101010101" pitchFamily="2" charset="-122"/>
                <a:ea typeface="宋体" panose="02010600030101010101" pitchFamily="2" charset="-122"/>
              </a:rPr>
              <a:t>）</a:t>
            </a:r>
            <a:endParaRPr lang="zh-CN" altLang="en-US" dirty="0"/>
          </a:p>
        </p:txBody>
      </p:sp>
    </p:spTree>
    <p:extLst>
      <p:ext uri="{BB962C8B-B14F-4D97-AF65-F5344CB8AC3E}">
        <p14:creationId xmlns:p14="http://schemas.microsoft.com/office/powerpoint/2010/main" val="73770442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6">
            <a:extLst>
              <a:ext uri="{FF2B5EF4-FFF2-40B4-BE49-F238E27FC236}">
                <a16:creationId xmlns:a16="http://schemas.microsoft.com/office/drawing/2014/main" id="{BC3DB184-E903-47BF-8BED-423E6E10C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1" y="1509185"/>
            <a:ext cx="965200" cy="98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8">
            <a:extLst>
              <a:ext uri="{FF2B5EF4-FFF2-40B4-BE49-F238E27FC236}">
                <a16:creationId xmlns:a16="http://schemas.microsoft.com/office/drawing/2014/main" id="{D9D68A8E-C652-4ACF-9081-5DF5F7E12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1" y="2660651"/>
            <a:ext cx="996949" cy="103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六边形 8">
            <a:extLst>
              <a:ext uri="{FF2B5EF4-FFF2-40B4-BE49-F238E27FC236}">
                <a16:creationId xmlns:a16="http://schemas.microsoft.com/office/drawing/2014/main" id="{4FD853C8-B427-4D54-BEC0-6E5835580821}"/>
              </a:ext>
            </a:extLst>
          </p:cNvPr>
          <p:cNvSpPr/>
          <p:nvPr/>
        </p:nvSpPr>
        <p:spPr bwMode="auto">
          <a:xfrm>
            <a:off x="2639484" y="5113867"/>
            <a:ext cx="965200" cy="855133"/>
          </a:xfrm>
          <a:prstGeom prst="hexag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4</a:t>
            </a:r>
            <a:endParaRPr lang="zh-CN" altLang="en-US" sz="4267" b="1" dirty="0"/>
          </a:p>
        </p:txBody>
      </p:sp>
      <p:sp>
        <p:nvSpPr>
          <p:cNvPr id="10" name="六边形 9">
            <a:extLst>
              <a:ext uri="{FF2B5EF4-FFF2-40B4-BE49-F238E27FC236}">
                <a16:creationId xmlns:a16="http://schemas.microsoft.com/office/drawing/2014/main" id="{00E52E1B-831B-4290-9FAF-0E5EA6D3E7AF}"/>
              </a:ext>
            </a:extLst>
          </p:cNvPr>
          <p:cNvSpPr/>
          <p:nvPr/>
        </p:nvSpPr>
        <p:spPr bwMode="auto">
          <a:xfrm>
            <a:off x="2198158" y="3860801"/>
            <a:ext cx="963084" cy="855133"/>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3</a:t>
            </a:r>
            <a:endParaRPr lang="zh-CN" altLang="en-US" sz="4267" b="1" dirty="0"/>
          </a:p>
        </p:txBody>
      </p:sp>
      <p:sp>
        <p:nvSpPr>
          <p:cNvPr id="30727" name="矩形 2">
            <a:extLst>
              <a:ext uri="{FF2B5EF4-FFF2-40B4-BE49-F238E27FC236}">
                <a16:creationId xmlns:a16="http://schemas.microsoft.com/office/drawing/2014/main" id="{64A001DA-7F23-4D20-B68C-6A9E624788F3}"/>
              </a:ext>
            </a:extLst>
          </p:cNvPr>
          <p:cNvSpPr>
            <a:spLocks noChangeArrowheads="1"/>
          </p:cNvSpPr>
          <p:nvPr/>
        </p:nvSpPr>
        <p:spPr bwMode="auto">
          <a:xfrm>
            <a:off x="2506134" y="1532467"/>
            <a:ext cx="161501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Tx/>
              <a:buNone/>
            </a:pPr>
            <a:r>
              <a:rPr lang="zh-CN" altLang="en-US" sz="2667" b="1" dirty="0"/>
              <a:t>法律制定</a:t>
            </a:r>
          </a:p>
        </p:txBody>
      </p:sp>
      <p:sp>
        <p:nvSpPr>
          <p:cNvPr id="30728" name="矩形 3">
            <a:extLst>
              <a:ext uri="{FF2B5EF4-FFF2-40B4-BE49-F238E27FC236}">
                <a16:creationId xmlns:a16="http://schemas.microsoft.com/office/drawing/2014/main" id="{C4214753-D854-47CB-B52D-2A2CC5C996AE}"/>
              </a:ext>
            </a:extLst>
          </p:cNvPr>
          <p:cNvSpPr>
            <a:spLocks noChangeArrowheads="1"/>
          </p:cNvSpPr>
          <p:nvPr/>
        </p:nvSpPr>
        <p:spPr bwMode="auto">
          <a:xfrm>
            <a:off x="3122084" y="2683934"/>
            <a:ext cx="1615016"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Tx/>
              <a:buNone/>
            </a:pPr>
            <a:r>
              <a:rPr lang="zh-CN" altLang="en-US" sz="2667" b="1" dirty="0"/>
              <a:t>法律执行</a:t>
            </a:r>
          </a:p>
        </p:txBody>
      </p:sp>
      <p:sp>
        <p:nvSpPr>
          <p:cNvPr id="30729" name="矩形 4">
            <a:extLst>
              <a:ext uri="{FF2B5EF4-FFF2-40B4-BE49-F238E27FC236}">
                <a16:creationId xmlns:a16="http://schemas.microsoft.com/office/drawing/2014/main" id="{4229702B-F3BE-468A-9B2B-55768569CA7B}"/>
              </a:ext>
            </a:extLst>
          </p:cNvPr>
          <p:cNvSpPr>
            <a:spLocks noChangeArrowheads="1"/>
          </p:cNvSpPr>
          <p:nvPr/>
        </p:nvSpPr>
        <p:spPr bwMode="auto">
          <a:xfrm>
            <a:off x="3604685" y="3860801"/>
            <a:ext cx="16129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Tx/>
              <a:buNone/>
            </a:pPr>
            <a:r>
              <a:rPr lang="zh-CN" altLang="en-US" sz="2667" b="1"/>
              <a:t>法律适用</a:t>
            </a:r>
          </a:p>
        </p:txBody>
      </p:sp>
      <p:sp>
        <p:nvSpPr>
          <p:cNvPr id="30730" name="矩形 5">
            <a:extLst>
              <a:ext uri="{FF2B5EF4-FFF2-40B4-BE49-F238E27FC236}">
                <a16:creationId xmlns:a16="http://schemas.microsoft.com/office/drawing/2014/main" id="{521673BC-4928-46A2-ACA2-AEC85CE5A401}"/>
              </a:ext>
            </a:extLst>
          </p:cNvPr>
          <p:cNvSpPr>
            <a:spLocks noChangeArrowheads="1"/>
          </p:cNvSpPr>
          <p:nvPr/>
        </p:nvSpPr>
        <p:spPr bwMode="auto">
          <a:xfrm>
            <a:off x="4017434" y="5278967"/>
            <a:ext cx="161501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Tx/>
              <a:buNone/>
            </a:pPr>
            <a:r>
              <a:rPr lang="zh-CN" altLang="en-US" sz="2667" b="1"/>
              <a:t>法律遵守</a:t>
            </a:r>
          </a:p>
        </p:txBody>
      </p:sp>
      <p:pic>
        <p:nvPicPr>
          <p:cNvPr id="30731" name="Picture 2">
            <a:extLst>
              <a:ext uri="{FF2B5EF4-FFF2-40B4-BE49-F238E27FC236}">
                <a16:creationId xmlns:a16="http://schemas.microsoft.com/office/drawing/2014/main" id="{4144F256-1989-4B79-80C1-B29753D93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118" y="1587501"/>
            <a:ext cx="5162549" cy="440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2">
            <a:extLst>
              <a:ext uri="{FF2B5EF4-FFF2-40B4-BE49-F238E27FC236}">
                <a16:creationId xmlns:a16="http://schemas.microsoft.com/office/drawing/2014/main" id="{299A67BC-56C4-4A4A-8EAB-0A23EE7538CB}"/>
              </a:ext>
            </a:extLst>
          </p:cNvPr>
          <p:cNvSpPr>
            <a:spLocks noGrp="1"/>
          </p:cNvSpPr>
          <p:nvPr>
            <p:ph type="title"/>
          </p:nvPr>
        </p:nvSpPr>
        <p:spPr/>
        <p:txBody>
          <a:bodyPr/>
          <a:lstStyle/>
          <a:p>
            <a:endParaRPr lang="zh-CN" altLang="en-US"/>
          </a:p>
        </p:txBody>
      </p:sp>
      <p:sp>
        <p:nvSpPr>
          <p:cNvPr id="12" name="文本框 11">
            <a:hlinkClick r:id="rId6" action="ppaction://hlinksldjump"/>
            <a:extLst>
              <a:ext uri="{FF2B5EF4-FFF2-40B4-BE49-F238E27FC236}">
                <a16:creationId xmlns:a16="http://schemas.microsoft.com/office/drawing/2014/main" id="{3F197D97-4248-4B5E-BBE0-CF6B8138C0BB}"/>
              </a:ext>
            </a:extLst>
          </p:cNvPr>
          <p:cNvSpPr txBox="1"/>
          <p:nvPr/>
        </p:nvSpPr>
        <p:spPr>
          <a:xfrm>
            <a:off x="41157" y="317501"/>
            <a:ext cx="7127053" cy="523220"/>
          </a:xfrm>
          <a:prstGeom prst="rect">
            <a:avLst/>
          </a:prstGeom>
          <a:noFill/>
        </p:spPr>
        <p:txBody>
          <a:bodyPr>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marL="714375" indent="-714375" algn="just">
              <a:defRPr/>
            </a:pPr>
            <a:r>
              <a:rPr lang="zh-CN" altLang="en-US" sz="2667" dirty="0">
                <a:solidFill>
                  <a:schemeClr val="tx1"/>
                </a:solidFill>
                <a:latin typeface="微软雅黑" panose="020B0503020204020204" pitchFamily="34" charset="-122"/>
                <a:ea typeface="微软雅黑" panose="020B0503020204020204" pitchFamily="34" charset="-122"/>
              </a:rPr>
              <a:t>三、</a:t>
            </a:r>
            <a:r>
              <a:rPr lang="zh-CN" altLang="zh-CN" dirty="0">
                <a:solidFill>
                  <a:prstClr val="black">
                    <a:lumMod val="75000"/>
                    <a:lumOff val="25000"/>
                  </a:prstClr>
                </a:solidFill>
                <a:latin typeface="Arial" panose="020B0604020202020204" pitchFamily="34" charset="0"/>
                <a:ea typeface="微软雅黑" panose="020B0503020204020204" pitchFamily="34" charset="-122"/>
              </a:rPr>
              <a:t>我国社会主义法律的运行</a:t>
            </a:r>
            <a:endParaRPr lang="zh-CN" altLang="en-US" dirty="0">
              <a:solidFill>
                <a:prstClr val="black">
                  <a:lumMod val="75000"/>
                  <a:lumOff val="25000"/>
                </a:prstClr>
              </a:solidFill>
              <a:latin typeface="Arial" panose="020B0604020202020204" pitchFamily="34" charset="0"/>
              <a:ea typeface="微软雅黑" panose="020B0503020204020204" pitchFamily="34" charset="-122"/>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80903D9-1C70-4EEC-9D63-B57EF1031AF5}"/>
              </a:ext>
            </a:extLst>
          </p:cNvPr>
          <p:cNvSpPr txBox="1"/>
          <p:nvPr/>
        </p:nvSpPr>
        <p:spPr>
          <a:xfrm>
            <a:off x="2773680" y="1986649"/>
            <a:ext cx="10749280" cy="492443"/>
          </a:xfrm>
          <a:prstGeom prst="rect">
            <a:avLst/>
          </a:prstGeom>
          <a:noFill/>
        </p:spPr>
        <p:txBody>
          <a:bodyPr wrap="square">
            <a:spAutoFit/>
          </a:bodyPr>
          <a:lstStyle/>
          <a:p>
            <a:pPr algn="l"/>
            <a:r>
              <a:rPr lang="zh-CN" altLang="en-US" sz="2600" b="1" dirty="0"/>
              <a:t>案例一：人脸识别案件频发，大众隐私谁来保护？</a:t>
            </a:r>
          </a:p>
        </p:txBody>
      </p:sp>
      <p:sp>
        <p:nvSpPr>
          <p:cNvPr id="4" name="文本框 3">
            <a:extLst>
              <a:ext uri="{FF2B5EF4-FFF2-40B4-BE49-F238E27FC236}">
                <a16:creationId xmlns:a16="http://schemas.microsoft.com/office/drawing/2014/main" id="{51AD0CAC-3B0B-4B98-8FAA-6B3D893D088B}"/>
              </a:ext>
            </a:extLst>
          </p:cNvPr>
          <p:cNvSpPr txBox="1"/>
          <p:nvPr/>
        </p:nvSpPr>
        <p:spPr>
          <a:xfrm>
            <a:off x="3417400" y="5965296"/>
            <a:ext cx="6228080" cy="369332"/>
          </a:xfrm>
          <a:prstGeom prst="rect">
            <a:avLst/>
          </a:prstGeom>
          <a:noFill/>
        </p:spPr>
        <p:txBody>
          <a:bodyPr wrap="square">
            <a:spAutoFit/>
          </a:bodyPr>
          <a:lstStyle/>
          <a:p>
            <a:pPr algn="ctr"/>
            <a:r>
              <a:rPr lang="en-US" altLang="zh-CN" b="0" i="0" dirty="0">
                <a:effectLst/>
                <a:latin typeface="-apple-system"/>
              </a:rPr>
              <a:t>《“</a:t>
            </a:r>
            <a:r>
              <a:rPr lang="zh-CN" altLang="en-US" b="0" i="0" dirty="0">
                <a:effectLst/>
                <a:latin typeface="-apple-system"/>
              </a:rPr>
              <a:t>刷脸时代”如何保护个人隐私</a:t>
            </a:r>
            <a:r>
              <a:rPr lang="en-US" altLang="zh-CN" b="0" i="0" dirty="0">
                <a:effectLst/>
                <a:latin typeface="-apple-system"/>
              </a:rPr>
              <a:t>》】</a:t>
            </a:r>
            <a:endParaRPr lang="zh-CN" altLang="en-US" b="0" i="0" dirty="0">
              <a:effectLst/>
              <a:latin typeface="-apple-system"/>
            </a:endParaRPr>
          </a:p>
        </p:txBody>
      </p:sp>
      <p:pic>
        <p:nvPicPr>
          <p:cNvPr id="12290" name="Picture 2">
            <a:extLst>
              <a:ext uri="{FF2B5EF4-FFF2-40B4-BE49-F238E27FC236}">
                <a16:creationId xmlns:a16="http://schemas.microsoft.com/office/drawing/2014/main" id="{CF47AF4A-91FA-47A3-B47E-D886A202D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320" y="3083223"/>
            <a:ext cx="3854450" cy="20663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概述图册">
            <a:extLst>
              <a:ext uri="{FF2B5EF4-FFF2-40B4-BE49-F238E27FC236}">
                <a16:creationId xmlns:a16="http://schemas.microsoft.com/office/drawing/2014/main" id="{6499E20F-FB54-4B1F-8E2C-E99DAA3A8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3083223"/>
            <a:ext cx="5142547" cy="227794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423F84A5-A225-4CFD-96E0-E98011B29A64}"/>
              </a:ext>
            </a:extLst>
          </p:cNvPr>
          <p:cNvSpPr txBox="1"/>
          <p:nvPr/>
        </p:nvSpPr>
        <p:spPr>
          <a:xfrm>
            <a:off x="-1755839" y="1740428"/>
            <a:ext cx="6097836" cy="492443"/>
          </a:xfrm>
          <a:prstGeom prst="rect">
            <a:avLst/>
          </a:prstGeom>
          <a:noFill/>
        </p:spPr>
        <p:txBody>
          <a:bodyPr wrap="square">
            <a:spAutoFit/>
          </a:bodyPr>
          <a:lstStyle/>
          <a:p>
            <a:pPr algn="ctr"/>
            <a:r>
              <a:rPr lang="zh-CN" altLang="en-US" sz="2600" b="1" dirty="0">
                <a:sym typeface="+mn-lt"/>
              </a:rPr>
              <a:t>课程导入</a:t>
            </a:r>
          </a:p>
        </p:txBody>
      </p:sp>
    </p:spTree>
    <p:extLst>
      <p:ext uri="{BB962C8B-B14F-4D97-AF65-F5344CB8AC3E}">
        <p14:creationId xmlns:p14="http://schemas.microsoft.com/office/powerpoint/2010/main" val="1703838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法律体系 的图像结果">
            <a:extLst>
              <a:ext uri="{FF2B5EF4-FFF2-40B4-BE49-F238E27FC236}">
                <a16:creationId xmlns:a16="http://schemas.microsoft.com/office/drawing/2014/main" id="{1742669C-FE99-4748-AA26-E75D93153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60" y="1795387"/>
            <a:ext cx="4185920" cy="4429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a:extLst>
              <a:ext uri="{FF2B5EF4-FFF2-40B4-BE49-F238E27FC236}">
                <a16:creationId xmlns:a16="http://schemas.microsoft.com/office/drawing/2014/main" id="{04B83872-4E5E-4D52-864E-D3F14274D5D2}"/>
              </a:ext>
            </a:extLst>
          </p:cNvPr>
          <p:cNvSpPr txBox="1"/>
          <p:nvPr/>
        </p:nvSpPr>
        <p:spPr>
          <a:xfrm>
            <a:off x="624417" y="303887"/>
            <a:ext cx="6096000" cy="523220"/>
          </a:xfrm>
          <a:prstGeom prst="rect">
            <a:avLst/>
          </a:prstGeom>
          <a:noFill/>
        </p:spPr>
        <p:txBody>
          <a:bodyPr wrap="square">
            <a:spAutoFit/>
          </a:bodyPr>
          <a:lstStyle/>
          <a:p>
            <a:r>
              <a:rPr lang="zh-CN" altLang="en-US" sz="2800" b="1" kern="0" dirty="0">
                <a:latin typeface="微软雅黑" panose="020B0503020204020204" pitchFamily="34" charset="-122"/>
                <a:ea typeface="微软雅黑" panose="020B0503020204020204" pitchFamily="34" charset="-122"/>
                <a:cs typeface="+mj-cs"/>
              </a:rPr>
              <a:t>法律制定</a:t>
            </a:r>
          </a:p>
        </p:txBody>
      </p:sp>
      <p:pic>
        <p:nvPicPr>
          <p:cNvPr id="5122" name="Picture 2">
            <a:extLst>
              <a:ext uri="{FF2B5EF4-FFF2-40B4-BE49-F238E27FC236}">
                <a16:creationId xmlns:a16="http://schemas.microsoft.com/office/drawing/2014/main" id="{F466DCAF-8F08-4D39-B9DD-9C2917B395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8880" y="1699420"/>
            <a:ext cx="4886960" cy="4525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5401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F3423CF-6EEB-46B9-BFBE-572D072889A1}"/>
              </a:ext>
            </a:extLst>
          </p:cNvPr>
          <p:cNvSpPr>
            <a:spLocks noGrp="1"/>
          </p:cNvSpPr>
          <p:nvPr>
            <p:ph idx="1"/>
          </p:nvPr>
        </p:nvSpPr>
        <p:spPr>
          <a:xfrm>
            <a:off x="338560" y="977575"/>
            <a:ext cx="6315628" cy="4526280"/>
          </a:xfrm>
          <a:ln>
            <a:solidFill>
              <a:schemeClr val="bg1"/>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endParaRPr lang="en-US" altLang="zh-CN" b="1" i="0" dirty="0">
              <a:solidFill>
                <a:srgbClr val="333333"/>
              </a:solidFill>
              <a:effectLst/>
              <a:latin typeface="Helvetica Neue"/>
            </a:endParaRPr>
          </a:p>
          <a:p>
            <a:pPr marL="0" indent="0">
              <a:buNone/>
            </a:pPr>
            <a:endParaRPr lang="en-US" altLang="zh-CN" b="1" dirty="0">
              <a:solidFill>
                <a:srgbClr val="333333"/>
              </a:solidFill>
              <a:latin typeface="Helvetica Neue"/>
            </a:endParaRPr>
          </a:p>
          <a:p>
            <a:pPr marL="0" indent="0">
              <a:buNone/>
            </a:pPr>
            <a:r>
              <a:rPr lang="en-US" altLang="zh-CN" b="1" i="0" dirty="0">
                <a:solidFill>
                  <a:srgbClr val="333333"/>
                </a:solidFill>
                <a:effectLst/>
                <a:latin typeface="Helvetica Neue"/>
              </a:rPr>
              <a:t>  </a:t>
            </a:r>
            <a:r>
              <a:rPr lang="en-US" altLang="zh-CN" b="1" i="0" dirty="0">
                <a:solidFill>
                  <a:srgbClr val="C00000"/>
                </a:solidFill>
                <a:effectLst/>
                <a:latin typeface="Helvetica Neue"/>
              </a:rPr>
              <a:t>《</a:t>
            </a:r>
            <a:r>
              <a:rPr lang="zh-CN" altLang="en-US" b="1" i="0" dirty="0">
                <a:solidFill>
                  <a:srgbClr val="C00000"/>
                </a:solidFill>
                <a:effectLst/>
                <a:latin typeface="Helvetica Neue"/>
              </a:rPr>
              <a:t>中华人民共和国民法典</a:t>
            </a:r>
            <a:r>
              <a:rPr lang="en-US" altLang="zh-CN" b="1" i="0" dirty="0">
                <a:solidFill>
                  <a:srgbClr val="C00000"/>
                </a:solidFill>
                <a:effectLst/>
                <a:latin typeface="Helvetica Neue"/>
              </a:rPr>
              <a:t>》</a:t>
            </a:r>
            <a:r>
              <a:rPr lang="zh-CN" altLang="en-US" b="1" i="0" dirty="0">
                <a:solidFill>
                  <a:srgbClr val="C00000"/>
                </a:solidFill>
                <a:effectLst/>
                <a:latin typeface="Helvetica Neue"/>
              </a:rPr>
              <a:t>诞生</a:t>
            </a:r>
            <a:endParaRPr lang="en-US" altLang="zh-CN" b="1" i="0" dirty="0">
              <a:solidFill>
                <a:srgbClr val="C00000"/>
              </a:solidFill>
              <a:effectLst/>
              <a:latin typeface="Helvetica Neue"/>
            </a:endParaRPr>
          </a:p>
          <a:p>
            <a:pPr marL="0" indent="0">
              <a:buNone/>
            </a:pPr>
            <a:endParaRPr lang="en-US" altLang="zh-CN" b="1" dirty="0">
              <a:solidFill>
                <a:srgbClr val="333333"/>
              </a:solidFill>
              <a:latin typeface="Helvetica Neue"/>
            </a:endParaRPr>
          </a:p>
          <a:p>
            <a:pPr marL="0" indent="0">
              <a:buNone/>
            </a:pPr>
            <a:endParaRPr lang="en-US" altLang="zh-CN" b="1" dirty="0">
              <a:solidFill>
                <a:srgbClr val="333333"/>
              </a:solidFill>
              <a:latin typeface="Helvetica Neue"/>
            </a:endParaRPr>
          </a:p>
          <a:p>
            <a:endParaRPr lang="en-US" altLang="zh-CN" dirty="0">
              <a:solidFill>
                <a:srgbClr val="333333"/>
              </a:solidFill>
              <a:latin typeface="Helvetica Neue"/>
            </a:endParaRPr>
          </a:p>
          <a:p>
            <a:pPr marL="0" indent="0">
              <a:lnSpc>
                <a:spcPct val="120000"/>
              </a:lnSpc>
              <a:buNone/>
            </a:pPr>
            <a:r>
              <a:rPr lang="zh-CN" altLang="en-US" sz="1800" b="1" dirty="0">
                <a:solidFill>
                  <a:srgbClr val="404040"/>
                </a:solidFill>
                <a:latin typeface="Helvetica" panose="020B0604020202020204" pitchFamily="34" charset="0"/>
                <a:ea typeface="微软雅黑" panose="020B0503020204020204" pitchFamily="34" charset="-122"/>
              </a:rPr>
              <a:t>民法典是新中国历史上首个以“法典”命名的法律，具有中国特色，体现时代特点，反映人民意愿，回应经济社会生活新情况、新问题，有利于全面加强对人民群众各项民事权利的保护，助推中国特色社会主义法律体系更加成熟完善。</a:t>
            </a:r>
          </a:p>
        </p:txBody>
      </p:sp>
      <p:sp>
        <p:nvSpPr>
          <p:cNvPr id="7" name="文本框 6">
            <a:extLst>
              <a:ext uri="{FF2B5EF4-FFF2-40B4-BE49-F238E27FC236}">
                <a16:creationId xmlns:a16="http://schemas.microsoft.com/office/drawing/2014/main" id="{7F22323C-0A49-4256-BA72-C90D53575558}"/>
              </a:ext>
            </a:extLst>
          </p:cNvPr>
          <p:cNvSpPr txBox="1"/>
          <p:nvPr/>
        </p:nvSpPr>
        <p:spPr>
          <a:xfrm>
            <a:off x="8083436" y="5880425"/>
            <a:ext cx="6177280" cy="369332"/>
          </a:xfrm>
          <a:prstGeom prst="rect">
            <a:avLst/>
          </a:prstGeom>
          <a:noFill/>
        </p:spPr>
        <p:txBody>
          <a:bodyPr wrap="square">
            <a:spAutoFit/>
          </a:bodyPr>
          <a:lstStyle/>
          <a:p>
            <a:r>
              <a:rPr lang="zh-CN" altLang="en-US" dirty="0"/>
              <a:t>中国</a:t>
            </a:r>
            <a:r>
              <a:rPr lang="en-US" altLang="zh-CN" dirty="0"/>
              <a:t>《</a:t>
            </a:r>
            <a:r>
              <a:rPr lang="zh-CN" altLang="en-US" dirty="0"/>
              <a:t>民法典</a:t>
            </a:r>
            <a:r>
              <a:rPr lang="en-US" altLang="zh-CN" dirty="0"/>
              <a:t>》</a:t>
            </a:r>
            <a:r>
              <a:rPr lang="zh-CN" altLang="en-US" dirty="0"/>
              <a:t>的诞生历程</a:t>
            </a:r>
          </a:p>
        </p:txBody>
      </p:sp>
      <p:pic>
        <p:nvPicPr>
          <p:cNvPr id="20482" name="Picture 2">
            <a:extLst>
              <a:ext uri="{FF2B5EF4-FFF2-40B4-BE49-F238E27FC236}">
                <a16:creationId xmlns:a16="http://schemas.microsoft.com/office/drawing/2014/main" id="{D3E6F6D9-8B53-4B47-8EEA-184CD920D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741" y="977575"/>
            <a:ext cx="4762500" cy="4029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2">
            <a:hlinkClick r:id="rId3" action="ppaction://hlinkfile"/>
            <a:extLst>
              <a:ext uri="{FF2B5EF4-FFF2-40B4-BE49-F238E27FC236}">
                <a16:creationId xmlns:a16="http://schemas.microsoft.com/office/drawing/2014/main" id="{8AD1DC75-8523-4B85-9E6F-3548FDCCB3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0532" y="2855406"/>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350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a:extLst>
              <a:ext uri="{FF2B5EF4-FFF2-40B4-BE49-F238E27FC236}">
                <a16:creationId xmlns:a16="http://schemas.microsoft.com/office/drawing/2014/main" id="{CC570E08-43A3-49A8-8BD3-EC4D28E23D73}"/>
              </a:ext>
            </a:extLst>
          </p:cNvPr>
          <p:cNvSpPr>
            <a:spLocks noGrp="1"/>
          </p:cNvSpPr>
          <p:nvPr>
            <p:ph type="title"/>
          </p:nvPr>
        </p:nvSpPr>
        <p:spPr>
          <a:xfrm>
            <a:off x="717611" y="610661"/>
            <a:ext cx="9973310" cy="830997"/>
          </a:xfrm>
        </p:spPr>
        <p:txBody>
          <a:bodyPr>
            <a:normAutofit/>
          </a:bodyPr>
          <a:lstStyle/>
          <a:p>
            <a:r>
              <a:rPr lang="zh-CN" altLang="en-US" sz="2800" b="1" kern="0" dirty="0">
                <a:latin typeface="微软雅黑" panose="020B0503020204020204" pitchFamily="34" charset="-122"/>
                <a:ea typeface="微软雅黑" panose="020B0503020204020204" pitchFamily="34" charset="-122"/>
              </a:rPr>
              <a:t>法律执行（执法）</a:t>
            </a:r>
            <a:endParaRPr lang="zh-CN" altLang="en-US" sz="1200" b="1" dirty="0"/>
          </a:p>
        </p:txBody>
      </p:sp>
      <p:grpSp>
        <p:nvGrpSpPr>
          <p:cNvPr id="5" name="组合 4">
            <a:extLst>
              <a:ext uri="{FF2B5EF4-FFF2-40B4-BE49-F238E27FC236}">
                <a16:creationId xmlns:a16="http://schemas.microsoft.com/office/drawing/2014/main" id="{6D0359C5-99D5-445B-A8A0-146208F8E48B}"/>
              </a:ext>
            </a:extLst>
          </p:cNvPr>
          <p:cNvGrpSpPr>
            <a:grpSpLocks/>
          </p:cNvGrpSpPr>
          <p:nvPr/>
        </p:nvGrpSpPr>
        <p:grpSpPr bwMode="auto">
          <a:xfrm>
            <a:off x="489057" y="2587620"/>
            <a:ext cx="6227233" cy="2093383"/>
            <a:chOff x="5631111" y="1136778"/>
            <a:chExt cx="2267824" cy="842041"/>
          </a:xfrm>
        </p:grpSpPr>
        <p:sp>
          <p:nvSpPr>
            <p:cNvPr id="6" name="折角形 5">
              <a:extLst>
                <a:ext uri="{FF2B5EF4-FFF2-40B4-BE49-F238E27FC236}">
                  <a16:creationId xmlns:a16="http://schemas.microsoft.com/office/drawing/2014/main" id="{8F828FDA-00EB-4203-8D53-38AF1304B5C6}"/>
                </a:ext>
              </a:extLst>
            </p:cNvPr>
            <p:cNvSpPr/>
            <p:nvPr/>
          </p:nvSpPr>
          <p:spPr>
            <a:xfrm>
              <a:off x="5631111" y="1136778"/>
              <a:ext cx="2267824" cy="842041"/>
            </a:xfrm>
            <a:prstGeom prst="foldedCorner">
              <a:avLst/>
            </a:prstGeom>
            <a:solidFill>
              <a:srgbClr val="C00000"/>
            </a:solidFill>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endParaRPr lang="zh-CN" altLang="en-US" sz="2400" dirty="0"/>
            </a:p>
          </p:txBody>
        </p:sp>
        <p:sp>
          <p:nvSpPr>
            <p:cNvPr id="32777" name="Text Box 8">
              <a:extLst>
                <a:ext uri="{FF2B5EF4-FFF2-40B4-BE49-F238E27FC236}">
                  <a16:creationId xmlns:a16="http://schemas.microsoft.com/office/drawing/2014/main" id="{BFE69A4A-42C7-4DA6-A9FE-A8527ACD4406}"/>
                </a:ext>
              </a:extLst>
            </p:cNvPr>
            <p:cNvSpPr txBox="1">
              <a:spLocks noChangeArrowheads="1"/>
            </p:cNvSpPr>
            <p:nvPr/>
          </p:nvSpPr>
          <p:spPr bwMode="auto">
            <a:xfrm>
              <a:off x="5725079" y="1242109"/>
              <a:ext cx="2128190" cy="63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Tx/>
                <a:buNone/>
              </a:pPr>
              <a:r>
                <a:rPr lang="zh-CN" altLang="en-US" sz="2400" b="1" dirty="0">
                  <a:solidFill>
                    <a:schemeClr val="bg1"/>
                  </a:solidFill>
                  <a:latin typeface="+mn-lt"/>
                  <a:ea typeface="仿宋_GB2312" pitchFamily="49" charset="-122"/>
                </a:rPr>
                <a:t>在广义上，法律执行是指</a:t>
              </a:r>
              <a:r>
                <a:rPr lang="zh-CN" altLang="en-US" sz="2400" b="1" dirty="0">
                  <a:solidFill>
                    <a:srgbClr val="FFFF00"/>
                  </a:solidFill>
                </a:rPr>
                <a:t>国家机关（行政机关和司法机关）</a:t>
              </a:r>
              <a:r>
                <a:rPr lang="zh-CN" altLang="en-US" sz="2400" b="1" dirty="0">
                  <a:solidFill>
                    <a:schemeClr val="bg1"/>
                  </a:solidFill>
                  <a:latin typeface="+mn-lt"/>
                  <a:ea typeface="仿宋_GB2312" pitchFamily="49" charset="-122"/>
                </a:rPr>
                <a:t>及其公职人员，在国家和公共事务管理中依照法定职权和程序，贯彻和实施法律的活动。</a:t>
              </a:r>
            </a:p>
          </p:txBody>
        </p:sp>
      </p:grpSp>
      <p:grpSp>
        <p:nvGrpSpPr>
          <p:cNvPr id="8" name="组合 7">
            <a:extLst>
              <a:ext uri="{FF2B5EF4-FFF2-40B4-BE49-F238E27FC236}">
                <a16:creationId xmlns:a16="http://schemas.microsoft.com/office/drawing/2014/main" id="{6AFADC8B-BD67-4B0E-B1A5-39D3943F01EF}"/>
              </a:ext>
            </a:extLst>
          </p:cNvPr>
          <p:cNvGrpSpPr>
            <a:grpSpLocks/>
          </p:cNvGrpSpPr>
          <p:nvPr/>
        </p:nvGrpSpPr>
        <p:grpSpPr bwMode="auto">
          <a:xfrm>
            <a:off x="598488" y="5167206"/>
            <a:ext cx="6242051" cy="1329267"/>
            <a:chOff x="5719719" y="801752"/>
            <a:chExt cx="2272449" cy="842672"/>
          </a:xfrm>
        </p:grpSpPr>
        <p:sp>
          <p:nvSpPr>
            <p:cNvPr id="9" name="折角形 8">
              <a:extLst>
                <a:ext uri="{FF2B5EF4-FFF2-40B4-BE49-F238E27FC236}">
                  <a16:creationId xmlns:a16="http://schemas.microsoft.com/office/drawing/2014/main" id="{07C0D187-3155-4E3A-8516-A0DE56B31BE9}"/>
                </a:ext>
              </a:extLst>
            </p:cNvPr>
            <p:cNvSpPr/>
            <p:nvPr/>
          </p:nvSpPr>
          <p:spPr>
            <a:xfrm>
              <a:off x="5719719" y="801752"/>
              <a:ext cx="2267826" cy="842672"/>
            </a:xfrm>
            <a:prstGeom prst="foldedCorner">
              <a:avLst/>
            </a:prstGeom>
            <a:solidFill>
              <a:srgbClr val="C00000"/>
            </a:solidFill>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endParaRPr lang="zh-CN" altLang="en-US" sz="2400"/>
            </a:p>
          </p:txBody>
        </p:sp>
        <p:sp>
          <p:nvSpPr>
            <p:cNvPr id="32775" name="Text Box 8">
              <a:extLst>
                <a:ext uri="{FF2B5EF4-FFF2-40B4-BE49-F238E27FC236}">
                  <a16:creationId xmlns:a16="http://schemas.microsoft.com/office/drawing/2014/main" id="{D5856C31-F6D0-42F2-9E24-9DE76E44B242}"/>
                </a:ext>
              </a:extLst>
            </p:cNvPr>
            <p:cNvSpPr txBox="1">
              <a:spLocks noChangeArrowheads="1"/>
            </p:cNvSpPr>
            <p:nvPr/>
          </p:nvSpPr>
          <p:spPr bwMode="auto">
            <a:xfrm>
              <a:off x="5863978" y="940915"/>
              <a:ext cx="2128190" cy="5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Font typeface="Wingdings" panose="05000000000000000000" pitchFamily="2" charset="2"/>
                <a:buChar char="ü"/>
              </a:pPr>
              <a:r>
                <a:rPr lang="zh-CN" altLang="en-US" sz="2400" b="1" dirty="0">
                  <a:solidFill>
                    <a:schemeClr val="bg1"/>
                  </a:solidFill>
                  <a:latin typeface="+mn-lt"/>
                  <a:ea typeface="仿宋_GB2312" pitchFamily="49" charset="-122"/>
                </a:rPr>
                <a:t>在狭义上，法律执行则是指</a:t>
              </a:r>
              <a:r>
                <a:rPr lang="zh-CN" altLang="en-US" sz="2400" b="1" dirty="0">
                  <a:solidFill>
                    <a:srgbClr val="FFFF00"/>
                  </a:solidFill>
                </a:rPr>
                <a:t>国家行政机关执行</a:t>
              </a:r>
              <a:r>
                <a:rPr lang="zh-CN" altLang="en-US" sz="2400" b="1" dirty="0">
                  <a:solidFill>
                    <a:schemeClr val="bg1"/>
                  </a:solidFill>
                </a:rPr>
                <a:t>法律的活动，也被称为行政执法。</a:t>
              </a:r>
            </a:p>
          </p:txBody>
        </p:sp>
      </p:grpSp>
      <p:pic>
        <p:nvPicPr>
          <p:cNvPr id="13314" name="Picture 2" descr="法律执行 的图像结果">
            <a:extLst>
              <a:ext uri="{FF2B5EF4-FFF2-40B4-BE49-F238E27FC236}">
                <a16:creationId xmlns:a16="http://schemas.microsoft.com/office/drawing/2014/main" id="{EC2FF1CA-B15D-4914-8FBB-E23A3529B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014" y="1754718"/>
            <a:ext cx="4258327" cy="40771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a:extLst>
              <a:ext uri="{FF2B5EF4-FFF2-40B4-BE49-F238E27FC236}">
                <a16:creationId xmlns:a16="http://schemas.microsoft.com/office/drawing/2014/main" id="{D30D4BD1-1811-4C2A-85DD-9FE337382857}"/>
              </a:ext>
            </a:extLst>
          </p:cNvPr>
          <p:cNvSpPr>
            <a:spLocks noGrp="1"/>
          </p:cNvSpPr>
          <p:nvPr>
            <p:ph type="title"/>
          </p:nvPr>
        </p:nvSpPr>
        <p:spPr>
          <a:xfrm>
            <a:off x="285751" y="476670"/>
            <a:ext cx="8763000" cy="649816"/>
          </a:xfrm>
        </p:spPr>
        <p:txBody>
          <a:bodyPr>
            <a:normAutofit/>
          </a:bodyPr>
          <a:lstStyle/>
          <a:p>
            <a:r>
              <a:rPr lang="zh-CN" altLang="en-US" sz="2800" b="1" kern="0" dirty="0">
                <a:latin typeface="微软雅黑" panose="020B0503020204020204" pitchFamily="34" charset="-122"/>
                <a:ea typeface="微软雅黑" panose="020B0503020204020204" pitchFamily="34" charset="-122"/>
              </a:rPr>
              <a:t>法律适用</a:t>
            </a:r>
          </a:p>
        </p:txBody>
      </p:sp>
      <p:sp>
        <p:nvSpPr>
          <p:cNvPr id="11" name="Text Box 15">
            <a:extLst>
              <a:ext uri="{FF2B5EF4-FFF2-40B4-BE49-F238E27FC236}">
                <a16:creationId xmlns:a16="http://schemas.microsoft.com/office/drawing/2014/main" id="{284682D7-917F-428E-8980-77553A4EC721}"/>
              </a:ext>
            </a:extLst>
          </p:cNvPr>
          <p:cNvSpPr txBox="1">
            <a:spLocks noChangeArrowheads="1"/>
          </p:cNvSpPr>
          <p:nvPr/>
        </p:nvSpPr>
        <p:spPr bwMode="auto">
          <a:xfrm>
            <a:off x="438151" y="2292351"/>
            <a:ext cx="5171016" cy="41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365AC0"/>
                </a:solidFill>
                <a:latin typeface="Arial" pitchFamily="34" charset="0"/>
                <a:ea typeface="宋体" pitchFamily="2" charset="-122"/>
              </a:defRPr>
            </a:lvl1pPr>
            <a:lvl2pPr>
              <a:defRPr sz="2400">
                <a:solidFill>
                  <a:srgbClr val="365AC0"/>
                </a:solidFill>
                <a:latin typeface="Arial" pitchFamily="34" charset="0"/>
                <a:ea typeface="宋体" pitchFamily="2" charset="-122"/>
              </a:defRPr>
            </a:lvl2pPr>
            <a:lvl3pPr marL="914400">
              <a:defRPr sz="2400">
                <a:solidFill>
                  <a:srgbClr val="365AC0"/>
                </a:solidFill>
                <a:latin typeface="Arial" pitchFamily="34" charset="0"/>
                <a:ea typeface="宋体" pitchFamily="2" charset="-122"/>
              </a:defRPr>
            </a:lvl3pPr>
            <a:lvl4pPr>
              <a:defRPr sz="2000">
                <a:solidFill>
                  <a:srgbClr val="365AC0"/>
                </a:solidFill>
                <a:latin typeface="Arial" pitchFamily="34" charset="0"/>
                <a:ea typeface="宋体" pitchFamily="2" charset="-122"/>
              </a:defRPr>
            </a:lvl4pPr>
            <a:lvl5pPr>
              <a:defRPr sz="2000">
                <a:solidFill>
                  <a:srgbClr val="365AC0"/>
                </a:solidFill>
                <a:latin typeface="Arial" pitchFamily="34" charset="0"/>
                <a:ea typeface="宋体" pitchFamily="2" charset="-122"/>
              </a:defRPr>
            </a:lvl5pPr>
            <a:lvl6pPr>
              <a:defRPr sz="2000">
                <a:solidFill>
                  <a:srgbClr val="365AC0"/>
                </a:solidFill>
                <a:latin typeface="Arial" pitchFamily="34" charset="0"/>
                <a:ea typeface="宋体" pitchFamily="2" charset="-122"/>
              </a:defRPr>
            </a:lvl6pPr>
            <a:lvl7pPr>
              <a:defRPr sz="2000">
                <a:solidFill>
                  <a:srgbClr val="365AC0"/>
                </a:solidFill>
                <a:latin typeface="Arial" pitchFamily="34" charset="0"/>
                <a:ea typeface="宋体" pitchFamily="2" charset="-122"/>
              </a:defRPr>
            </a:lvl7pPr>
            <a:lvl8pPr>
              <a:defRPr sz="2000">
                <a:solidFill>
                  <a:srgbClr val="365AC0"/>
                </a:solidFill>
                <a:latin typeface="Arial" pitchFamily="34" charset="0"/>
                <a:ea typeface="宋体" pitchFamily="2" charset="-122"/>
              </a:defRPr>
            </a:lvl8pPr>
            <a:lvl9pPr>
              <a:defRPr sz="2000">
                <a:solidFill>
                  <a:srgbClr val="365AC0"/>
                </a:solidFill>
                <a:latin typeface="Arial" pitchFamily="34" charset="0"/>
                <a:ea typeface="宋体" pitchFamily="2" charset="-122"/>
              </a:defRPr>
            </a:lvl9pPr>
          </a:lstStyle>
          <a:p>
            <a:pPr eaLnBrk="1" hangingPunct="1">
              <a:lnSpc>
                <a:spcPct val="120000"/>
              </a:lnSpc>
              <a:defRPr/>
            </a:pPr>
            <a:r>
              <a:rPr lang="zh-CN" altLang="en-US" sz="3200" b="1" dirty="0">
                <a:solidFill>
                  <a:schemeClr val="bg2">
                    <a:lumMod val="10000"/>
                  </a:schemeClr>
                </a:solidFill>
                <a:latin typeface="幼圆" pitchFamily="49" charset="-122"/>
                <a:ea typeface="幼圆" pitchFamily="49" charset="-122"/>
              </a:rPr>
              <a:t>  </a:t>
            </a:r>
            <a:r>
              <a:rPr lang="en-US" altLang="zh-CN" sz="2400" b="1" dirty="0">
                <a:solidFill>
                  <a:schemeClr val="bg2">
                    <a:lumMod val="10000"/>
                  </a:schemeClr>
                </a:solidFill>
                <a:latin typeface="+mn-lt"/>
                <a:ea typeface="仿宋_GB2312" pitchFamily="49" charset="-122"/>
              </a:rPr>
              <a:t>1.</a:t>
            </a:r>
            <a:r>
              <a:rPr lang="zh-CN" altLang="en-US" sz="2400" b="1" dirty="0">
                <a:solidFill>
                  <a:schemeClr val="bg2">
                    <a:lumMod val="10000"/>
                  </a:schemeClr>
                </a:solidFill>
                <a:latin typeface="+mn-lt"/>
                <a:ea typeface="仿宋_GB2312" pitchFamily="49" charset="-122"/>
              </a:rPr>
              <a:t>司法的主体</a:t>
            </a:r>
            <a:r>
              <a:rPr lang="en-US" altLang="zh-CN" sz="2400" b="1" dirty="0">
                <a:solidFill>
                  <a:schemeClr val="bg2">
                    <a:lumMod val="10000"/>
                  </a:schemeClr>
                </a:solidFill>
                <a:latin typeface="+mn-lt"/>
                <a:ea typeface="仿宋_GB2312" pitchFamily="49" charset="-122"/>
              </a:rPr>
              <a:t>:</a:t>
            </a:r>
          </a:p>
          <a:p>
            <a:pPr lvl="2" eaLnBrk="1" hangingPunct="1">
              <a:lnSpc>
                <a:spcPct val="120000"/>
              </a:lnSpc>
              <a:buFont typeface="Wingdings" pitchFamily="2" charset="2"/>
              <a:buChar char="Ø"/>
              <a:defRPr/>
            </a:pPr>
            <a:r>
              <a:rPr lang="zh-CN" altLang="en-US" b="1" dirty="0">
                <a:solidFill>
                  <a:schemeClr val="bg2">
                    <a:lumMod val="10000"/>
                  </a:schemeClr>
                </a:solidFill>
                <a:latin typeface="幼圆" pitchFamily="49" charset="-122"/>
                <a:ea typeface="幼圆" pitchFamily="49" charset="-122"/>
              </a:rPr>
              <a:t>  </a:t>
            </a:r>
            <a:r>
              <a:rPr lang="zh-CN" altLang="en-US" sz="2200" b="1" dirty="0">
                <a:solidFill>
                  <a:srgbClr val="404040"/>
                </a:solidFill>
                <a:latin typeface="+mn-lt"/>
                <a:ea typeface="+mn-ea"/>
                <a:cs typeface="+mn-ea"/>
              </a:rPr>
              <a:t>人民法院</a:t>
            </a:r>
            <a:r>
              <a:rPr lang="en-US" altLang="zh-CN" sz="2200" b="1" dirty="0">
                <a:solidFill>
                  <a:srgbClr val="404040"/>
                </a:solidFill>
                <a:latin typeface="+mn-lt"/>
                <a:ea typeface="+mn-ea"/>
                <a:cs typeface="+mn-ea"/>
              </a:rPr>
              <a:t>-----</a:t>
            </a:r>
            <a:r>
              <a:rPr lang="zh-CN" altLang="en-US" sz="2200" b="1" dirty="0">
                <a:solidFill>
                  <a:srgbClr val="404040"/>
                </a:solidFill>
                <a:latin typeface="+mn-lt"/>
                <a:ea typeface="+mn-ea"/>
                <a:cs typeface="+mn-ea"/>
              </a:rPr>
              <a:t>审判权</a:t>
            </a:r>
          </a:p>
          <a:p>
            <a:pPr lvl="2" eaLnBrk="1" hangingPunct="1">
              <a:lnSpc>
                <a:spcPct val="120000"/>
              </a:lnSpc>
              <a:buFont typeface="Wingdings" pitchFamily="2" charset="2"/>
              <a:buChar char="Ø"/>
              <a:defRPr/>
            </a:pPr>
            <a:r>
              <a:rPr lang="zh-CN" altLang="en-US" sz="2200" b="1" dirty="0">
                <a:solidFill>
                  <a:srgbClr val="404040"/>
                </a:solidFill>
                <a:latin typeface="+mn-lt"/>
                <a:ea typeface="+mn-ea"/>
                <a:cs typeface="+mn-ea"/>
              </a:rPr>
              <a:t>   人民检察院</a:t>
            </a:r>
            <a:r>
              <a:rPr lang="en-US" altLang="zh-CN" sz="2200" b="1" dirty="0">
                <a:solidFill>
                  <a:srgbClr val="404040"/>
                </a:solidFill>
                <a:latin typeface="+mn-lt"/>
                <a:ea typeface="+mn-ea"/>
                <a:cs typeface="+mn-ea"/>
              </a:rPr>
              <a:t>---</a:t>
            </a:r>
            <a:r>
              <a:rPr lang="zh-CN" altLang="en-US" sz="2200" b="1" dirty="0">
                <a:solidFill>
                  <a:srgbClr val="404040"/>
                </a:solidFill>
                <a:latin typeface="+mn-lt"/>
                <a:ea typeface="+mn-ea"/>
                <a:cs typeface="+mn-ea"/>
              </a:rPr>
              <a:t>监督权</a:t>
            </a:r>
          </a:p>
          <a:p>
            <a:pPr eaLnBrk="1" hangingPunct="1">
              <a:lnSpc>
                <a:spcPct val="120000"/>
              </a:lnSpc>
              <a:defRPr/>
            </a:pPr>
            <a:endParaRPr lang="zh-CN" altLang="en-US" sz="2400" b="1" dirty="0">
              <a:solidFill>
                <a:schemeClr val="bg2">
                  <a:lumMod val="10000"/>
                </a:schemeClr>
              </a:solidFill>
              <a:latin typeface="仿宋_GB2312" pitchFamily="49" charset="-122"/>
              <a:ea typeface="仿宋_GB2312" pitchFamily="49" charset="-122"/>
            </a:endParaRPr>
          </a:p>
          <a:p>
            <a:pPr eaLnBrk="1" hangingPunct="1">
              <a:lnSpc>
                <a:spcPct val="120000"/>
              </a:lnSpc>
              <a:defRPr/>
            </a:pPr>
            <a:r>
              <a:rPr lang="zh-CN" altLang="en-US" sz="2400" b="1" dirty="0">
                <a:solidFill>
                  <a:schemeClr val="bg2">
                    <a:lumMod val="10000"/>
                  </a:schemeClr>
                </a:solidFill>
                <a:latin typeface="幼圆" pitchFamily="49" charset="-122"/>
                <a:ea typeface="幼圆" pitchFamily="49" charset="-122"/>
              </a:rPr>
              <a:t>  </a:t>
            </a:r>
            <a:r>
              <a:rPr lang="en-US" altLang="zh-CN" sz="2400" b="1" dirty="0">
                <a:solidFill>
                  <a:schemeClr val="bg2">
                    <a:lumMod val="10000"/>
                  </a:schemeClr>
                </a:solidFill>
                <a:latin typeface="+mn-lt"/>
                <a:ea typeface="仿宋_GB2312" pitchFamily="49" charset="-122"/>
              </a:rPr>
              <a:t>2.</a:t>
            </a:r>
            <a:r>
              <a:rPr lang="zh-CN" altLang="en-US" sz="2400" b="1" dirty="0">
                <a:solidFill>
                  <a:schemeClr val="bg2">
                    <a:lumMod val="10000"/>
                  </a:schemeClr>
                </a:solidFill>
                <a:latin typeface="+mn-lt"/>
                <a:ea typeface="仿宋_GB2312" pitchFamily="49" charset="-122"/>
              </a:rPr>
              <a:t>司法公正的意义</a:t>
            </a:r>
            <a:r>
              <a:rPr lang="en-US" altLang="zh-CN" sz="2400" b="1" dirty="0">
                <a:solidFill>
                  <a:schemeClr val="bg2">
                    <a:lumMod val="10000"/>
                  </a:schemeClr>
                </a:solidFill>
                <a:latin typeface="+mn-lt"/>
                <a:ea typeface="仿宋_GB2312" pitchFamily="49" charset="-122"/>
              </a:rPr>
              <a:t>:</a:t>
            </a:r>
          </a:p>
          <a:p>
            <a:pPr lvl="2" eaLnBrk="1" hangingPunct="1">
              <a:lnSpc>
                <a:spcPct val="120000"/>
              </a:lnSpc>
              <a:buFont typeface="Wingdings" pitchFamily="2" charset="2"/>
              <a:buChar char="Ø"/>
              <a:defRPr/>
            </a:pPr>
            <a:r>
              <a:rPr lang="zh-CN" altLang="en-US" b="1" dirty="0">
                <a:solidFill>
                  <a:schemeClr val="bg2">
                    <a:lumMod val="10000"/>
                  </a:schemeClr>
                </a:solidFill>
                <a:latin typeface="幼圆" pitchFamily="49" charset="-122"/>
                <a:ea typeface="幼圆" pitchFamily="49" charset="-122"/>
              </a:rPr>
              <a:t>  </a:t>
            </a:r>
            <a:r>
              <a:rPr lang="zh-CN" altLang="en-US" sz="2200" b="1" dirty="0">
                <a:solidFill>
                  <a:srgbClr val="404040"/>
                </a:solidFill>
                <a:latin typeface="+mn-lt"/>
                <a:ea typeface="+mn-ea"/>
                <a:cs typeface="+mn-ea"/>
              </a:rPr>
              <a:t>司法公正是社会公正的最后一道防线</a:t>
            </a:r>
          </a:p>
          <a:p>
            <a:pPr lvl="2" eaLnBrk="1" hangingPunct="1">
              <a:lnSpc>
                <a:spcPct val="120000"/>
              </a:lnSpc>
              <a:buFont typeface="Wingdings" pitchFamily="2" charset="2"/>
              <a:buChar char="Ø"/>
              <a:defRPr/>
            </a:pPr>
            <a:r>
              <a:rPr lang="zh-CN" altLang="en-US" sz="2200" b="1" dirty="0">
                <a:solidFill>
                  <a:srgbClr val="404040"/>
                </a:solidFill>
                <a:latin typeface="+mn-lt"/>
                <a:ea typeface="+mn-ea"/>
                <a:cs typeface="+mn-ea"/>
              </a:rPr>
              <a:t>  司法公正是法律至高无上的权威的保障</a:t>
            </a:r>
          </a:p>
        </p:txBody>
      </p:sp>
      <p:sp>
        <p:nvSpPr>
          <p:cNvPr id="12" name="Rectangle 16">
            <a:extLst>
              <a:ext uri="{FF2B5EF4-FFF2-40B4-BE49-F238E27FC236}">
                <a16:creationId xmlns:a16="http://schemas.microsoft.com/office/drawing/2014/main" id="{E0AF158B-987B-4A25-AE1B-F055C80138E1}"/>
              </a:ext>
            </a:extLst>
          </p:cNvPr>
          <p:cNvSpPr>
            <a:spLocks noChangeArrowheads="1"/>
          </p:cNvSpPr>
          <p:nvPr/>
        </p:nvSpPr>
        <p:spPr bwMode="auto">
          <a:xfrm>
            <a:off x="747185" y="1316567"/>
            <a:ext cx="5829300" cy="919867"/>
          </a:xfrm>
          <a:prstGeom prst="rect">
            <a:avLst/>
          </a:prstGeom>
          <a:solidFill>
            <a:srgbClr val="C00000"/>
          </a:solidFill>
          <a:ln>
            <a:noFill/>
          </a:ln>
        </p:spPr>
        <p:txBody>
          <a:bodyPr>
            <a:spAutoFit/>
          </a:bodyPr>
          <a:lstStyle/>
          <a:p>
            <a:pPr eaLnBrk="1" hangingPunct="1">
              <a:lnSpc>
                <a:spcPct val="120000"/>
              </a:lnSpc>
              <a:defRPr/>
            </a:pPr>
            <a:r>
              <a:rPr lang="zh-CN" altLang="en-US" sz="2400" b="1" dirty="0">
                <a:solidFill>
                  <a:schemeClr val="bg1"/>
                </a:solidFill>
                <a:latin typeface="黑体" pitchFamily="49" charset="-122"/>
                <a:ea typeface="黑体" pitchFamily="49" charset="-122"/>
              </a:rPr>
              <a:t>法律适用：指国家司法机关依照法定职权和程序适用法律处理各种案件的专门活动。</a:t>
            </a:r>
          </a:p>
        </p:txBody>
      </p:sp>
      <p:pic>
        <p:nvPicPr>
          <p:cNvPr id="20482" name="Picture 2" descr="罪刑法定原则 的图像结果">
            <a:extLst>
              <a:ext uri="{FF2B5EF4-FFF2-40B4-BE49-F238E27FC236}">
                <a16:creationId xmlns:a16="http://schemas.microsoft.com/office/drawing/2014/main" id="{F392ECED-94C9-4941-BC72-F01DE3524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901" y="1110403"/>
            <a:ext cx="3791055" cy="4637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7AECE389-A773-4414-9A13-4423F4BF52AB}"/>
              </a:ext>
            </a:extLst>
          </p:cNvPr>
          <p:cNvSpPr txBox="1"/>
          <p:nvPr/>
        </p:nvSpPr>
        <p:spPr>
          <a:xfrm>
            <a:off x="6655324" y="6143839"/>
            <a:ext cx="5536675" cy="646331"/>
          </a:xfrm>
          <a:prstGeom prst="rect">
            <a:avLst/>
          </a:prstGeom>
          <a:noFill/>
        </p:spPr>
        <p:txBody>
          <a:bodyPr wrap="square">
            <a:spAutoFit/>
          </a:bodyPr>
          <a:lstStyle/>
          <a:p>
            <a:r>
              <a:rPr lang="en-US" altLang="zh-CN" b="0" i="0" dirty="0">
                <a:effectLst/>
                <a:latin typeface="-apple-system"/>
              </a:rPr>
              <a:t>2021</a:t>
            </a:r>
            <a:r>
              <a:rPr lang="zh-CN" altLang="en-US" b="0" i="0" dirty="0">
                <a:effectLst/>
                <a:latin typeface="-apple-system"/>
              </a:rPr>
              <a:t>年起这些行为都是犯罪！多学法律少吃亏，不要稀里糊涂坐牢！</a:t>
            </a:r>
          </a:p>
        </p:txBody>
      </p:sp>
      <p:pic>
        <p:nvPicPr>
          <p:cNvPr id="7" name="图片 2">
            <a:hlinkClick r:id="rId4" action="ppaction://hlinkfile"/>
            <a:extLst>
              <a:ext uri="{FF2B5EF4-FFF2-40B4-BE49-F238E27FC236}">
                <a16:creationId xmlns:a16="http://schemas.microsoft.com/office/drawing/2014/main" id="{2355906B-47AA-4F22-B690-5EE9D7CE45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3550" y="281125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09D54062-1A06-4B1D-8CB2-90B15695FC4D}"/>
              </a:ext>
            </a:extLst>
          </p:cNvPr>
          <p:cNvSpPr txBox="1">
            <a:spLocks/>
          </p:cNvSpPr>
          <p:nvPr/>
        </p:nvSpPr>
        <p:spPr>
          <a:xfrm>
            <a:off x="1004147" y="1858434"/>
            <a:ext cx="10972800" cy="2654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altLang="zh-CN" sz="2400" b="1" dirty="0">
                <a:solidFill>
                  <a:schemeClr val="bg2">
                    <a:lumMod val="10000"/>
                  </a:schemeClr>
                </a:solidFill>
                <a:ea typeface="仿宋_GB2312" pitchFamily="49" charset="-122"/>
              </a:rPr>
              <a:t>1.</a:t>
            </a:r>
            <a:r>
              <a:rPr lang="zh-CN" altLang="en-US" sz="2400" b="1" dirty="0">
                <a:solidFill>
                  <a:schemeClr val="bg2">
                    <a:lumMod val="10000"/>
                  </a:schemeClr>
                </a:solidFill>
                <a:ea typeface="仿宋_GB2312" pitchFamily="49" charset="-122"/>
              </a:rPr>
              <a:t>守法的含义：是指国家机关、社会组织和公民个人依照法律规定行使权力和权利以及履行职责和义务的活动。</a:t>
            </a:r>
          </a:p>
          <a:p>
            <a:pPr>
              <a:lnSpc>
                <a:spcPct val="150000"/>
              </a:lnSpc>
              <a:buFont typeface="Wingdings" panose="05000000000000000000" pitchFamily="2" charset="2"/>
              <a:buChar char="Ø"/>
            </a:pPr>
            <a:r>
              <a:rPr lang="en-US" altLang="zh-CN" sz="2400" b="1" dirty="0">
                <a:solidFill>
                  <a:schemeClr val="bg2">
                    <a:lumMod val="10000"/>
                  </a:schemeClr>
                </a:solidFill>
                <a:ea typeface="仿宋_GB2312" pitchFamily="49" charset="-122"/>
              </a:rPr>
              <a:t>2.</a:t>
            </a:r>
            <a:r>
              <a:rPr lang="zh-CN" altLang="en-US" sz="2400" b="1" dirty="0">
                <a:solidFill>
                  <a:schemeClr val="bg2">
                    <a:lumMod val="10000"/>
                  </a:schemeClr>
                </a:solidFill>
                <a:ea typeface="仿宋_GB2312" pitchFamily="49" charset="-122"/>
              </a:rPr>
              <a:t>守法的两个方面</a:t>
            </a:r>
            <a:r>
              <a:rPr lang="en-US" altLang="zh-CN" sz="2400" b="1" dirty="0">
                <a:solidFill>
                  <a:schemeClr val="bg2">
                    <a:lumMod val="10000"/>
                  </a:schemeClr>
                </a:solidFill>
                <a:ea typeface="仿宋_GB2312" pitchFamily="49" charset="-122"/>
              </a:rPr>
              <a:t>: </a:t>
            </a:r>
            <a:r>
              <a:rPr lang="zh-CN" altLang="en-US" sz="2400" b="1" dirty="0">
                <a:solidFill>
                  <a:schemeClr val="bg2">
                    <a:lumMod val="10000"/>
                  </a:schemeClr>
                </a:solidFill>
                <a:ea typeface="仿宋_GB2312" pitchFamily="49" charset="-122"/>
              </a:rPr>
              <a:t>依法行使权利、依法履行义务</a:t>
            </a:r>
          </a:p>
          <a:p>
            <a:pPr>
              <a:lnSpc>
                <a:spcPct val="150000"/>
              </a:lnSpc>
              <a:buFont typeface="Wingdings" panose="05000000000000000000" pitchFamily="2" charset="2"/>
              <a:buChar char="Ø"/>
            </a:pPr>
            <a:r>
              <a:rPr lang="en-US" altLang="zh-CN" sz="2400" b="1" dirty="0">
                <a:solidFill>
                  <a:schemeClr val="bg2">
                    <a:lumMod val="10000"/>
                  </a:schemeClr>
                </a:solidFill>
                <a:ea typeface="仿宋_GB2312" pitchFamily="49" charset="-122"/>
              </a:rPr>
              <a:t>3.</a:t>
            </a:r>
            <a:r>
              <a:rPr lang="zh-CN" altLang="en-US" sz="2400" b="1" dirty="0">
                <a:solidFill>
                  <a:schemeClr val="bg2">
                    <a:lumMod val="10000"/>
                  </a:schemeClr>
                </a:solidFill>
                <a:ea typeface="仿宋_GB2312" pitchFamily="49" charset="-122"/>
              </a:rPr>
              <a:t>守法的主体</a:t>
            </a:r>
            <a:r>
              <a:rPr lang="en-US" altLang="zh-CN" sz="2400" b="1" dirty="0">
                <a:solidFill>
                  <a:schemeClr val="bg2">
                    <a:lumMod val="10000"/>
                  </a:schemeClr>
                </a:solidFill>
                <a:ea typeface="仿宋_GB2312" pitchFamily="49" charset="-122"/>
              </a:rPr>
              <a:t>: </a:t>
            </a:r>
            <a:r>
              <a:rPr lang="zh-CN" altLang="en-US" sz="2400" b="1" dirty="0">
                <a:solidFill>
                  <a:schemeClr val="bg2">
                    <a:lumMod val="10000"/>
                  </a:schemeClr>
                </a:solidFill>
                <a:ea typeface="仿宋_GB2312" pitchFamily="49" charset="-122"/>
              </a:rPr>
              <a:t>一切组织和个人。</a:t>
            </a:r>
          </a:p>
        </p:txBody>
      </p:sp>
      <p:sp>
        <p:nvSpPr>
          <p:cNvPr id="7" name="折角形 4">
            <a:extLst>
              <a:ext uri="{FF2B5EF4-FFF2-40B4-BE49-F238E27FC236}">
                <a16:creationId xmlns:a16="http://schemas.microsoft.com/office/drawing/2014/main" id="{98691201-C358-4647-8B99-27F264100AE0}"/>
              </a:ext>
            </a:extLst>
          </p:cNvPr>
          <p:cNvSpPr/>
          <p:nvPr/>
        </p:nvSpPr>
        <p:spPr bwMode="auto">
          <a:xfrm>
            <a:off x="2127868" y="5075461"/>
            <a:ext cx="9313333" cy="1246717"/>
          </a:xfrm>
          <a:prstGeom prst="foldedCorner">
            <a:avLst/>
          </a:prstGeom>
          <a:solidFill>
            <a:srgbClr val="C00000"/>
          </a:solidFill>
        </p:spPr>
        <p:style>
          <a:lnRef idx="1">
            <a:schemeClr val="accent2"/>
          </a:lnRef>
          <a:fillRef idx="3">
            <a:schemeClr val="accent2"/>
          </a:fillRef>
          <a:effectRef idx="2">
            <a:schemeClr val="accent2"/>
          </a:effectRef>
          <a:fontRef idx="minor">
            <a:schemeClr val="lt1"/>
          </a:fontRef>
        </p:style>
        <p:txBody>
          <a:bodyPr anchor="ctr"/>
          <a:lstStyle/>
          <a:p>
            <a:pPr eaLnBrk="1" hangingPunct="1">
              <a:lnSpc>
                <a:spcPct val="150000"/>
              </a:lnSpc>
              <a:defRPr/>
            </a:pPr>
            <a:r>
              <a:rPr lang="en-US" altLang="zh-CN" sz="1867" b="1" dirty="0">
                <a:solidFill>
                  <a:schemeClr val="bg1"/>
                </a:solidFill>
                <a:latin typeface="微软雅黑" pitchFamily="34" charset="-122"/>
                <a:ea typeface="微软雅黑" pitchFamily="34" charset="-122"/>
              </a:rPr>
              <a:t>《</a:t>
            </a:r>
            <a:r>
              <a:rPr lang="zh-CN" altLang="en-US" sz="1867" b="1" dirty="0">
                <a:solidFill>
                  <a:schemeClr val="bg1"/>
                </a:solidFill>
                <a:latin typeface="微软雅黑" pitchFamily="34" charset="-122"/>
                <a:ea typeface="微软雅黑" pitchFamily="34" charset="-122"/>
              </a:rPr>
              <a:t>宪法</a:t>
            </a:r>
            <a:r>
              <a:rPr lang="en-US" altLang="zh-CN" sz="1867" b="1" dirty="0">
                <a:solidFill>
                  <a:schemeClr val="bg1"/>
                </a:solidFill>
                <a:latin typeface="微软雅黑" pitchFamily="34" charset="-122"/>
                <a:ea typeface="微软雅黑" pitchFamily="34" charset="-122"/>
              </a:rPr>
              <a:t>》</a:t>
            </a:r>
            <a:r>
              <a:rPr lang="zh-CN" altLang="en-US" sz="1867" b="1" dirty="0">
                <a:solidFill>
                  <a:schemeClr val="bg1"/>
                </a:solidFill>
                <a:latin typeface="微软雅黑" pitchFamily="34" charset="-122"/>
                <a:ea typeface="微软雅黑" pitchFamily="34" charset="-122"/>
              </a:rPr>
              <a:t>第</a:t>
            </a:r>
            <a:r>
              <a:rPr lang="en-US" altLang="zh-CN" sz="1867" b="1" dirty="0">
                <a:solidFill>
                  <a:schemeClr val="bg1"/>
                </a:solidFill>
                <a:latin typeface="微软雅黑" pitchFamily="34" charset="-122"/>
                <a:ea typeface="微软雅黑" pitchFamily="34" charset="-122"/>
              </a:rPr>
              <a:t>5</a:t>
            </a:r>
            <a:r>
              <a:rPr lang="zh-CN" altLang="en-US" sz="1867" b="1" dirty="0">
                <a:solidFill>
                  <a:schemeClr val="bg1"/>
                </a:solidFill>
                <a:latin typeface="微软雅黑" pitchFamily="34" charset="-122"/>
                <a:ea typeface="微软雅黑" pitchFamily="34" charset="-122"/>
              </a:rPr>
              <a:t>条明确规定：“一切国家机关和武装力量、各政党和各社会团体、各企业事业组织都必须遵守宪法和法律。一切违反宪法和法律的行为，必须予以追究。”</a:t>
            </a:r>
          </a:p>
        </p:txBody>
      </p:sp>
      <p:sp>
        <p:nvSpPr>
          <p:cNvPr id="10" name="文本框 9">
            <a:extLst>
              <a:ext uri="{FF2B5EF4-FFF2-40B4-BE49-F238E27FC236}">
                <a16:creationId xmlns:a16="http://schemas.microsoft.com/office/drawing/2014/main" id="{463D67F9-9F79-404C-B927-EB450D3F06C5}"/>
              </a:ext>
            </a:extLst>
          </p:cNvPr>
          <p:cNvSpPr txBox="1"/>
          <p:nvPr/>
        </p:nvSpPr>
        <p:spPr>
          <a:xfrm>
            <a:off x="1941696" y="1064874"/>
            <a:ext cx="6094070" cy="461665"/>
          </a:xfrm>
          <a:prstGeom prst="rect">
            <a:avLst/>
          </a:prstGeom>
          <a:noFill/>
        </p:spPr>
        <p:txBody>
          <a:bodyPr wrap="square">
            <a:spAutoFit/>
          </a:bodyPr>
          <a:lstStyle/>
          <a:p>
            <a:r>
              <a:rPr lang="zh-CN" altLang="en-US" sz="2400" b="1" dirty="0">
                <a:solidFill>
                  <a:schemeClr val="bg2">
                    <a:lumMod val="10000"/>
                  </a:schemeClr>
                </a:solidFill>
                <a:ea typeface="仿宋_GB2312" pitchFamily="49" charset="-122"/>
              </a:rPr>
              <a:t>法律遵守</a:t>
            </a:r>
          </a:p>
        </p:txBody>
      </p:sp>
    </p:spTree>
    <p:extLst>
      <p:ext uri="{BB962C8B-B14F-4D97-AF65-F5344CB8AC3E}">
        <p14:creationId xmlns:p14="http://schemas.microsoft.com/office/powerpoint/2010/main" val="3333860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876B1E6-C6EF-4280-95E2-564248E79DD3}"/>
              </a:ext>
            </a:extLst>
          </p:cNvPr>
          <p:cNvSpPr txBox="1"/>
          <p:nvPr/>
        </p:nvSpPr>
        <p:spPr>
          <a:xfrm>
            <a:off x="1960321" y="642932"/>
            <a:ext cx="10909751" cy="2000548"/>
          </a:xfrm>
          <a:prstGeom prst="rect">
            <a:avLst/>
          </a:prstGeom>
          <a:noFill/>
        </p:spPr>
        <p:txBody>
          <a:bodyPr wrap="square">
            <a:spAutoFit/>
          </a:bodyPr>
          <a:lstStyle/>
          <a:p>
            <a:r>
              <a:rPr lang="zh-CN" altLang="en-US" sz="4400" b="1" spc="200" dirty="0">
                <a:gradFill>
                  <a:gsLst>
                    <a:gs pos="0">
                      <a:srgbClr val="E30000"/>
                    </a:gs>
                    <a:gs pos="100000">
                      <a:srgbClr val="760303"/>
                    </a:gs>
                  </a:gsLst>
                  <a:lin scaled="0"/>
                </a:gradFill>
                <a:effectLst>
                  <a:outerShdw blurRad="38100" dist="38100" dir="2700000" algn="tl">
                    <a:srgbClr val="000000">
                      <a:alpha val="43137"/>
                    </a:srgbClr>
                  </a:outerShdw>
                </a:effectLst>
                <a:ea typeface="方正粗黑宋简体" panose="02000000000000000000" pitchFamily="2" charset="-122"/>
                <a:sym typeface="Helvetica" panose="020B0604020202020204" pitchFamily="34" charset="0"/>
              </a:rPr>
              <a:t>习近平治国理政：</a:t>
            </a:r>
            <a:endParaRPr lang="en-US" altLang="zh-CN" sz="4400" b="1" spc="200" dirty="0">
              <a:gradFill>
                <a:gsLst>
                  <a:gs pos="0">
                    <a:srgbClr val="E30000"/>
                  </a:gs>
                  <a:gs pos="100000">
                    <a:srgbClr val="760303"/>
                  </a:gs>
                </a:gsLst>
                <a:lin scaled="0"/>
              </a:gradFill>
              <a:effectLst>
                <a:outerShdw blurRad="38100" dist="38100" dir="2700000" algn="tl">
                  <a:srgbClr val="000000">
                    <a:alpha val="43137"/>
                  </a:srgbClr>
                </a:outerShdw>
              </a:effectLst>
              <a:ea typeface="方正粗黑宋简体" panose="02000000000000000000" pitchFamily="2" charset="-122"/>
              <a:sym typeface="Helvetica" panose="020B0604020202020204" pitchFamily="34" charset="0"/>
            </a:endParaRPr>
          </a:p>
          <a:p>
            <a:endParaRPr lang="en-US" altLang="zh-CN" sz="4400" b="1" spc="200" dirty="0">
              <a:gradFill>
                <a:gsLst>
                  <a:gs pos="0">
                    <a:srgbClr val="E30000"/>
                  </a:gs>
                  <a:gs pos="100000">
                    <a:srgbClr val="760303"/>
                  </a:gs>
                </a:gsLst>
                <a:lin scaled="0"/>
              </a:gradFill>
              <a:effectLst>
                <a:outerShdw blurRad="38100" dist="38100" dir="2700000" algn="tl">
                  <a:srgbClr val="000000">
                    <a:alpha val="43137"/>
                  </a:srgbClr>
                </a:outerShdw>
              </a:effectLst>
              <a:ea typeface="方正粗黑宋简体" panose="02000000000000000000" pitchFamily="2" charset="-122"/>
              <a:sym typeface="Helvetica" panose="020B0604020202020204" pitchFamily="34" charset="0"/>
            </a:endParaRPr>
          </a:p>
          <a:p>
            <a:r>
              <a:rPr lang="zh-CN" altLang="en-US" sz="3600" b="1" spc="200" dirty="0">
                <a:gradFill>
                  <a:gsLst>
                    <a:gs pos="0">
                      <a:srgbClr val="E30000"/>
                    </a:gs>
                    <a:gs pos="100000">
                      <a:srgbClr val="760303"/>
                    </a:gs>
                  </a:gsLst>
                  <a:lin scaled="0"/>
                </a:gradFill>
                <a:effectLst>
                  <a:outerShdw blurRad="38100" dist="38100" dir="2700000" algn="tl">
                    <a:srgbClr val="000000">
                      <a:alpha val="43137"/>
                    </a:srgbClr>
                  </a:outerShdw>
                </a:effectLst>
                <a:ea typeface="方正粗黑宋简体" panose="02000000000000000000" pitchFamily="2" charset="-122"/>
                <a:sym typeface="Helvetica" panose="020B0604020202020204" pitchFamily="34" charset="0"/>
              </a:rPr>
              <a:t>       要引导人民有问题依靠法律来解决</a:t>
            </a:r>
          </a:p>
        </p:txBody>
      </p:sp>
      <p:pic>
        <p:nvPicPr>
          <p:cNvPr id="8" name="Picture 2" descr="4分钟速览法治中国第六集《全民守法》 法治">
            <a:extLst>
              <a:ext uri="{FF2B5EF4-FFF2-40B4-BE49-F238E27FC236}">
                <a16:creationId xmlns:a16="http://schemas.microsoft.com/office/drawing/2014/main" id="{AC226C94-CD22-4AA8-9EFD-B793C4D73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641" y="3214247"/>
            <a:ext cx="4366581" cy="200054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2">
            <a:hlinkClick r:id="rId3" action="ppaction://hlinkfile"/>
            <a:extLst>
              <a:ext uri="{FF2B5EF4-FFF2-40B4-BE49-F238E27FC236}">
                <a16:creationId xmlns:a16="http://schemas.microsoft.com/office/drawing/2014/main" id="{6E4414D1-339C-41FD-A23B-396539A798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27" y="532427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449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60321" y="2916204"/>
            <a:ext cx="8608979" cy="2083071"/>
          </a:xfrm>
          <a:prstGeom prst="rect">
            <a:avLst/>
          </a:prstGeom>
          <a:noFill/>
          <a:ln w="28575">
            <a:solidFill>
              <a:srgbClr val="C00000"/>
            </a:solidFill>
            <a:prstDash val="solid"/>
          </a:ln>
        </p:spPr>
        <p:txBody>
          <a:bodyPr wrap="square" rtlCol="0">
            <a:spAutoFit/>
          </a:bodyPr>
          <a:lstStyle/>
          <a:p>
            <a:pPr marL="0" indent="0">
              <a:lnSpc>
                <a:spcPts val="4000"/>
              </a:lnSpc>
              <a:buNone/>
            </a:pPr>
            <a:r>
              <a:rPr lang="en-US" altLang="zh-CN" sz="2200" dirty="0">
                <a:latin typeface="+mn-ea"/>
              </a:rPr>
              <a:t>1.</a:t>
            </a:r>
            <a:r>
              <a:rPr lang="zh-CN" altLang="en-US" sz="2200" dirty="0">
                <a:latin typeface="+mn-ea"/>
              </a:rPr>
              <a:t>联系实际谈谈为什么说我国社会主义法律是党的主张和人民意志的共同体现。</a:t>
            </a:r>
          </a:p>
          <a:p>
            <a:pPr marL="0" indent="0">
              <a:lnSpc>
                <a:spcPts val="4000"/>
              </a:lnSpc>
              <a:buNone/>
            </a:pPr>
            <a:r>
              <a:rPr lang="en-US" altLang="zh-CN" sz="2200" dirty="0">
                <a:latin typeface="+mn-ea"/>
              </a:rPr>
              <a:t>2.</a:t>
            </a:r>
            <a:r>
              <a:rPr lang="zh-CN" altLang="en-US" sz="2200" dirty="0">
                <a:latin typeface="+mn-ea"/>
              </a:rPr>
              <a:t>谈谈如何理解中国特色社会主义法治道路？</a:t>
            </a:r>
            <a:endParaRPr lang="en-US" altLang="zh-CN" sz="2200" dirty="0">
              <a:latin typeface="+mn-ea"/>
            </a:endParaRPr>
          </a:p>
          <a:p>
            <a:pPr>
              <a:lnSpc>
                <a:spcPts val="4000"/>
              </a:lnSpc>
            </a:pPr>
            <a:r>
              <a:rPr lang="en-US" altLang="zh-CN" sz="2200" dirty="0">
                <a:latin typeface="+mn-ea"/>
              </a:rPr>
              <a:t>3.</a:t>
            </a:r>
            <a:r>
              <a:rPr lang="zh-CN" altLang="en-US" sz="2000" b="1" spc="200" dirty="0">
                <a:solidFill>
                  <a:srgbClr val="C00000"/>
                </a:solidFill>
              </a:rPr>
              <a:t>结合自身实际</a:t>
            </a:r>
            <a:r>
              <a:rPr lang="zh-CN" altLang="en-US" sz="2200" dirty="0">
                <a:latin typeface="+mn-ea"/>
              </a:rPr>
              <a:t>谈谈如何在日常生活中知法、学法、守法？</a:t>
            </a:r>
            <a:endParaRPr lang="en-US" altLang="zh-CN" sz="2200" dirty="0">
              <a:latin typeface="+mn-ea"/>
            </a:endParaRPr>
          </a:p>
        </p:txBody>
      </p:sp>
      <p:grpSp>
        <p:nvGrpSpPr>
          <p:cNvPr id="15" name="组合 14"/>
          <p:cNvGrpSpPr/>
          <p:nvPr/>
        </p:nvGrpSpPr>
        <p:grpSpPr>
          <a:xfrm>
            <a:off x="5001369" y="1336756"/>
            <a:ext cx="2169266" cy="521970"/>
            <a:chOff x="448824" y="2471546"/>
            <a:chExt cx="2169266" cy="521970"/>
          </a:xfrm>
        </p:grpSpPr>
        <p:sp>
          <p:nvSpPr>
            <p:cNvPr id="9" name="TextBox 8"/>
            <p:cNvSpPr txBox="1"/>
            <p:nvPr/>
          </p:nvSpPr>
          <p:spPr>
            <a:xfrm>
              <a:off x="448824" y="2471546"/>
              <a:ext cx="2169266" cy="521970"/>
            </a:xfrm>
            <a:prstGeom prst="rect">
              <a:avLst/>
            </a:prstGeom>
            <a:noFill/>
          </p:spPr>
          <p:txBody>
            <a:bodyPr wrap="square" rtlCol="0">
              <a:spAutoFit/>
            </a:bodyPr>
            <a:lstStyle/>
            <a:p>
              <a:pPr algn="ctr"/>
              <a:r>
                <a:rPr lang="zh-CN" altLang="en-US" sz="2800" b="1" spc="200" dirty="0">
                  <a:solidFill>
                    <a:srgbClr val="C00000"/>
                  </a:solidFill>
                </a:rPr>
                <a:t>课后思考</a:t>
              </a:r>
            </a:p>
          </p:txBody>
        </p:sp>
        <p:cxnSp>
          <p:nvCxnSpPr>
            <p:cNvPr id="12" name="分隔线"/>
            <p:cNvCxnSpPr/>
            <p:nvPr/>
          </p:nvCxnSpPr>
          <p:spPr>
            <a:xfrm>
              <a:off x="763670" y="2981851"/>
              <a:ext cx="15104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1525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26885" y="2790825"/>
            <a:ext cx="4478655" cy="1556003"/>
          </a:xfrm>
          <a:prstGeom prst="rect">
            <a:avLst/>
          </a:prstGeom>
          <a:noFill/>
          <a:ln w="28575">
            <a:solidFill>
              <a:srgbClr val="C00000"/>
            </a:solidFill>
            <a:prstDash val="solid"/>
          </a:ln>
        </p:spPr>
        <p:txBody>
          <a:bodyPr wrap="square" rtlCol="0">
            <a:spAutoFit/>
          </a:bodyPr>
          <a:lstStyle/>
          <a:p>
            <a:pPr indent="457200" algn="just">
              <a:lnSpc>
                <a:spcPct val="150000"/>
              </a:lnSpc>
              <a:spcAft>
                <a:spcPts val="1500"/>
              </a:spcAft>
            </a:pPr>
            <a:r>
              <a:rPr lang="zh-CN" altLang="en-US" sz="2200" dirty="0">
                <a:latin typeface="+mn-ea"/>
              </a:rPr>
              <a:t>结合实际，组织学生进行一场模拟法庭，引导学生深化对“中国特色社会主义法治体系”的理解。</a:t>
            </a:r>
          </a:p>
        </p:txBody>
      </p:sp>
      <p:grpSp>
        <p:nvGrpSpPr>
          <p:cNvPr id="15" name="组合 14"/>
          <p:cNvGrpSpPr/>
          <p:nvPr/>
        </p:nvGrpSpPr>
        <p:grpSpPr>
          <a:xfrm>
            <a:off x="5001367" y="1336756"/>
            <a:ext cx="2169266" cy="521970"/>
            <a:chOff x="448824" y="2471546"/>
            <a:chExt cx="2169266" cy="521970"/>
          </a:xfrm>
        </p:grpSpPr>
        <p:sp>
          <p:nvSpPr>
            <p:cNvPr id="9" name="TextBox 8"/>
            <p:cNvSpPr txBox="1"/>
            <p:nvPr/>
          </p:nvSpPr>
          <p:spPr>
            <a:xfrm>
              <a:off x="448824" y="2471546"/>
              <a:ext cx="2169266" cy="521970"/>
            </a:xfrm>
            <a:prstGeom prst="rect">
              <a:avLst/>
            </a:prstGeom>
            <a:noFill/>
          </p:spPr>
          <p:txBody>
            <a:bodyPr wrap="square" rtlCol="0">
              <a:spAutoFit/>
            </a:bodyPr>
            <a:lstStyle/>
            <a:p>
              <a:pPr algn="ctr"/>
              <a:r>
                <a:rPr lang="zh-CN" altLang="en-US" sz="2800" b="1" spc="200" dirty="0">
                  <a:solidFill>
                    <a:srgbClr val="C00000"/>
                  </a:solidFill>
                </a:rPr>
                <a:t>拓展实践</a:t>
              </a:r>
            </a:p>
          </p:txBody>
        </p:sp>
        <p:cxnSp>
          <p:nvCxnSpPr>
            <p:cNvPr id="12" name="分隔线"/>
            <p:cNvCxnSpPr/>
            <p:nvPr/>
          </p:nvCxnSpPr>
          <p:spPr>
            <a:xfrm>
              <a:off x="763670" y="2981851"/>
              <a:ext cx="15104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id="{73A32ECE-0E33-4DCF-AE0E-10E96896CA07}"/>
              </a:ext>
            </a:extLst>
          </p:cNvPr>
          <p:cNvPicPr>
            <a:picLocks noChangeAspect="1"/>
          </p:cNvPicPr>
          <p:nvPr/>
        </p:nvPicPr>
        <p:blipFill>
          <a:blip r:embed="rId2"/>
          <a:stretch>
            <a:fillRect/>
          </a:stretch>
        </p:blipFill>
        <p:spPr>
          <a:xfrm>
            <a:off x="0" y="2357367"/>
            <a:ext cx="6356733" cy="3509244"/>
          </a:xfrm>
          <a:prstGeom prst="rect">
            <a:avLst/>
          </a:prstGeom>
        </p:spPr>
      </p:pic>
    </p:spTree>
    <p:extLst>
      <p:ext uri="{BB962C8B-B14F-4D97-AF65-F5344CB8AC3E}">
        <p14:creationId xmlns:p14="http://schemas.microsoft.com/office/powerpoint/2010/main" val="1706721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30150" y="3312810"/>
            <a:ext cx="8608979" cy="1782347"/>
          </a:xfrm>
          <a:prstGeom prst="rect">
            <a:avLst/>
          </a:prstGeom>
          <a:noFill/>
          <a:ln w="28575">
            <a:solidFill>
              <a:srgbClr val="C00000"/>
            </a:solidFill>
            <a:prstDash val="solid"/>
          </a:ln>
        </p:spPr>
        <p:txBody>
          <a:bodyPr wrap="square" rtlCol="0">
            <a:spAutoFit/>
          </a:bodyPr>
          <a:lstStyle/>
          <a:p>
            <a:pPr indent="457200" algn="just">
              <a:lnSpc>
                <a:spcPts val="2200"/>
              </a:lnSpc>
              <a:spcAft>
                <a:spcPts val="1500"/>
              </a:spcAft>
            </a:pPr>
            <a:r>
              <a:rPr lang="en-US" altLang="zh-CN" dirty="0">
                <a:latin typeface="+mn-ea"/>
              </a:rPr>
              <a:t>1.</a:t>
            </a:r>
            <a:r>
              <a:rPr lang="zh-CN" altLang="en-US" b="0" i="0" dirty="0">
                <a:solidFill>
                  <a:srgbClr val="404040"/>
                </a:solidFill>
                <a:effectLst/>
                <a:latin typeface="PingFang SC"/>
              </a:rPr>
              <a:t> </a:t>
            </a:r>
            <a:r>
              <a:rPr lang="en-US" altLang="zh-CN" b="0" i="0" dirty="0">
                <a:solidFill>
                  <a:srgbClr val="333333"/>
                </a:solidFill>
                <a:effectLst/>
                <a:latin typeface="Helvetica Neue"/>
              </a:rPr>
              <a:t>《</a:t>
            </a:r>
            <a:r>
              <a:rPr lang="zh-CN" altLang="en-US" b="0" i="0" dirty="0">
                <a:solidFill>
                  <a:srgbClr val="333333"/>
                </a:solidFill>
                <a:effectLst/>
                <a:latin typeface="Helvetica Neue"/>
              </a:rPr>
              <a:t>论坚持全面依法治国</a:t>
            </a:r>
            <a:r>
              <a:rPr lang="en-US" altLang="zh-CN" b="0" i="0" dirty="0">
                <a:solidFill>
                  <a:srgbClr val="333333"/>
                </a:solidFill>
                <a:effectLst/>
                <a:latin typeface="Helvetica Neue"/>
              </a:rPr>
              <a:t>》</a:t>
            </a:r>
            <a:r>
              <a:rPr lang="zh-CN" altLang="en-US" b="0" i="0" dirty="0">
                <a:solidFill>
                  <a:srgbClr val="333333"/>
                </a:solidFill>
                <a:effectLst/>
                <a:latin typeface="Helvetica Neue"/>
              </a:rPr>
              <a:t>由中央文献出版社出版</a:t>
            </a:r>
            <a:r>
              <a:rPr lang="en-US" altLang="zh-CN" b="0" i="0" dirty="0">
                <a:solidFill>
                  <a:srgbClr val="333333"/>
                </a:solidFill>
                <a:effectLst/>
                <a:latin typeface="Helvetica Neue"/>
              </a:rPr>
              <a:t>2020</a:t>
            </a:r>
            <a:r>
              <a:rPr lang="zh-CN" altLang="en-US" b="0" i="0" dirty="0">
                <a:solidFill>
                  <a:srgbClr val="333333"/>
                </a:solidFill>
                <a:effectLst/>
                <a:latin typeface="Helvetica Neue"/>
              </a:rPr>
              <a:t>年</a:t>
            </a:r>
            <a:endParaRPr lang="zh-CN" altLang="en-US" dirty="0">
              <a:latin typeface="+mn-ea"/>
            </a:endParaRPr>
          </a:p>
          <a:p>
            <a:pPr indent="457200" algn="just">
              <a:lnSpc>
                <a:spcPts val="2200"/>
              </a:lnSpc>
              <a:spcAft>
                <a:spcPts val="1500"/>
              </a:spcAft>
            </a:pPr>
            <a:r>
              <a:rPr lang="en-US" altLang="zh-CN" dirty="0">
                <a:latin typeface="+mn-ea"/>
              </a:rPr>
              <a:t>2.</a:t>
            </a:r>
            <a:r>
              <a:rPr lang="zh-CN" altLang="en-US" b="0" i="0" dirty="0">
                <a:solidFill>
                  <a:srgbClr val="2B2B2B"/>
                </a:solidFill>
                <a:effectLst/>
                <a:latin typeface="PingFang SC"/>
              </a:rPr>
              <a:t> </a:t>
            </a:r>
            <a:r>
              <a:rPr lang="en-US" altLang="zh-CN" b="0" i="0" dirty="0">
                <a:solidFill>
                  <a:srgbClr val="2B2B2B"/>
                </a:solidFill>
                <a:effectLst/>
                <a:latin typeface="PingFang SC"/>
              </a:rPr>
              <a:t>《</a:t>
            </a:r>
            <a:r>
              <a:rPr lang="zh-CN" altLang="en-US" b="0" i="0" dirty="0">
                <a:solidFill>
                  <a:srgbClr val="2B2B2B"/>
                </a:solidFill>
                <a:effectLst/>
                <a:latin typeface="PingFang SC"/>
              </a:rPr>
              <a:t>习近平谈治国理政</a:t>
            </a:r>
            <a:r>
              <a:rPr lang="en-US" altLang="zh-CN" b="0" i="0" dirty="0">
                <a:solidFill>
                  <a:srgbClr val="2B2B2B"/>
                </a:solidFill>
                <a:effectLst/>
                <a:latin typeface="PingFang SC"/>
              </a:rPr>
              <a:t>》</a:t>
            </a:r>
            <a:r>
              <a:rPr lang="zh-CN" altLang="en-US" b="0" i="0" dirty="0">
                <a:solidFill>
                  <a:srgbClr val="2B2B2B"/>
                </a:solidFill>
                <a:effectLst/>
                <a:latin typeface="PingFang SC"/>
              </a:rPr>
              <a:t>第一卷、第二卷、第三卷</a:t>
            </a:r>
            <a:endParaRPr lang="zh-CN" altLang="en-US" dirty="0">
              <a:latin typeface="+mn-ea"/>
            </a:endParaRPr>
          </a:p>
          <a:p>
            <a:pPr indent="457200" algn="just">
              <a:lnSpc>
                <a:spcPts val="2200"/>
              </a:lnSpc>
              <a:spcAft>
                <a:spcPts val="1500"/>
              </a:spcAft>
            </a:pPr>
            <a:r>
              <a:rPr lang="en-US" altLang="zh-CN" dirty="0">
                <a:latin typeface="+mn-ea"/>
              </a:rPr>
              <a:t>3.</a:t>
            </a:r>
            <a:r>
              <a:rPr lang="zh-CN" altLang="en-US" b="0" i="0" dirty="0">
                <a:solidFill>
                  <a:srgbClr val="333333"/>
                </a:solidFill>
                <a:effectLst/>
                <a:latin typeface="宋体" panose="02010600030101010101" pitchFamily="2" charset="-122"/>
                <a:ea typeface="宋体" panose="02010600030101010101" pitchFamily="2" charset="-122"/>
              </a:rPr>
              <a:t> </a:t>
            </a:r>
            <a:r>
              <a:rPr lang="en-US" altLang="zh-CN" dirty="0">
                <a:solidFill>
                  <a:srgbClr val="2B2B2B"/>
                </a:solidFill>
                <a:latin typeface="PingFang SC"/>
              </a:rPr>
              <a:t>《</a:t>
            </a:r>
            <a:r>
              <a:rPr lang="zh-CN" altLang="en-US" dirty="0">
                <a:solidFill>
                  <a:srgbClr val="2B2B2B"/>
                </a:solidFill>
                <a:latin typeface="PingFang SC"/>
              </a:rPr>
              <a:t>法治中国建设规划（</a:t>
            </a:r>
            <a:r>
              <a:rPr lang="en-US" altLang="zh-CN" dirty="0">
                <a:solidFill>
                  <a:srgbClr val="2B2B2B"/>
                </a:solidFill>
                <a:latin typeface="PingFang SC"/>
              </a:rPr>
              <a:t>2020</a:t>
            </a:r>
            <a:r>
              <a:rPr lang="zh-CN" altLang="en-US" dirty="0">
                <a:solidFill>
                  <a:srgbClr val="2B2B2B"/>
                </a:solidFill>
                <a:latin typeface="PingFang SC"/>
              </a:rPr>
              <a:t>－</a:t>
            </a:r>
            <a:r>
              <a:rPr lang="en-US" altLang="zh-CN" dirty="0">
                <a:solidFill>
                  <a:srgbClr val="2B2B2B"/>
                </a:solidFill>
                <a:latin typeface="PingFang SC"/>
              </a:rPr>
              <a:t>2025</a:t>
            </a:r>
            <a:r>
              <a:rPr lang="zh-CN" altLang="en-US" dirty="0">
                <a:solidFill>
                  <a:srgbClr val="2B2B2B"/>
                </a:solidFill>
                <a:latin typeface="PingFang SC"/>
              </a:rPr>
              <a:t>年）</a:t>
            </a:r>
            <a:r>
              <a:rPr lang="en-US" altLang="zh-CN" dirty="0">
                <a:solidFill>
                  <a:srgbClr val="2B2B2B"/>
                </a:solidFill>
                <a:latin typeface="PingFang SC"/>
              </a:rPr>
              <a:t>》</a:t>
            </a:r>
            <a:r>
              <a:rPr lang="zh-CN" altLang="en-US" dirty="0">
                <a:solidFill>
                  <a:srgbClr val="2B2B2B"/>
                </a:solidFill>
                <a:latin typeface="PingFang SC"/>
              </a:rPr>
              <a:t>中共中央印发</a:t>
            </a:r>
          </a:p>
          <a:p>
            <a:pPr indent="457200" algn="just">
              <a:lnSpc>
                <a:spcPts val="2200"/>
              </a:lnSpc>
              <a:spcAft>
                <a:spcPts val="1500"/>
              </a:spcAft>
            </a:pPr>
            <a:r>
              <a:rPr lang="en-US" altLang="zh-CN" dirty="0">
                <a:solidFill>
                  <a:srgbClr val="2B2B2B"/>
                </a:solidFill>
                <a:latin typeface="PingFang SC"/>
              </a:rPr>
              <a:t>4.《</a:t>
            </a:r>
            <a:r>
              <a:rPr lang="zh-CN" altLang="en-US" dirty="0">
                <a:solidFill>
                  <a:srgbClr val="2B2B2B"/>
                </a:solidFill>
                <a:latin typeface="PingFang SC"/>
              </a:rPr>
              <a:t>中国法律与中国社会</a:t>
            </a:r>
            <a:r>
              <a:rPr lang="en-US" altLang="zh-CN" dirty="0">
                <a:solidFill>
                  <a:srgbClr val="2B2B2B"/>
                </a:solidFill>
                <a:latin typeface="PingFang SC"/>
              </a:rPr>
              <a:t>》2010</a:t>
            </a:r>
            <a:r>
              <a:rPr lang="zh-CN" altLang="en-US" dirty="0">
                <a:solidFill>
                  <a:srgbClr val="2B2B2B"/>
                </a:solidFill>
                <a:latin typeface="PingFang SC"/>
              </a:rPr>
              <a:t>版</a:t>
            </a:r>
          </a:p>
        </p:txBody>
      </p:sp>
      <p:grpSp>
        <p:nvGrpSpPr>
          <p:cNvPr id="15" name="组合 14"/>
          <p:cNvGrpSpPr/>
          <p:nvPr/>
        </p:nvGrpSpPr>
        <p:grpSpPr>
          <a:xfrm>
            <a:off x="5050007" y="1336756"/>
            <a:ext cx="2169266" cy="521970"/>
            <a:chOff x="448824" y="2471546"/>
            <a:chExt cx="2169266" cy="521970"/>
          </a:xfrm>
        </p:grpSpPr>
        <p:sp>
          <p:nvSpPr>
            <p:cNvPr id="9" name="TextBox 8"/>
            <p:cNvSpPr txBox="1"/>
            <p:nvPr/>
          </p:nvSpPr>
          <p:spPr>
            <a:xfrm>
              <a:off x="448824" y="2471546"/>
              <a:ext cx="2169266" cy="521970"/>
            </a:xfrm>
            <a:prstGeom prst="rect">
              <a:avLst/>
            </a:prstGeom>
            <a:noFill/>
          </p:spPr>
          <p:txBody>
            <a:bodyPr wrap="square" rtlCol="0">
              <a:spAutoFit/>
            </a:bodyPr>
            <a:lstStyle/>
            <a:p>
              <a:pPr algn="ctr"/>
              <a:r>
                <a:rPr lang="zh-CN" altLang="en-US" sz="2800" b="1" spc="200" dirty="0">
                  <a:solidFill>
                    <a:srgbClr val="C00000"/>
                  </a:solidFill>
                </a:rPr>
                <a:t>推荐书目</a:t>
              </a:r>
            </a:p>
          </p:txBody>
        </p:sp>
        <p:cxnSp>
          <p:nvCxnSpPr>
            <p:cNvPr id="12" name="分隔线"/>
            <p:cNvCxnSpPr/>
            <p:nvPr/>
          </p:nvCxnSpPr>
          <p:spPr>
            <a:xfrm>
              <a:off x="763670" y="2981851"/>
              <a:ext cx="15104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45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本章课件由以下学校教师一起完成，特此感谢！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a:extLst>
              <a:ext uri="{FF2B5EF4-FFF2-40B4-BE49-F238E27FC236}">
                <a16:creationId xmlns:a16="http://schemas.microsoft.com/office/drawing/2014/main" id="{60055E39-C1ED-4FA8-823C-6C765194CC94}"/>
              </a:ext>
            </a:extLst>
          </p:cNvPr>
          <p:cNvGraphicFramePr>
            <a:graphicFrameLocks noGrp="1"/>
          </p:cNvGraphicFramePr>
          <p:nvPr>
            <p:custDataLst>
              <p:tags r:id="rId1"/>
            </p:custDataLst>
            <p:extLst>
              <p:ext uri="{D42A27DB-BD31-4B8C-83A1-F6EECF244321}">
                <p14:modId xmlns:p14="http://schemas.microsoft.com/office/powerpoint/2010/main" val="1534307740"/>
              </p:ext>
            </p:extLst>
          </p:nvPr>
        </p:nvGraphicFramePr>
        <p:xfrm>
          <a:off x="2066440" y="3173928"/>
          <a:ext cx="8059120" cy="2900496"/>
        </p:xfrm>
        <a:graphic>
          <a:graphicData uri="http://schemas.openxmlformats.org/drawingml/2006/table">
            <a:tbl>
              <a:tblPr firstRow="1" firstCol="1" bandRow="1">
                <a:tableStyleId>{5C22544A-7EE6-4342-B048-85BDC9FD1C3A}</a:tableStyleId>
              </a:tblPr>
              <a:tblGrid>
                <a:gridCol w="2154266">
                  <a:extLst>
                    <a:ext uri="{9D8B030D-6E8A-4147-A177-3AD203B41FA5}">
                      <a16:colId xmlns:a16="http://schemas.microsoft.com/office/drawing/2014/main" val="2588918894"/>
                    </a:ext>
                  </a:extLst>
                </a:gridCol>
                <a:gridCol w="4014061">
                  <a:extLst>
                    <a:ext uri="{9D8B030D-6E8A-4147-A177-3AD203B41FA5}">
                      <a16:colId xmlns:a16="http://schemas.microsoft.com/office/drawing/2014/main" val="20000"/>
                    </a:ext>
                  </a:extLst>
                </a:gridCol>
                <a:gridCol w="1890793">
                  <a:extLst>
                    <a:ext uri="{9D8B030D-6E8A-4147-A177-3AD203B41FA5}">
                      <a16:colId xmlns:a16="http://schemas.microsoft.com/office/drawing/2014/main" val="20001"/>
                    </a:ext>
                  </a:extLst>
                </a:gridCol>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柳心欢</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36706248"/>
                  </a:ext>
                </a:extLst>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马蕾</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周琦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张连梅</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第四节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殷豆豆</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816437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网络喷子 的图像结果">
            <a:extLst>
              <a:ext uri="{FF2B5EF4-FFF2-40B4-BE49-F238E27FC236}">
                <a16:creationId xmlns:a16="http://schemas.microsoft.com/office/drawing/2014/main" id="{E6200745-8250-4B33-867C-4BB35B81F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71" y="2422690"/>
            <a:ext cx="3745802" cy="2643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网络喷子 的图像结果">
            <a:extLst>
              <a:ext uri="{FF2B5EF4-FFF2-40B4-BE49-F238E27FC236}">
                <a16:creationId xmlns:a16="http://schemas.microsoft.com/office/drawing/2014/main" id="{944763DD-B27E-4845-BC17-449E70A6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004" y="2422690"/>
            <a:ext cx="3429000" cy="2643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BF14E98A-B596-45CB-96E9-0E91C3B5684B}"/>
              </a:ext>
            </a:extLst>
          </p:cNvPr>
          <p:cNvSpPr txBox="1"/>
          <p:nvPr/>
        </p:nvSpPr>
        <p:spPr>
          <a:xfrm>
            <a:off x="3688714" y="1650224"/>
            <a:ext cx="6094428" cy="523220"/>
          </a:xfrm>
          <a:prstGeom prst="rect">
            <a:avLst/>
          </a:prstGeom>
          <a:noFill/>
        </p:spPr>
        <p:txBody>
          <a:bodyPr wrap="square">
            <a:spAutoFit/>
          </a:bodyPr>
          <a:lstStyle/>
          <a:p>
            <a:r>
              <a:rPr lang="zh-CN" altLang="en-US" sz="2800" b="1" kern="0" dirty="0">
                <a:cs typeface="+mn-ea"/>
              </a:rPr>
              <a:t>案例二：网络喷子怎么处罚？</a:t>
            </a:r>
          </a:p>
        </p:txBody>
      </p:sp>
      <p:pic>
        <p:nvPicPr>
          <p:cNvPr id="7" name="图片 2">
            <a:hlinkClick r:id="rId4" action="ppaction://hlinkfile"/>
            <a:extLst>
              <a:ext uri="{FF2B5EF4-FFF2-40B4-BE49-F238E27FC236}">
                <a16:creationId xmlns:a16="http://schemas.microsoft.com/office/drawing/2014/main" id="{11DFE53F-968E-441D-8CFE-0BA257F2B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3867" y="359019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73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6" name="文本框 5">
            <a:hlinkClick r:id="rId5" action="ppaction://hlinksldjump"/>
            <a:extLst>
              <a:ext uri="{FF2B5EF4-FFF2-40B4-BE49-F238E27FC236}">
                <a16:creationId xmlns:a16="http://schemas.microsoft.com/office/drawing/2014/main" id="{4AFD5EE0-BF9B-4058-B413-D1A0801B5A20}"/>
              </a:ext>
            </a:extLst>
          </p:cNvPr>
          <p:cNvSpPr txBox="1"/>
          <p:nvPr/>
        </p:nvSpPr>
        <p:spPr>
          <a:xfrm>
            <a:off x="561320" y="1527686"/>
            <a:ext cx="8907145" cy="584775"/>
          </a:xfrm>
          <a:prstGeom prst="rect">
            <a:avLst/>
          </a:prstGeom>
          <a:noFill/>
        </p:spPr>
        <p:txBody>
          <a:bodyPr wrap="square">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marL="714375" indent="-714375" algn="just">
              <a:defRPr/>
            </a:pPr>
            <a:r>
              <a:rPr lang="zh-CN" altLang="en-US" sz="3200" kern="0" dirty="0">
                <a:solidFill>
                  <a:schemeClr val="tx1"/>
                </a:solidFill>
                <a:latin typeface="+mn-lt"/>
                <a:cs typeface="+mn-ea"/>
                <a:sym typeface="+mn-lt"/>
              </a:rPr>
              <a:t>一、</a:t>
            </a:r>
            <a:r>
              <a:rPr lang="zh-CN" altLang="zh-CN" sz="3200" dirty="0">
                <a:solidFill>
                  <a:prstClr val="black">
                    <a:lumMod val="75000"/>
                    <a:lumOff val="25000"/>
                  </a:prstClr>
                </a:solidFill>
                <a:latin typeface="Arial" panose="020B0604020202020204" pitchFamily="34" charset="0"/>
                <a:ea typeface="微软雅黑" panose="020B0503020204020204" pitchFamily="34" charset="-122"/>
              </a:rPr>
              <a:t>法律及其历史发展</a:t>
            </a:r>
          </a:p>
        </p:txBody>
      </p:sp>
      <p:sp>
        <p:nvSpPr>
          <p:cNvPr id="10" name="六边形 9">
            <a:extLst>
              <a:ext uri="{FF2B5EF4-FFF2-40B4-BE49-F238E27FC236}">
                <a16:creationId xmlns:a16="http://schemas.microsoft.com/office/drawing/2014/main" id="{D1F3D312-510B-496C-AC35-E65C508B1E7F}"/>
              </a:ext>
            </a:extLst>
          </p:cNvPr>
          <p:cNvSpPr/>
          <p:nvPr/>
        </p:nvSpPr>
        <p:spPr bwMode="auto">
          <a:xfrm>
            <a:off x="2376682" y="2901788"/>
            <a:ext cx="835508" cy="938429"/>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1</a:t>
            </a:r>
            <a:endParaRPr lang="zh-CN" altLang="en-US" sz="4267" b="1" dirty="0"/>
          </a:p>
        </p:txBody>
      </p:sp>
      <p:sp>
        <p:nvSpPr>
          <p:cNvPr id="11" name="矩形 2">
            <a:extLst>
              <a:ext uri="{FF2B5EF4-FFF2-40B4-BE49-F238E27FC236}">
                <a16:creationId xmlns:a16="http://schemas.microsoft.com/office/drawing/2014/main" id="{80FFA14E-BD48-4DCB-A23D-2C1D9D7FEEBA}"/>
              </a:ext>
            </a:extLst>
          </p:cNvPr>
          <p:cNvSpPr>
            <a:spLocks noChangeArrowheads="1"/>
          </p:cNvSpPr>
          <p:nvPr/>
        </p:nvSpPr>
        <p:spPr bwMode="auto">
          <a:xfrm>
            <a:off x="3883285" y="3255730"/>
            <a:ext cx="3589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spcBef>
                <a:spcPct val="0"/>
              </a:spcBef>
              <a:buNone/>
            </a:pPr>
            <a:r>
              <a:rPr lang="zh-CN" altLang="zh-CN" sz="2400" b="1" dirty="0">
                <a:solidFill>
                  <a:srgbClr val="D72F34"/>
                </a:solidFill>
              </a:rPr>
              <a:t>法律的含义</a:t>
            </a:r>
            <a:endParaRPr lang="zh-CN" altLang="en-US" sz="2400" b="1" dirty="0">
              <a:solidFill>
                <a:srgbClr val="D72F34"/>
              </a:solidFill>
            </a:endParaRPr>
          </a:p>
        </p:txBody>
      </p:sp>
      <p:sp>
        <p:nvSpPr>
          <p:cNvPr id="12" name="六边形 11">
            <a:extLst>
              <a:ext uri="{FF2B5EF4-FFF2-40B4-BE49-F238E27FC236}">
                <a16:creationId xmlns:a16="http://schemas.microsoft.com/office/drawing/2014/main" id="{DFFDB7DD-2DFE-4E9B-93A6-3101C62504CD}"/>
              </a:ext>
            </a:extLst>
          </p:cNvPr>
          <p:cNvSpPr/>
          <p:nvPr/>
        </p:nvSpPr>
        <p:spPr bwMode="auto">
          <a:xfrm>
            <a:off x="3047777" y="4433097"/>
            <a:ext cx="835508" cy="855133"/>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267" b="1" dirty="0"/>
              <a:t>2</a:t>
            </a:r>
            <a:endParaRPr lang="zh-CN" altLang="en-US" sz="4267" b="1" dirty="0"/>
          </a:p>
        </p:txBody>
      </p:sp>
      <p:sp>
        <p:nvSpPr>
          <p:cNvPr id="13" name="矩形 3">
            <a:extLst>
              <a:ext uri="{FF2B5EF4-FFF2-40B4-BE49-F238E27FC236}">
                <a16:creationId xmlns:a16="http://schemas.microsoft.com/office/drawing/2014/main" id="{1088188E-0A96-416A-BD89-4249D12BF7D7}"/>
              </a:ext>
            </a:extLst>
          </p:cNvPr>
          <p:cNvSpPr>
            <a:spLocks noChangeArrowheads="1"/>
          </p:cNvSpPr>
          <p:nvPr/>
        </p:nvSpPr>
        <p:spPr bwMode="auto">
          <a:xfrm>
            <a:off x="4107184" y="4789263"/>
            <a:ext cx="2723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l"/>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Wingdings" panose="05000000000000000000" pitchFamily="2" charset="2"/>
              <a:buChar char="u"/>
              <a:defRPr sz="16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微软雅黑" panose="020B0503020204020204" pitchFamily="34" charset="-122"/>
                <a:ea typeface="微软雅黑" panose="020B0503020204020204" pitchFamily="34" charset="-122"/>
              </a:defRPr>
            </a:lvl9pPr>
          </a:lstStyle>
          <a:p>
            <a:pPr algn="ctr" eaLnBrk="1" hangingPunct="1">
              <a:buFont typeface="Arial" panose="020B0604020202020204" pitchFamily="34" charset="0"/>
              <a:buNone/>
            </a:pPr>
            <a:r>
              <a:rPr lang="zh-CN" altLang="en-US" sz="2400" b="1" dirty="0">
                <a:solidFill>
                  <a:srgbClr val="D72F34"/>
                </a:solidFill>
                <a:latin typeface="微软雅黑" panose="020B0503020204020204" pitchFamily="34" charset="-122"/>
              </a:rPr>
              <a:t>法律的历史发展</a:t>
            </a:r>
          </a:p>
        </p:txBody>
      </p:sp>
      <p:pic>
        <p:nvPicPr>
          <p:cNvPr id="14" name="Picture 2" descr="法 的图像结果">
            <a:extLst>
              <a:ext uri="{FF2B5EF4-FFF2-40B4-BE49-F238E27FC236}">
                <a16:creationId xmlns:a16="http://schemas.microsoft.com/office/drawing/2014/main" id="{DC67F742-6B5D-4E19-A449-B2B4ACD0F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0793" y="3064719"/>
            <a:ext cx="382905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70821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组合 2">
            <a:extLst>
              <a:ext uri="{FF2B5EF4-FFF2-40B4-BE49-F238E27FC236}">
                <a16:creationId xmlns:a16="http://schemas.microsoft.com/office/drawing/2014/main" id="{F05556F0-7D33-4B91-96FF-AF6ECD307BFD}"/>
              </a:ext>
            </a:extLst>
          </p:cNvPr>
          <p:cNvGrpSpPr>
            <a:grpSpLocks/>
          </p:cNvGrpSpPr>
          <p:nvPr/>
        </p:nvGrpSpPr>
        <p:grpSpPr bwMode="auto">
          <a:xfrm>
            <a:off x="3220721" y="1386093"/>
            <a:ext cx="5958790" cy="844416"/>
            <a:chOff x="1055688" y="3026258"/>
            <a:chExt cx="4046391" cy="584537"/>
          </a:xfrm>
        </p:grpSpPr>
        <p:sp>
          <p:nvSpPr>
            <p:cNvPr id="64522" name="Freeform 6">
              <a:extLst>
                <a:ext uri="{FF2B5EF4-FFF2-40B4-BE49-F238E27FC236}">
                  <a16:creationId xmlns:a16="http://schemas.microsoft.com/office/drawing/2014/main" id="{3C35A3B9-0C6E-4452-BBB9-78B3FABCD13F}"/>
                </a:ext>
              </a:extLst>
            </p:cNvPr>
            <p:cNvSpPr>
              <a:spLocks noChangeArrowheads="1"/>
            </p:cNvSpPr>
            <p:nvPr/>
          </p:nvSpPr>
          <p:spPr bwMode="auto">
            <a:xfrm>
              <a:off x="1055688" y="3026258"/>
              <a:ext cx="762560" cy="584537"/>
            </a:xfrm>
            <a:custGeom>
              <a:avLst/>
              <a:gdLst>
                <a:gd name="T0" fmla="*/ 2147483646 w 2158"/>
                <a:gd name="T1" fmla="*/ 2147483646 h 1996"/>
                <a:gd name="T2" fmla="*/ 2147483646 w 2158"/>
                <a:gd name="T3" fmla="*/ 2147483646 h 1996"/>
                <a:gd name="T4" fmla="*/ 2147483646 w 2158"/>
                <a:gd name="T5" fmla="*/ 0 h 1996"/>
                <a:gd name="T6" fmla="*/ 0 w 2158"/>
                <a:gd name="T7" fmla="*/ 0 h 1996"/>
                <a:gd name="T8" fmla="*/ 0 w 2158"/>
                <a:gd name="T9" fmla="*/ 2147483646 h 1996"/>
                <a:gd name="T10" fmla="*/ 2147483646 w 2158"/>
                <a:gd name="T11" fmla="*/ 2147483646 h 1996"/>
                <a:gd name="T12" fmla="*/ 2147483646 w 2158"/>
                <a:gd name="T13" fmla="*/ 2147483646 h 1996"/>
                <a:gd name="T14" fmla="*/ 2147483646 w 2158"/>
                <a:gd name="T15" fmla="*/ 2147483646 h 19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58" h="1996">
                  <a:moveTo>
                    <a:pt x="2158" y="531"/>
                  </a:moveTo>
                  <a:lnTo>
                    <a:pt x="1996" y="397"/>
                  </a:lnTo>
                  <a:lnTo>
                    <a:pt x="1996" y="0"/>
                  </a:lnTo>
                  <a:lnTo>
                    <a:pt x="0" y="0"/>
                  </a:lnTo>
                  <a:lnTo>
                    <a:pt x="0" y="1996"/>
                  </a:lnTo>
                  <a:lnTo>
                    <a:pt x="1996" y="1996"/>
                  </a:lnTo>
                  <a:lnTo>
                    <a:pt x="1996" y="666"/>
                  </a:lnTo>
                  <a:lnTo>
                    <a:pt x="2158" y="531"/>
                  </a:lnTo>
                  <a:close/>
                </a:path>
              </a:pathLst>
            </a:custGeom>
            <a:solidFill>
              <a:srgbClr val="C00000"/>
            </a:solidFill>
            <a:ln w="19050">
              <a:solidFill>
                <a:srgbClr val="F8F8F8"/>
              </a:solidFill>
              <a:bevel/>
              <a:headEnd/>
              <a:tailEnd/>
            </a:ln>
          </p:spPr>
          <p:txBody>
            <a:bodyPr/>
            <a:lstStyle/>
            <a:p>
              <a:endParaRPr lang="zh-CN" altLang="en-US"/>
            </a:p>
          </p:txBody>
        </p:sp>
        <p:sp>
          <p:nvSpPr>
            <p:cNvPr id="5" name="TextBox 6">
              <a:extLst>
                <a:ext uri="{FF2B5EF4-FFF2-40B4-BE49-F238E27FC236}">
                  <a16:creationId xmlns:a16="http://schemas.microsoft.com/office/drawing/2014/main" id="{B512A386-9F40-41BE-9F10-BEE28E408273}"/>
                </a:ext>
              </a:extLst>
            </p:cNvPr>
            <p:cNvSpPr txBox="1">
              <a:spLocks noChangeArrowheads="1"/>
            </p:cNvSpPr>
            <p:nvPr/>
          </p:nvSpPr>
          <p:spPr bwMode="auto">
            <a:xfrm>
              <a:off x="1055688" y="3209077"/>
              <a:ext cx="568211" cy="3043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9697" tIns="34849" rIns="69697" bIns="34849">
              <a:spAutoFit/>
            </a:bodyPr>
            <a:lstStyle>
              <a:lvl1pPr>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1pPr>
              <a:lvl2pPr marL="742950" indent="-28575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2pPr>
              <a:lvl3pPr marL="11430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3pPr>
              <a:lvl4pPr marL="16002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4pPr>
              <a:lvl5pPr marL="20574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9pPr>
            </a:lstStyle>
            <a:p>
              <a:pPr defTabSz="696754">
                <a:defRPr/>
              </a:pPr>
              <a:r>
                <a:rPr lang="en-US" altLang="zh-CN" sz="2400" b="1" i="0" dirty="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1</a:t>
              </a:r>
              <a:endParaRPr lang="zh-CN" altLang="en-US" sz="2400" b="1" i="0" dirty="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64524" name="TextBox 7">
              <a:extLst>
                <a:ext uri="{FF2B5EF4-FFF2-40B4-BE49-F238E27FC236}">
                  <a16:creationId xmlns:a16="http://schemas.microsoft.com/office/drawing/2014/main" id="{62005013-4CF5-40FB-94BC-69589694478D}"/>
                </a:ext>
              </a:extLst>
            </p:cNvPr>
            <p:cNvSpPr txBox="1">
              <a:spLocks noChangeArrowheads="1"/>
            </p:cNvSpPr>
            <p:nvPr/>
          </p:nvSpPr>
          <p:spPr bwMode="auto">
            <a:xfrm>
              <a:off x="1910766" y="3134075"/>
              <a:ext cx="3191313" cy="36890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81000" tIns="81000" rIns="81000" bIns="81000">
              <a:spAutoFit/>
            </a:bodyPr>
            <a:lstStyle>
              <a:lvl1pPr defTabSz="928688">
                <a:defRPr>
                  <a:solidFill>
                    <a:schemeClr val="tx1"/>
                  </a:solidFill>
                  <a:latin typeface="Arial" panose="020B0604020202020204" pitchFamily="34" charset="0"/>
                  <a:ea typeface="微软雅黑" panose="020B0503020204020204" pitchFamily="34" charset="-122"/>
                </a:defRPr>
              </a:lvl1pPr>
              <a:lvl2pPr marL="742950" indent="-285750" defTabSz="928688">
                <a:defRPr>
                  <a:solidFill>
                    <a:schemeClr val="tx1"/>
                  </a:solidFill>
                  <a:latin typeface="Arial" panose="020B0604020202020204" pitchFamily="34" charset="0"/>
                  <a:ea typeface="微软雅黑" panose="020B0503020204020204" pitchFamily="34" charset="-122"/>
                </a:defRPr>
              </a:lvl2pPr>
              <a:lvl3pPr marL="1143000" indent="-228600" defTabSz="928688">
                <a:defRPr>
                  <a:solidFill>
                    <a:schemeClr val="tx1"/>
                  </a:solidFill>
                  <a:latin typeface="Arial" panose="020B0604020202020204" pitchFamily="34" charset="0"/>
                  <a:ea typeface="微软雅黑" panose="020B0503020204020204" pitchFamily="34" charset="-122"/>
                </a:defRPr>
              </a:lvl3pPr>
              <a:lvl4pPr marL="1600200" indent="-228600" defTabSz="928688">
                <a:defRPr>
                  <a:solidFill>
                    <a:schemeClr val="tx1"/>
                  </a:solidFill>
                  <a:latin typeface="Arial" panose="020B0604020202020204" pitchFamily="34" charset="0"/>
                  <a:ea typeface="微软雅黑" panose="020B0503020204020204" pitchFamily="34" charset="-122"/>
                </a:defRPr>
              </a:lvl4pPr>
              <a:lvl5pPr marL="2057400" indent="-228600" defTabSz="928688">
                <a:defRPr>
                  <a:solidFill>
                    <a:schemeClr val="tx1"/>
                  </a:solidFill>
                  <a:latin typeface="Arial" panose="020B0604020202020204" pitchFamily="34" charset="0"/>
                  <a:ea typeface="微软雅黑" panose="020B0503020204020204" pitchFamily="34" charset="-122"/>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zh-CN" altLang="en-US" sz="2400" b="1" dirty="0">
                  <a:latin typeface="微软雅黑" panose="020B0503020204020204" pitchFamily="34" charset="-122"/>
                </a:rPr>
                <a:t>法律及其历史发展</a:t>
              </a:r>
            </a:p>
          </p:txBody>
        </p:sp>
      </p:grpSp>
      <p:cxnSp>
        <p:nvCxnSpPr>
          <p:cNvPr id="17" name="直接连接符 16">
            <a:extLst>
              <a:ext uri="{FF2B5EF4-FFF2-40B4-BE49-F238E27FC236}">
                <a16:creationId xmlns:a16="http://schemas.microsoft.com/office/drawing/2014/main" id="{A3F1C045-F190-42F4-96EE-2CAD2773E458}"/>
              </a:ext>
            </a:extLst>
          </p:cNvPr>
          <p:cNvCxnSpPr>
            <a:cxnSpLocks/>
          </p:cNvCxnSpPr>
          <p:nvPr/>
        </p:nvCxnSpPr>
        <p:spPr>
          <a:xfrm>
            <a:off x="3915967" y="3061097"/>
            <a:ext cx="44481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F7FAA2A5-3E7F-4248-BADC-7EE49E1ED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4193"/>
            <a:ext cx="4479925" cy="276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9017CD1C-AEC7-46BB-842D-8936B1CD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132" y="3061097"/>
            <a:ext cx="3770148" cy="249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a:extLst>
              <a:ext uri="{FF2B5EF4-FFF2-40B4-BE49-F238E27FC236}">
                <a16:creationId xmlns:a16="http://schemas.microsoft.com/office/drawing/2014/main" id="{60CC0DD7-CABE-4F43-9C8F-35719A0BAB25}"/>
              </a:ext>
            </a:extLst>
          </p:cNvPr>
          <p:cNvSpPr/>
          <p:nvPr/>
        </p:nvSpPr>
        <p:spPr>
          <a:xfrm>
            <a:off x="5108022" y="3034193"/>
            <a:ext cx="2513013" cy="2150717"/>
          </a:xfrm>
          <a:prstGeom prst="rect">
            <a:avLst/>
          </a:prstGeom>
        </p:spPr>
        <p:txBody>
          <a:bodyPr>
            <a:spAutoFit/>
          </a:bodyPr>
          <a:lstStyle/>
          <a:p>
            <a:pPr eaLnBrk="1" hangingPunct="1">
              <a:lnSpc>
                <a:spcPct val="150000"/>
              </a:lnSpc>
              <a:defRPr/>
            </a:pPr>
            <a:endParaRPr lang="zh-CN" altLang="en-US" sz="2000" kern="0" dirty="0">
              <a:solidFill>
                <a:sysClr val="windowText" lastClr="000000">
                  <a:lumMod val="85000"/>
                  <a:lumOff val="15000"/>
                </a:sysClr>
              </a:solidFill>
              <a:latin typeface="微软雅黑" pitchFamily="34" charset="-122"/>
              <a:ea typeface="微软雅黑" pitchFamily="34" charset="-122"/>
            </a:endParaRPr>
          </a:p>
          <a:p>
            <a:pPr eaLnBrk="1" hangingPunct="1">
              <a:lnSpc>
                <a:spcPct val="150000"/>
              </a:lnSpc>
              <a:defRPr/>
            </a:pPr>
            <a:r>
              <a:rPr lang="zh-CN" altLang="en-US" sz="2000" kern="0" dirty="0">
                <a:solidFill>
                  <a:sysClr val="windowText" lastClr="000000">
                    <a:lumMod val="85000"/>
                    <a:lumOff val="15000"/>
                  </a:sysClr>
                </a:solidFill>
                <a:latin typeface="微软雅黑" pitchFamily="34" charset="-122"/>
                <a:ea typeface="微软雅黑" pitchFamily="34" charset="-122"/>
              </a:rPr>
              <a:t>    </a:t>
            </a:r>
            <a:r>
              <a:rPr lang="zh-CN" altLang="en-US" sz="2400" b="1" dirty="0">
                <a:solidFill>
                  <a:srgbClr val="D72F34"/>
                </a:solidFill>
                <a:latin typeface="微软雅黑" panose="020B0503020204020204" pitchFamily="34" charset="-122"/>
                <a:ea typeface="微软雅黑" panose="020B0503020204020204" pitchFamily="34" charset="-122"/>
              </a:rPr>
              <a:t>神明裁判</a:t>
            </a:r>
          </a:p>
          <a:p>
            <a:pPr eaLnBrk="1" hangingPunct="1">
              <a:lnSpc>
                <a:spcPct val="150000"/>
              </a:lnSpc>
              <a:defRPr/>
            </a:pPr>
            <a:r>
              <a:rPr lang="zh-CN" altLang="en-US" sz="2400" b="1" dirty="0">
                <a:solidFill>
                  <a:srgbClr val="D72F34"/>
                </a:solidFill>
                <a:latin typeface="微软雅黑" panose="020B0503020204020204" pitchFamily="34" charset="-122"/>
                <a:ea typeface="微软雅黑" panose="020B0503020204020204" pitchFamily="34" charset="-122"/>
              </a:rPr>
              <a:t>    强制性</a:t>
            </a:r>
          </a:p>
          <a:p>
            <a:pPr eaLnBrk="1" hangingPunct="1">
              <a:lnSpc>
                <a:spcPct val="150000"/>
              </a:lnSpc>
              <a:defRPr/>
            </a:pPr>
            <a:r>
              <a:rPr lang="zh-CN" altLang="en-US" sz="2400" b="1" dirty="0">
                <a:solidFill>
                  <a:srgbClr val="D72F34"/>
                </a:solidFill>
                <a:latin typeface="微软雅黑" panose="020B0503020204020204" pitchFamily="34" charset="-122"/>
                <a:ea typeface="微软雅黑" panose="020B0503020204020204" pitchFamily="34" charset="-122"/>
              </a:rPr>
              <a:t>    公平性</a:t>
            </a:r>
          </a:p>
        </p:txBody>
      </p:sp>
    </p:spTree>
    <p:extLst>
      <p:ext uri="{BB962C8B-B14F-4D97-AF65-F5344CB8AC3E}">
        <p14:creationId xmlns:p14="http://schemas.microsoft.com/office/powerpoint/2010/main" val="286690311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a:extLst>
              <a:ext uri="{FF2B5EF4-FFF2-40B4-BE49-F238E27FC236}">
                <a16:creationId xmlns:a16="http://schemas.microsoft.com/office/drawing/2014/main" id="{A3F1C045-F190-42F4-96EE-2CAD2773E458}"/>
              </a:ext>
            </a:extLst>
          </p:cNvPr>
          <p:cNvCxnSpPr>
            <a:cxnSpLocks/>
          </p:cNvCxnSpPr>
          <p:nvPr/>
        </p:nvCxnSpPr>
        <p:spPr>
          <a:xfrm>
            <a:off x="3915967" y="3061097"/>
            <a:ext cx="44481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BB5299EC-510C-4F24-8203-F78FEEBB08E6}"/>
              </a:ext>
            </a:extLst>
          </p:cNvPr>
          <p:cNvSpPr txBox="1"/>
          <p:nvPr/>
        </p:nvSpPr>
        <p:spPr>
          <a:xfrm>
            <a:off x="1792247" y="3940038"/>
            <a:ext cx="4942193" cy="1692771"/>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zh-CN" altLang="en-US" sz="2600" b="1" kern="0" dirty="0">
                <a:solidFill>
                  <a:schemeClr val="bg1"/>
                </a:solidFill>
                <a:latin typeface="微软雅黑" panose="020B0503020204020204" pitchFamily="34" charset="-122"/>
                <a:ea typeface="微软雅黑" panose="020B0503020204020204" pitchFamily="34" charset="-122"/>
              </a:rPr>
              <a:t>法律是由国家制定或认可并由国家强 制力保证实施的，反映由特定社会物质生活条件所决定的统治阶级意志的 规范体系。</a:t>
            </a:r>
          </a:p>
        </p:txBody>
      </p:sp>
      <p:grpSp>
        <p:nvGrpSpPr>
          <p:cNvPr id="9" name="组合 2">
            <a:extLst>
              <a:ext uri="{FF2B5EF4-FFF2-40B4-BE49-F238E27FC236}">
                <a16:creationId xmlns:a16="http://schemas.microsoft.com/office/drawing/2014/main" id="{D0D61A54-4AFA-40BB-A2CE-A5D4F15D4309}"/>
              </a:ext>
            </a:extLst>
          </p:cNvPr>
          <p:cNvGrpSpPr>
            <a:grpSpLocks/>
          </p:cNvGrpSpPr>
          <p:nvPr/>
        </p:nvGrpSpPr>
        <p:grpSpPr bwMode="auto">
          <a:xfrm>
            <a:off x="3270409" y="1959434"/>
            <a:ext cx="4756936" cy="844416"/>
            <a:chOff x="1055688" y="3026258"/>
            <a:chExt cx="3953873" cy="584537"/>
          </a:xfrm>
        </p:grpSpPr>
        <p:sp>
          <p:nvSpPr>
            <p:cNvPr id="10" name="Freeform 6">
              <a:extLst>
                <a:ext uri="{FF2B5EF4-FFF2-40B4-BE49-F238E27FC236}">
                  <a16:creationId xmlns:a16="http://schemas.microsoft.com/office/drawing/2014/main" id="{80102570-F9B6-41EA-AB56-C1778BEFE1A2}"/>
                </a:ext>
              </a:extLst>
            </p:cNvPr>
            <p:cNvSpPr>
              <a:spLocks noChangeArrowheads="1"/>
            </p:cNvSpPr>
            <p:nvPr/>
          </p:nvSpPr>
          <p:spPr bwMode="auto">
            <a:xfrm>
              <a:off x="1055688" y="3026258"/>
              <a:ext cx="665742" cy="584537"/>
            </a:xfrm>
            <a:custGeom>
              <a:avLst/>
              <a:gdLst>
                <a:gd name="T0" fmla="*/ 2147483646 w 2158"/>
                <a:gd name="T1" fmla="*/ 2147483646 h 1996"/>
                <a:gd name="T2" fmla="*/ 2147483646 w 2158"/>
                <a:gd name="T3" fmla="*/ 2147483646 h 1996"/>
                <a:gd name="T4" fmla="*/ 2147483646 w 2158"/>
                <a:gd name="T5" fmla="*/ 0 h 1996"/>
                <a:gd name="T6" fmla="*/ 0 w 2158"/>
                <a:gd name="T7" fmla="*/ 0 h 1996"/>
                <a:gd name="T8" fmla="*/ 0 w 2158"/>
                <a:gd name="T9" fmla="*/ 2147483646 h 1996"/>
                <a:gd name="T10" fmla="*/ 2147483646 w 2158"/>
                <a:gd name="T11" fmla="*/ 2147483646 h 1996"/>
                <a:gd name="T12" fmla="*/ 2147483646 w 2158"/>
                <a:gd name="T13" fmla="*/ 2147483646 h 1996"/>
                <a:gd name="T14" fmla="*/ 2147483646 w 2158"/>
                <a:gd name="T15" fmla="*/ 2147483646 h 19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58" h="1996">
                  <a:moveTo>
                    <a:pt x="2158" y="531"/>
                  </a:moveTo>
                  <a:lnTo>
                    <a:pt x="1996" y="397"/>
                  </a:lnTo>
                  <a:lnTo>
                    <a:pt x="1996" y="0"/>
                  </a:lnTo>
                  <a:lnTo>
                    <a:pt x="0" y="0"/>
                  </a:lnTo>
                  <a:lnTo>
                    <a:pt x="0" y="1996"/>
                  </a:lnTo>
                  <a:lnTo>
                    <a:pt x="1996" y="1996"/>
                  </a:lnTo>
                  <a:lnTo>
                    <a:pt x="1996" y="666"/>
                  </a:lnTo>
                  <a:lnTo>
                    <a:pt x="2158" y="531"/>
                  </a:lnTo>
                  <a:close/>
                </a:path>
              </a:pathLst>
            </a:custGeom>
            <a:solidFill>
              <a:srgbClr val="C00000"/>
            </a:solidFill>
            <a:ln w="19050">
              <a:solidFill>
                <a:srgbClr val="F8F8F8"/>
              </a:solidFill>
              <a:bevel/>
              <a:headEnd/>
              <a:tailEnd/>
            </a:ln>
          </p:spPr>
          <p:txBody>
            <a:bodyPr/>
            <a:lstStyle/>
            <a:p>
              <a:endParaRPr lang="zh-CN" altLang="en-US"/>
            </a:p>
          </p:txBody>
        </p:sp>
        <p:sp>
          <p:nvSpPr>
            <p:cNvPr id="11" name="TextBox 6">
              <a:extLst>
                <a:ext uri="{FF2B5EF4-FFF2-40B4-BE49-F238E27FC236}">
                  <a16:creationId xmlns:a16="http://schemas.microsoft.com/office/drawing/2014/main" id="{E6249920-4C96-406C-B8C1-7F36D8A6E7F5}"/>
                </a:ext>
              </a:extLst>
            </p:cNvPr>
            <p:cNvSpPr txBox="1">
              <a:spLocks noChangeArrowheads="1"/>
            </p:cNvSpPr>
            <p:nvPr/>
          </p:nvSpPr>
          <p:spPr bwMode="auto">
            <a:xfrm>
              <a:off x="1166459" y="3213153"/>
              <a:ext cx="457440" cy="3469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9697" tIns="34849" rIns="69697" bIns="34849">
              <a:spAutoFit/>
            </a:bodyPr>
            <a:lstStyle>
              <a:lvl1pPr>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1pPr>
              <a:lvl2pPr marL="742950" indent="-28575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2pPr>
              <a:lvl3pPr marL="11430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3pPr>
              <a:lvl4pPr marL="16002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4pPr>
              <a:lvl5pPr marL="2057400" indent="-228600">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pitchFamily="2" charset="-122"/>
                </a:defRPr>
              </a:lvl9pPr>
            </a:lstStyle>
            <a:p>
              <a:pPr defTabSz="696754">
                <a:defRPr/>
              </a:pPr>
              <a:r>
                <a:rPr lang="en-US" altLang="zh-CN" sz="2800" b="1" i="0" dirty="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a:t>
              </a:r>
              <a:endParaRPr lang="zh-CN" altLang="en-US" sz="2800" b="1" i="0" dirty="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2" name="TextBox 7">
              <a:extLst>
                <a:ext uri="{FF2B5EF4-FFF2-40B4-BE49-F238E27FC236}">
                  <a16:creationId xmlns:a16="http://schemas.microsoft.com/office/drawing/2014/main" id="{5595A65F-A853-4760-993D-BD81A47C9D78}"/>
                </a:ext>
              </a:extLst>
            </p:cNvPr>
            <p:cNvSpPr txBox="1">
              <a:spLocks noChangeArrowheads="1"/>
            </p:cNvSpPr>
            <p:nvPr/>
          </p:nvSpPr>
          <p:spPr bwMode="auto">
            <a:xfrm>
              <a:off x="1818248" y="3140401"/>
              <a:ext cx="3191313" cy="39020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81000" tIns="81000" rIns="81000" bIns="81000">
              <a:spAutoFit/>
            </a:bodyPr>
            <a:lstStyle>
              <a:lvl1pPr defTabSz="928688">
                <a:defRPr>
                  <a:solidFill>
                    <a:schemeClr val="tx1"/>
                  </a:solidFill>
                  <a:latin typeface="Arial" panose="020B0604020202020204" pitchFamily="34" charset="0"/>
                  <a:ea typeface="微软雅黑" panose="020B0503020204020204" pitchFamily="34" charset="-122"/>
                </a:defRPr>
              </a:lvl1pPr>
              <a:lvl2pPr marL="742950" indent="-285750" defTabSz="928688">
                <a:defRPr>
                  <a:solidFill>
                    <a:schemeClr val="tx1"/>
                  </a:solidFill>
                  <a:latin typeface="Arial" panose="020B0604020202020204" pitchFamily="34" charset="0"/>
                  <a:ea typeface="微软雅黑" panose="020B0503020204020204" pitchFamily="34" charset="-122"/>
                </a:defRPr>
              </a:lvl2pPr>
              <a:lvl3pPr marL="1143000" indent="-228600" defTabSz="928688">
                <a:defRPr>
                  <a:solidFill>
                    <a:schemeClr val="tx1"/>
                  </a:solidFill>
                  <a:latin typeface="Arial" panose="020B0604020202020204" pitchFamily="34" charset="0"/>
                  <a:ea typeface="微软雅黑" panose="020B0503020204020204" pitchFamily="34" charset="-122"/>
                </a:defRPr>
              </a:lvl3pPr>
              <a:lvl4pPr marL="1600200" indent="-228600" defTabSz="928688">
                <a:defRPr>
                  <a:solidFill>
                    <a:schemeClr val="tx1"/>
                  </a:solidFill>
                  <a:latin typeface="Arial" panose="020B0604020202020204" pitchFamily="34" charset="0"/>
                  <a:ea typeface="微软雅黑" panose="020B0503020204020204" pitchFamily="34" charset="-122"/>
                </a:defRPr>
              </a:lvl4pPr>
              <a:lvl5pPr marL="2057400" indent="-228600" defTabSz="928688">
                <a:defRPr>
                  <a:solidFill>
                    <a:schemeClr val="tx1"/>
                  </a:solidFill>
                  <a:latin typeface="Arial" panose="020B0604020202020204" pitchFamily="34" charset="0"/>
                  <a:ea typeface="微软雅黑" panose="020B0503020204020204" pitchFamily="34" charset="-122"/>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zh-CN" altLang="en-US" sz="2600" b="1" kern="0" dirty="0">
                  <a:highlight>
                    <a:srgbClr val="FCF9F4"/>
                  </a:highlight>
                  <a:latin typeface="微软雅黑" panose="020B0503020204020204" pitchFamily="34" charset="-122"/>
                </a:rPr>
                <a:t>法律的含义</a:t>
              </a:r>
            </a:p>
          </p:txBody>
        </p:sp>
      </p:grpSp>
      <p:pic>
        <p:nvPicPr>
          <p:cNvPr id="13" name="Picture 2">
            <a:extLst>
              <a:ext uri="{FF2B5EF4-FFF2-40B4-BE49-F238E27FC236}">
                <a16:creationId xmlns:a16="http://schemas.microsoft.com/office/drawing/2014/main" id="{A1E6D6D8-1256-4991-A1DC-4D93E6E47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657" y="3429000"/>
            <a:ext cx="4019457" cy="244787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F3B46B6-25D7-4F88-97CE-3516BEE7F7B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Tree>
    <p:extLst>
      <p:ext uri="{BB962C8B-B14F-4D97-AF65-F5344CB8AC3E}">
        <p14:creationId xmlns:p14="http://schemas.microsoft.com/office/powerpoint/2010/main" val="34390889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E815730-EBD0-4793-8ADF-40B989BBE81B}"/>
              </a:ext>
            </a:extLst>
          </p:cNvPr>
          <p:cNvSpPr txBox="1"/>
          <p:nvPr/>
        </p:nvSpPr>
        <p:spPr>
          <a:xfrm>
            <a:off x="3154497" y="6050235"/>
            <a:ext cx="6096000" cy="52322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400" b="1" dirty="0">
                <a:solidFill>
                  <a:srgbClr val="333333"/>
                </a:solidFill>
                <a:latin typeface="Microsoft YaHei" panose="020B0503020204020204" pitchFamily="34" charset="-122"/>
                <a:ea typeface="Microsoft YaHei" panose="020B0503020204020204" pitchFamily="34" charset="-122"/>
              </a:rPr>
              <a:t>2020</a:t>
            </a:r>
            <a:r>
              <a:rPr lang="zh-CN" altLang="en-US" sz="1400" b="1" dirty="0">
                <a:solidFill>
                  <a:srgbClr val="333333"/>
                </a:solidFill>
                <a:latin typeface="Microsoft YaHei" panose="020B0503020204020204" pitchFamily="34" charset="-122"/>
                <a:ea typeface="Microsoft YaHei" panose="020B0503020204020204" pitchFamily="34" charset="-122"/>
              </a:rPr>
              <a:t>年</a:t>
            </a:r>
            <a:r>
              <a:rPr lang="en-US" altLang="zh-CN" sz="1400" b="1" dirty="0">
                <a:solidFill>
                  <a:srgbClr val="333333"/>
                </a:solidFill>
                <a:latin typeface="Microsoft YaHei" panose="020B0503020204020204" pitchFamily="34" charset="-122"/>
                <a:ea typeface="Microsoft YaHei" panose="020B0503020204020204" pitchFamily="34" charset="-122"/>
              </a:rPr>
              <a:t>11</a:t>
            </a:r>
            <a:r>
              <a:rPr lang="zh-CN" altLang="en-US" sz="1400" b="1" dirty="0">
                <a:solidFill>
                  <a:srgbClr val="333333"/>
                </a:solidFill>
                <a:latin typeface="Microsoft YaHei" panose="020B0503020204020204" pitchFamily="34" charset="-122"/>
                <a:ea typeface="Microsoft YaHei" panose="020B0503020204020204" pitchFamily="34" charset="-122"/>
              </a:rPr>
              <a:t>月召开的中央全面依法治国工作会议，确立了习近平法治思想在全面依法治国中的指导地位。</a:t>
            </a:r>
          </a:p>
        </p:txBody>
      </p:sp>
      <p:pic>
        <p:nvPicPr>
          <p:cNvPr id="18436" name="Picture 4">
            <a:extLst>
              <a:ext uri="{FF2B5EF4-FFF2-40B4-BE49-F238E27FC236}">
                <a16:creationId xmlns:a16="http://schemas.microsoft.com/office/drawing/2014/main" id="{8790D90F-ECCB-4BD9-B6EC-4017D5F71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826" y="280840"/>
            <a:ext cx="4513282"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53D31064-E31F-4654-B367-1776A6EB97AF}"/>
              </a:ext>
            </a:extLst>
          </p:cNvPr>
          <p:cNvSpPr txBox="1"/>
          <p:nvPr/>
        </p:nvSpPr>
        <p:spPr>
          <a:xfrm>
            <a:off x="3484826" y="5362121"/>
            <a:ext cx="6096000" cy="369332"/>
          </a:xfrm>
          <a:prstGeom prst="rect">
            <a:avLst/>
          </a:prstGeom>
          <a:noFill/>
        </p:spPr>
        <p:txBody>
          <a:bodyPr wrap="square">
            <a:spAutoFit/>
          </a:bodyPr>
          <a:lstStyle/>
          <a:p>
            <a:pPr algn="l"/>
            <a:r>
              <a:rPr lang="zh-CN" altLang="en-US" b="1" dirty="0">
                <a:solidFill>
                  <a:srgbClr val="404040"/>
                </a:solidFill>
                <a:effectLst/>
                <a:latin typeface="MicrosoftYaHei Bold"/>
                <a:hlinkClick r:id="rId4" action="ppaction://hlinkfile"/>
              </a:rPr>
              <a:t>微动漫 </a:t>
            </a:r>
            <a:r>
              <a:rPr lang="en-US" altLang="zh-CN" b="1" dirty="0">
                <a:solidFill>
                  <a:srgbClr val="404040"/>
                </a:solidFill>
                <a:effectLst/>
                <a:latin typeface="MicrosoftYaHei Bold"/>
                <a:hlinkClick r:id="rId4" action="ppaction://hlinkfile"/>
              </a:rPr>
              <a:t>| “</a:t>
            </a:r>
            <a:r>
              <a:rPr lang="zh-CN" altLang="en-US" b="1" dirty="0">
                <a:solidFill>
                  <a:srgbClr val="404040"/>
                </a:solidFill>
                <a:effectLst/>
                <a:latin typeface="MicrosoftYaHei Bold"/>
                <a:hlinkClick r:id="rId4" action="ppaction://hlinkfile"/>
              </a:rPr>
              <a:t>十一个坚持”推进全面依法治国</a:t>
            </a:r>
            <a:endParaRPr lang="zh-CN" altLang="en-US" b="1" dirty="0">
              <a:solidFill>
                <a:srgbClr val="404040"/>
              </a:solidFill>
              <a:effectLst/>
              <a:latin typeface="MicrosoftYaHei Bold"/>
            </a:endParaRPr>
          </a:p>
        </p:txBody>
      </p:sp>
      <p:sp>
        <p:nvSpPr>
          <p:cNvPr id="7" name="文本框 6">
            <a:extLst>
              <a:ext uri="{FF2B5EF4-FFF2-40B4-BE49-F238E27FC236}">
                <a16:creationId xmlns:a16="http://schemas.microsoft.com/office/drawing/2014/main" id="{E8E1F007-6FF2-45EF-A879-B4C87E850DBA}"/>
              </a:ext>
            </a:extLst>
          </p:cNvPr>
          <p:cNvSpPr txBox="1">
            <a:spLocks noChangeArrowheads="1"/>
          </p:cNvSpPr>
          <p:nvPr/>
        </p:nvSpPr>
        <p:spPr bwMode="auto">
          <a:xfrm>
            <a:off x="8999690" y="1970679"/>
            <a:ext cx="2794912" cy="181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20000"/>
              </a:lnSpc>
              <a:spcBef>
                <a:spcPts val="1200"/>
              </a:spcBef>
              <a:defRPr/>
            </a:pPr>
            <a:r>
              <a:rPr lang="zh-CN" altLang="en-US" sz="3200" b="1" dirty="0">
                <a:solidFill>
                  <a:srgbClr val="C00000"/>
                </a:solidFill>
                <a:latin typeface="+mn-lt"/>
                <a:ea typeface="+mn-ea"/>
                <a:cs typeface="+mn-ea"/>
                <a:sym typeface="+mn-lt"/>
              </a:rPr>
              <a:t>法治兴则国家兴，法治强则国家强</a:t>
            </a:r>
          </a:p>
        </p:txBody>
      </p:sp>
      <p:pic>
        <p:nvPicPr>
          <p:cNvPr id="9" name="图片 8">
            <a:extLst>
              <a:ext uri="{FF2B5EF4-FFF2-40B4-BE49-F238E27FC236}">
                <a16:creationId xmlns:a16="http://schemas.microsoft.com/office/drawing/2014/main" id="{D5647FE7-B276-447E-AC35-6BC9B6C1CDC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Tree>
    <p:extLst>
      <p:ext uri="{BB962C8B-B14F-4D97-AF65-F5344CB8AC3E}">
        <p14:creationId xmlns:p14="http://schemas.microsoft.com/office/powerpoint/2010/main" val="344924589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ïşlîḓe">
            <a:extLst>
              <a:ext uri="{FF2B5EF4-FFF2-40B4-BE49-F238E27FC236}">
                <a16:creationId xmlns:a16="http://schemas.microsoft.com/office/drawing/2014/main" id="{15469C98-DB03-49FF-A59E-356BD968A8C9}"/>
              </a:ext>
            </a:extLst>
          </p:cNvPr>
          <p:cNvGrpSpPr>
            <a:grpSpLocks/>
          </p:cNvGrpSpPr>
          <p:nvPr/>
        </p:nvGrpSpPr>
        <p:grpSpPr bwMode="auto">
          <a:xfrm>
            <a:off x="4948359" y="2601748"/>
            <a:ext cx="5408578" cy="2686050"/>
            <a:chOff x="2448694" y="1658841"/>
            <a:chExt cx="7294609" cy="4153896"/>
          </a:xfrm>
        </p:grpSpPr>
        <p:grpSp>
          <p:nvGrpSpPr>
            <p:cNvPr id="67593" name="íşļiḋê">
              <a:extLst>
                <a:ext uri="{FF2B5EF4-FFF2-40B4-BE49-F238E27FC236}">
                  <a16:creationId xmlns:a16="http://schemas.microsoft.com/office/drawing/2014/main" id="{7E0CD5F2-D2B3-4960-815E-C5C33C36F8EC}"/>
                </a:ext>
              </a:extLst>
            </p:cNvPr>
            <p:cNvGrpSpPr>
              <a:grpSpLocks/>
            </p:cNvGrpSpPr>
            <p:nvPr/>
          </p:nvGrpSpPr>
          <p:grpSpPr bwMode="auto">
            <a:xfrm>
              <a:off x="2448694" y="1658841"/>
              <a:ext cx="7294609" cy="4153896"/>
              <a:chOff x="8540751" y="4843463"/>
              <a:chExt cx="8012112" cy="4562475"/>
            </a:xfrm>
          </p:grpSpPr>
          <p:sp>
            <p:nvSpPr>
              <p:cNvPr id="23" name="iṡḷídê">
                <a:extLst>
                  <a:ext uri="{FF2B5EF4-FFF2-40B4-BE49-F238E27FC236}">
                    <a16:creationId xmlns:a16="http://schemas.microsoft.com/office/drawing/2014/main" id="{2877050E-73DB-4FE7-A78E-71C531BB97A8}"/>
                  </a:ext>
                </a:extLst>
              </p:cNvPr>
              <p:cNvSpPr>
                <a:spLocks/>
              </p:cNvSpPr>
              <p:nvPr/>
            </p:nvSpPr>
            <p:spPr bwMode="auto">
              <a:xfrm>
                <a:off x="9323078" y="4843463"/>
                <a:ext cx="6479829" cy="4422257"/>
              </a:xfrm>
              <a:custGeom>
                <a:avLst/>
                <a:gdLst>
                  <a:gd name="T0" fmla="*/ 17508 w 18000"/>
                  <a:gd name="T1" fmla="*/ 12280 h 12281"/>
                  <a:gd name="T2" fmla="*/ 491 w 18000"/>
                  <a:gd name="T3" fmla="*/ 12280 h 12281"/>
                  <a:gd name="T4" fmla="*/ 0 w 18000"/>
                  <a:gd name="T5" fmla="*/ 11792 h 12281"/>
                  <a:gd name="T6" fmla="*/ 0 w 18000"/>
                  <a:gd name="T7" fmla="*/ 488 h 12281"/>
                  <a:gd name="T8" fmla="*/ 491 w 18000"/>
                  <a:gd name="T9" fmla="*/ 0 h 12281"/>
                  <a:gd name="T10" fmla="*/ 17508 w 18000"/>
                  <a:gd name="T11" fmla="*/ 0 h 12281"/>
                  <a:gd name="T12" fmla="*/ 17999 w 18000"/>
                  <a:gd name="T13" fmla="*/ 488 h 12281"/>
                  <a:gd name="T14" fmla="*/ 17999 w 18000"/>
                  <a:gd name="T15" fmla="*/ 11792 h 12281"/>
                  <a:gd name="T16" fmla="*/ 17508 w 18000"/>
                  <a:gd name="T17" fmla="*/ 12280 h 12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00"/>
                  <a:gd name="T28" fmla="*/ 0 h 12281"/>
                  <a:gd name="T29" fmla="*/ 18000 w 18000"/>
                  <a:gd name="T30" fmla="*/ 12281 h 12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00" h="12281">
                    <a:moveTo>
                      <a:pt x="17508" y="12280"/>
                    </a:moveTo>
                    <a:lnTo>
                      <a:pt x="491" y="12280"/>
                    </a:lnTo>
                    <a:cubicBezTo>
                      <a:pt x="220" y="12280"/>
                      <a:pt x="0" y="12061"/>
                      <a:pt x="0" y="11792"/>
                    </a:cubicBezTo>
                    <a:lnTo>
                      <a:pt x="0" y="488"/>
                    </a:lnTo>
                    <a:cubicBezTo>
                      <a:pt x="0" y="219"/>
                      <a:pt x="220" y="0"/>
                      <a:pt x="491" y="0"/>
                    </a:cubicBezTo>
                    <a:lnTo>
                      <a:pt x="17508" y="0"/>
                    </a:lnTo>
                    <a:cubicBezTo>
                      <a:pt x="17779" y="0"/>
                      <a:pt x="17999" y="219"/>
                      <a:pt x="17999" y="488"/>
                    </a:cubicBezTo>
                    <a:lnTo>
                      <a:pt x="17999" y="11792"/>
                    </a:lnTo>
                    <a:cubicBezTo>
                      <a:pt x="17999" y="12061"/>
                      <a:pt x="17779" y="12280"/>
                      <a:pt x="17508" y="12280"/>
                    </a:cubicBez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24" name="ïsľîḓè">
                <a:extLst>
                  <a:ext uri="{FF2B5EF4-FFF2-40B4-BE49-F238E27FC236}">
                    <a16:creationId xmlns:a16="http://schemas.microsoft.com/office/drawing/2014/main" id="{4199EEF8-E00A-4BC2-A173-5F721BA7D112}"/>
                  </a:ext>
                </a:extLst>
              </p:cNvPr>
              <p:cNvSpPr>
                <a:spLocks/>
              </p:cNvSpPr>
              <p:nvPr/>
            </p:nvSpPr>
            <p:spPr bwMode="auto">
              <a:xfrm>
                <a:off x="8543448" y="9168646"/>
                <a:ext cx="8006717" cy="142914"/>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solidFill>
                <a:srgbClr val="FFFFFF">
                  <a:lumMod val="95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25" name="íṣliḑè">
                <a:extLst>
                  <a:ext uri="{FF2B5EF4-FFF2-40B4-BE49-F238E27FC236}">
                    <a16:creationId xmlns:a16="http://schemas.microsoft.com/office/drawing/2014/main" id="{84CB12B3-CEE6-4CDA-AE55-313F9669BE9E}"/>
                  </a:ext>
                </a:extLst>
              </p:cNvPr>
              <p:cNvSpPr>
                <a:spLocks/>
              </p:cNvSpPr>
              <p:nvPr/>
            </p:nvSpPr>
            <p:spPr bwMode="auto">
              <a:xfrm>
                <a:off x="8543448" y="9168646"/>
                <a:ext cx="8006717" cy="237292"/>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noFill/>
              <a:ln w="10080">
                <a:solidFill>
                  <a:srgbClr val="778495"/>
                </a:solidFill>
                <a:miter lim="800000"/>
                <a:headEnd/>
                <a:tailEnd/>
              </a:ln>
              <a:extLst>
                <a:ext uri="{909E8E84-426E-40dd-AFC4-6F175D3DCCD1}"/>
              </a:extLst>
            </p:spPr>
            <p:txBody>
              <a:bodyPr anchor="ctr"/>
              <a:lstStyle/>
              <a:p>
                <a:pPr algn="ctr">
                  <a:defRPr/>
                </a:pPr>
                <a:endParaRPr kern="0">
                  <a:solidFill>
                    <a:srgbClr val="000000"/>
                  </a:solidFill>
                  <a:latin typeface="微软雅黑"/>
                  <a:ea typeface="微软雅黑"/>
                </a:endParaRPr>
              </a:p>
            </p:txBody>
          </p:sp>
          <p:sp>
            <p:nvSpPr>
              <p:cNvPr id="26" name="ïṥḻíḓè">
                <a:extLst>
                  <a:ext uri="{FF2B5EF4-FFF2-40B4-BE49-F238E27FC236}">
                    <a16:creationId xmlns:a16="http://schemas.microsoft.com/office/drawing/2014/main" id="{EEF92A3B-352B-4955-A3FC-3CD8FB1F1296}"/>
                  </a:ext>
                </a:extLst>
              </p:cNvPr>
              <p:cNvSpPr>
                <a:spLocks/>
              </p:cNvSpPr>
              <p:nvPr/>
            </p:nvSpPr>
            <p:spPr bwMode="auto">
              <a:xfrm>
                <a:off x="8540751" y="9311560"/>
                <a:ext cx="8012112" cy="94378"/>
              </a:xfrm>
              <a:custGeom>
                <a:avLst/>
                <a:gdLst>
                  <a:gd name="T0" fmla="*/ 0 w 22256"/>
                  <a:gd name="T1" fmla="*/ 0 h 262"/>
                  <a:gd name="T2" fmla="*/ 870 w 22256"/>
                  <a:gd name="T3" fmla="*/ 261 h 262"/>
                  <a:gd name="T4" fmla="*/ 21418 w 22256"/>
                  <a:gd name="T5" fmla="*/ 261 h 262"/>
                  <a:gd name="T6" fmla="*/ 22255 w 22256"/>
                  <a:gd name="T7" fmla="*/ 0 h 262"/>
                  <a:gd name="T8" fmla="*/ 0 w 22256"/>
                  <a:gd name="T9" fmla="*/ 0 h 262"/>
                  <a:gd name="T10" fmla="*/ 0 60000 65536"/>
                  <a:gd name="T11" fmla="*/ 0 60000 65536"/>
                  <a:gd name="T12" fmla="*/ 0 60000 65536"/>
                  <a:gd name="T13" fmla="*/ 0 60000 65536"/>
                  <a:gd name="T14" fmla="*/ 0 60000 65536"/>
                  <a:gd name="T15" fmla="*/ 0 w 22256"/>
                  <a:gd name="T16" fmla="*/ 0 h 262"/>
                  <a:gd name="T17" fmla="*/ 22256 w 22256"/>
                  <a:gd name="T18" fmla="*/ 262 h 262"/>
                </a:gdLst>
                <a:ahLst/>
                <a:cxnLst>
                  <a:cxn ang="T10">
                    <a:pos x="T0" y="T1"/>
                  </a:cxn>
                  <a:cxn ang="T11">
                    <a:pos x="T2" y="T3"/>
                  </a:cxn>
                  <a:cxn ang="T12">
                    <a:pos x="T4" y="T5"/>
                  </a:cxn>
                  <a:cxn ang="T13">
                    <a:pos x="T6" y="T7"/>
                  </a:cxn>
                  <a:cxn ang="T14">
                    <a:pos x="T8" y="T9"/>
                  </a:cxn>
                </a:cxnLst>
                <a:rect l="T15" t="T16" r="T17" b="T18"/>
                <a:pathLst>
                  <a:path w="22256" h="262">
                    <a:moveTo>
                      <a:pt x="0" y="0"/>
                    </a:moveTo>
                    <a:cubicBezTo>
                      <a:pt x="0" y="0"/>
                      <a:pt x="462" y="261"/>
                      <a:pt x="870" y="261"/>
                    </a:cubicBezTo>
                    <a:lnTo>
                      <a:pt x="21418" y="261"/>
                    </a:lnTo>
                    <a:cubicBezTo>
                      <a:pt x="21898" y="261"/>
                      <a:pt x="22255" y="0"/>
                      <a:pt x="22255" y="0"/>
                    </a:cubicBezTo>
                    <a:lnTo>
                      <a:pt x="0" y="0"/>
                    </a:ln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27" name="íşḻíďê">
                <a:extLst>
                  <a:ext uri="{FF2B5EF4-FFF2-40B4-BE49-F238E27FC236}">
                    <a16:creationId xmlns:a16="http://schemas.microsoft.com/office/drawing/2014/main" id="{12144AB4-C462-40AA-A798-E4EECAD0662B}"/>
                  </a:ext>
                </a:extLst>
              </p:cNvPr>
              <p:cNvSpPr>
                <a:spLocks/>
              </p:cNvSpPr>
              <p:nvPr/>
            </p:nvSpPr>
            <p:spPr bwMode="auto">
              <a:xfrm>
                <a:off x="11980293" y="9168646"/>
                <a:ext cx="1141120" cy="88984"/>
              </a:xfrm>
              <a:custGeom>
                <a:avLst/>
                <a:gdLst>
                  <a:gd name="T0" fmla="*/ 0 w 3171"/>
                  <a:gd name="T1" fmla="*/ 0 h 249"/>
                  <a:gd name="T2" fmla="*/ 349 w 3171"/>
                  <a:gd name="T3" fmla="*/ 248 h 249"/>
                  <a:gd name="T4" fmla="*/ 2821 w 3171"/>
                  <a:gd name="T5" fmla="*/ 248 h 249"/>
                  <a:gd name="T6" fmla="*/ 3170 w 3171"/>
                  <a:gd name="T7" fmla="*/ 0 h 249"/>
                  <a:gd name="T8" fmla="*/ 0 w 3171"/>
                  <a:gd name="T9" fmla="*/ 0 h 249"/>
                  <a:gd name="T10" fmla="*/ 0 60000 65536"/>
                  <a:gd name="T11" fmla="*/ 0 60000 65536"/>
                  <a:gd name="T12" fmla="*/ 0 60000 65536"/>
                  <a:gd name="T13" fmla="*/ 0 60000 65536"/>
                  <a:gd name="T14" fmla="*/ 0 60000 65536"/>
                  <a:gd name="T15" fmla="*/ 0 w 3171"/>
                  <a:gd name="T16" fmla="*/ 0 h 249"/>
                  <a:gd name="T17" fmla="*/ 3171 w 3171"/>
                  <a:gd name="T18" fmla="*/ 249 h 249"/>
                </a:gdLst>
                <a:ahLst/>
                <a:cxnLst>
                  <a:cxn ang="T10">
                    <a:pos x="T0" y="T1"/>
                  </a:cxn>
                  <a:cxn ang="T11">
                    <a:pos x="T2" y="T3"/>
                  </a:cxn>
                  <a:cxn ang="T12">
                    <a:pos x="T4" y="T5"/>
                  </a:cxn>
                  <a:cxn ang="T13">
                    <a:pos x="T6" y="T7"/>
                  </a:cxn>
                  <a:cxn ang="T14">
                    <a:pos x="T8" y="T9"/>
                  </a:cxn>
                </a:cxnLst>
                <a:rect l="T15" t="T16" r="T17" b="T18"/>
                <a:pathLst>
                  <a:path w="3171" h="249">
                    <a:moveTo>
                      <a:pt x="0" y="0"/>
                    </a:moveTo>
                    <a:cubicBezTo>
                      <a:pt x="49" y="144"/>
                      <a:pt x="187" y="248"/>
                      <a:pt x="349" y="248"/>
                    </a:cubicBezTo>
                    <a:lnTo>
                      <a:pt x="2821" y="248"/>
                    </a:lnTo>
                    <a:cubicBezTo>
                      <a:pt x="2983" y="248"/>
                      <a:pt x="3120" y="144"/>
                      <a:pt x="3170" y="0"/>
                    </a:cubicBezTo>
                    <a:lnTo>
                      <a:pt x="0" y="0"/>
                    </a:lnTo>
                  </a:path>
                </a:pathLst>
              </a:custGeom>
              <a:solidFill>
                <a:srgbClr val="778495">
                  <a:lumMod val="50000"/>
                </a:srgbClr>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sp>
            <p:nvSpPr>
              <p:cNvPr id="28" name="iṩļîdè">
                <a:extLst>
                  <a:ext uri="{FF2B5EF4-FFF2-40B4-BE49-F238E27FC236}">
                    <a16:creationId xmlns:a16="http://schemas.microsoft.com/office/drawing/2014/main" id="{F7E4D3A2-470F-43AC-BB8E-B6A7314EC84B}"/>
                  </a:ext>
                </a:extLst>
              </p:cNvPr>
              <p:cNvSpPr>
                <a:spLocks/>
              </p:cNvSpPr>
              <p:nvPr/>
            </p:nvSpPr>
            <p:spPr bwMode="auto">
              <a:xfrm>
                <a:off x="12571086" y="4937840"/>
                <a:ext cx="37768" cy="35055"/>
              </a:xfrm>
              <a:custGeom>
                <a:avLst/>
                <a:gdLst>
                  <a:gd name="T0" fmla="*/ 51 w 104"/>
                  <a:gd name="T1" fmla="*/ 102 h 103"/>
                  <a:gd name="T2" fmla="*/ 0 w 104"/>
                  <a:gd name="T3" fmla="*/ 51 h 103"/>
                  <a:gd name="T4" fmla="*/ 51 w 104"/>
                  <a:gd name="T5" fmla="*/ 0 h 103"/>
                  <a:gd name="T6" fmla="*/ 103 w 104"/>
                  <a:gd name="T7" fmla="*/ 51 h 103"/>
                  <a:gd name="T8" fmla="*/ 51 w 104"/>
                  <a:gd name="T9" fmla="*/ 102 h 103"/>
                  <a:gd name="T10" fmla="*/ 0 60000 65536"/>
                  <a:gd name="T11" fmla="*/ 0 60000 65536"/>
                  <a:gd name="T12" fmla="*/ 0 60000 65536"/>
                  <a:gd name="T13" fmla="*/ 0 60000 65536"/>
                  <a:gd name="T14" fmla="*/ 0 60000 65536"/>
                  <a:gd name="T15" fmla="*/ 0 w 104"/>
                  <a:gd name="T16" fmla="*/ 0 h 103"/>
                  <a:gd name="T17" fmla="*/ 104 w 104"/>
                  <a:gd name="T18" fmla="*/ 103 h 103"/>
                </a:gdLst>
                <a:ahLst/>
                <a:cxnLst>
                  <a:cxn ang="T10">
                    <a:pos x="T0" y="T1"/>
                  </a:cxn>
                  <a:cxn ang="T11">
                    <a:pos x="T2" y="T3"/>
                  </a:cxn>
                  <a:cxn ang="T12">
                    <a:pos x="T4" y="T5"/>
                  </a:cxn>
                  <a:cxn ang="T13">
                    <a:pos x="T6" y="T7"/>
                  </a:cxn>
                  <a:cxn ang="T14">
                    <a:pos x="T8" y="T9"/>
                  </a:cxn>
                </a:cxnLst>
                <a:rect l="T15" t="T16" r="T17" b="T18"/>
                <a:pathLst>
                  <a:path w="104" h="103">
                    <a:moveTo>
                      <a:pt x="51" y="102"/>
                    </a:moveTo>
                    <a:cubicBezTo>
                      <a:pt x="23" y="102"/>
                      <a:pt x="0" y="79"/>
                      <a:pt x="0" y="51"/>
                    </a:cubicBezTo>
                    <a:cubicBezTo>
                      <a:pt x="0" y="22"/>
                      <a:pt x="23" y="0"/>
                      <a:pt x="51" y="0"/>
                    </a:cubicBezTo>
                    <a:cubicBezTo>
                      <a:pt x="80" y="0"/>
                      <a:pt x="103" y="22"/>
                      <a:pt x="103" y="51"/>
                    </a:cubicBezTo>
                    <a:cubicBezTo>
                      <a:pt x="103" y="79"/>
                      <a:pt x="80" y="102"/>
                      <a:pt x="51" y="102"/>
                    </a:cubicBezTo>
                  </a:path>
                </a:pathLst>
              </a:custGeom>
              <a:solidFill>
                <a:srgbClr val="FFFFFF"/>
              </a:solidFill>
              <a:ln>
                <a:noFill/>
              </a:ln>
              <a:extLst>
                <a:ext uri="{91240B29-F687-4f45-9708-019B960494DF}"/>
              </a:extLst>
            </p:spPr>
            <p:txBody>
              <a:bodyPr anchor="ctr"/>
              <a:lstStyle/>
              <a:p>
                <a:pPr algn="ctr">
                  <a:defRPr/>
                </a:pPr>
                <a:endParaRPr kern="0">
                  <a:solidFill>
                    <a:srgbClr val="000000"/>
                  </a:solidFill>
                  <a:latin typeface="微软雅黑"/>
                  <a:ea typeface="微软雅黑"/>
                </a:endParaRPr>
              </a:p>
            </p:txBody>
          </p:sp>
        </p:grpSp>
        <p:sp>
          <p:nvSpPr>
            <p:cNvPr id="22" name="íṩ1îḋé">
              <a:extLst>
                <a:ext uri="{FF2B5EF4-FFF2-40B4-BE49-F238E27FC236}">
                  <a16:creationId xmlns:a16="http://schemas.microsoft.com/office/drawing/2014/main" id="{0D5D0E94-DABD-4613-8D40-8138E7A66A61}"/>
                </a:ext>
              </a:extLst>
            </p:cNvPr>
            <p:cNvSpPr/>
            <p:nvPr/>
          </p:nvSpPr>
          <p:spPr>
            <a:xfrm>
              <a:off x="3386923" y="1980448"/>
              <a:ext cx="5418151" cy="3417390"/>
            </a:xfrm>
            <a:prstGeom prst="rect">
              <a:avLst/>
            </a:prstGeom>
            <a:solidFill>
              <a:srgbClr val="FFFFFF"/>
            </a:solidFill>
            <a:ln w="12700" cap="flat" cmpd="sng" algn="ctr">
              <a:noFill/>
              <a:prstDash val="solid"/>
              <a:miter lim="800000"/>
            </a:ln>
            <a:effectLst/>
          </p:spPr>
          <p:txBody>
            <a:bodyPr anchor="ctr"/>
            <a:lstStyle/>
            <a:p>
              <a:pPr algn="ctr">
                <a:defRPr/>
              </a:pPr>
              <a:endParaRPr kern="0">
                <a:solidFill>
                  <a:srgbClr val="FFFFFF"/>
                </a:solidFill>
                <a:latin typeface="微软雅黑"/>
                <a:ea typeface="微软雅黑"/>
              </a:endParaRPr>
            </a:p>
          </p:txBody>
        </p:sp>
      </p:grpSp>
      <p:grpSp>
        <p:nvGrpSpPr>
          <p:cNvPr id="67587" name="组合 28">
            <a:extLst>
              <a:ext uri="{FF2B5EF4-FFF2-40B4-BE49-F238E27FC236}">
                <a16:creationId xmlns:a16="http://schemas.microsoft.com/office/drawing/2014/main" id="{30710DCE-20D2-4386-8467-8F57B9A7B8B7}"/>
              </a:ext>
            </a:extLst>
          </p:cNvPr>
          <p:cNvGrpSpPr>
            <a:grpSpLocks/>
          </p:cNvGrpSpPr>
          <p:nvPr/>
        </p:nvGrpSpPr>
        <p:grpSpPr bwMode="auto">
          <a:xfrm>
            <a:off x="3519483" y="0"/>
            <a:ext cx="8266330" cy="6056042"/>
            <a:chOff x="3554270" y="-1482646"/>
            <a:chExt cx="6976072" cy="5450216"/>
          </a:xfrm>
        </p:grpSpPr>
        <p:sp>
          <p:nvSpPr>
            <p:cNvPr id="30" name="文本框 29">
              <a:extLst>
                <a:ext uri="{FF2B5EF4-FFF2-40B4-BE49-F238E27FC236}">
                  <a16:creationId xmlns:a16="http://schemas.microsoft.com/office/drawing/2014/main" id="{6180A4D5-D3F0-4ADE-9F9B-F698C453B260}"/>
                </a:ext>
              </a:extLst>
            </p:cNvPr>
            <p:cNvSpPr txBox="1"/>
            <p:nvPr/>
          </p:nvSpPr>
          <p:spPr>
            <a:xfrm>
              <a:off x="3554270" y="-1482646"/>
              <a:ext cx="6976072" cy="1817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threePt" dir="t"/>
              </a:scene3d>
              <a:sp3d contourW="12700"/>
            </a:bodyPr>
            <a:lstStyle/>
            <a:p>
              <a:pPr>
                <a:lnSpc>
                  <a:spcPct val="150000"/>
                </a:lnSpc>
                <a:defRPr/>
              </a:pPr>
              <a:r>
                <a:rPr lang="zh-CN" altLang="en-US" sz="2800" b="1" dirty="0">
                  <a:solidFill>
                    <a:srgbClr val="C00000"/>
                  </a:solidFill>
                  <a:effectLst>
                    <a:outerShdw blurRad="38100" dist="38100" dir="2700000" algn="tl">
                      <a:srgbClr val="000000">
                        <a:alpha val="43137"/>
                      </a:srgbClr>
                    </a:outerShdw>
                  </a:effectLst>
                </a:rPr>
                <a:t>法律是什么？最形象的说法就是准绳。用法律的准绳去衡量、 规范、引导社会生活，这就是法治。 </a:t>
              </a:r>
              <a:endParaRPr lang="en-US" altLang="zh-CN" sz="2800" b="1" dirty="0">
                <a:solidFill>
                  <a:srgbClr val="C00000"/>
                </a:solidFill>
                <a:effectLst>
                  <a:outerShdw blurRad="38100" dist="38100" dir="2700000" algn="tl">
                    <a:srgbClr val="000000">
                      <a:alpha val="43137"/>
                    </a:srgbClr>
                  </a:outerShdw>
                </a:effectLst>
              </a:endParaRPr>
            </a:p>
            <a:p>
              <a:pPr>
                <a:lnSpc>
                  <a:spcPct val="150000"/>
                </a:lnSpc>
                <a:defRPr/>
              </a:pPr>
              <a:r>
                <a:rPr lang="en-US" altLang="zh-CN" sz="2800" b="1" dirty="0">
                  <a:solidFill>
                    <a:srgbClr val="C00000"/>
                  </a:solidFill>
                  <a:effectLst>
                    <a:outerShdw blurRad="38100" dist="38100" dir="2700000" algn="tl">
                      <a:srgbClr val="000000">
                        <a:alpha val="43137"/>
                      </a:srgbClr>
                    </a:outerShdw>
                  </a:effectLst>
                </a:rPr>
                <a:t>                                                                         —</a:t>
              </a:r>
              <a:r>
                <a:rPr lang="zh-CN" altLang="en-US" sz="2800" b="1" dirty="0">
                  <a:solidFill>
                    <a:srgbClr val="C00000"/>
                  </a:solidFill>
                  <a:effectLst>
                    <a:outerShdw blurRad="38100" dist="38100" dir="2700000" algn="tl">
                      <a:srgbClr val="000000">
                        <a:alpha val="43137"/>
                      </a:srgbClr>
                    </a:outerShdw>
                  </a:effectLst>
                </a:rPr>
                <a:t>习近平</a:t>
              </a:r>
            </a:p>
          </p:txBody>
        </p:sp>
        <p:sp>
          <p:nvSpPr>
            <p:cNvPr id="31" name="文本框 30">
              <a:extLst>
                <a:ext uri="{FF2B5EF4-FFF2-40B4-BE49-F238E27FC236}">
                  <a16:creationId xmlns:a16="http://schemas.microsoft.com/office/drawing/2014/main" id="{A01EEC9D-E27C-4E57-AA77-FFE22F9766F2}"/>
                </a:ext>
              </a:extLst>
            </p:cNvPr>
            <p:cNvSpPr txBox="1"/>
            <p:nvPr/>
          </p:nvSpPr>
          <p:spPr>
            <a:xfrm>
              <a:off x="5387671" y="3583426"/>
              <a:ext cx="3379964" cy="384144"/>
            </a:xfrm>
            <a:prstGeom prst="rect">
              <a:avLst/>
            </a:prstGeom>
            <a:noFill/>
          </p:spPr>
          <p:txBody>
            <a:bodyPr>
              <a:spAutoFit/>
              <a:scene3d>
                <a:camera prst="orthographicFront"/>
                <a:lightRig rig="threePt" dir="t"/>
              </a:scene3d>
              <a:sp3d contourW="12700"/>
            </a:bodyPr>
            <a:lstStyle/>
            <a:p>
              <a:pPr algn="ctr">
                <a:lnSpc>
                  <a:spcPct val="114000"/>
                </a:lnSpc>
                <a:defRPr/>
              </a:pPr>
              <a:r>
                <a:rPr lang="zh-CN" altLang="en-US" dirty="0">
                  <a:solidFill>
                    <a:srgbClr val="000000">
                      <a:lumMod val="65000"/>
                      <a:lumOff val="35000"/>
                    </a:srgbClr>
                  </a:solidFill>
                  <a:latin typeface="微软雅黑"/>
                  <a:ea typeface="微软雅黑"/>
                </a:rPr>
                <a:t>点击按钮播放</a:t>
              </a:r>
              <a:endParaRPr lang="en-US" altLang="zh-CN" dirty="0">
                <a:solidFill>
                  <a:srgbClr val="000000">
                    <a:lumMod val="65000"/>
                    <a:lumOff val="35000"/>
                  </a:srgbClr>
                </a:solidFill>
                <a:latin typeface="微软雅黑"/>
                <a:ea typeface="微软雅黑"/>
              </a:endParaRPr>
            </a:p>
          </p:txBody>
        </p:sp>
      </p:grpSp>
      <p:pic>
        <p:nvPicPr>
          <p:cNvPr id="3" name="图片 2">
            <a:extLst>
              <a:ext uri="{FF2B5EF4-FFF2-40B4-BE49-F238E27FC236}">
                <a16:creationId xmlns:a16="http://schemas.microsoft.com/office/drawing/2014/main" id="{4DA21FBA-110F-4E7E-9B4C-29F7E1ADA7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0937" y="2777164"/>
            <a:ext cx="3563421" cy="2252667"/>
          </a:xfrm>
          <a:prstGeom prst="rect">
            <a:avLst/>
          </a:prstGeom>
        </p:spPr>
      </p:pic>
      <p:pic>
        <p:nvPicPr>
          <p:cNvPr id="67590" name="图片 2">
            <a:hlinkClick r:id="rId3" action="ppaction://hlinkfile"/>
            <a:extLst>
              <a:ext uri="{FF2B5EF4-FFF2-40B4-BE49-F238E27FC236}">
                <a16:creationId xmlns:a16="http://schemas.microsoft.com/office/drawing/2014/main" id="{89D4C8CC-0490-4C57-AC1B-67702A4928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009" y="3233660"/>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B260AE7B-8F97-41F9-90CA-74257BD10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09" y="-216893"/>
            <a:ext cx="3512027" cy="7105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1877</Words>
  <Application>Microsoft Office PowerPoint</Application>
  <PresentationFormat>宽屏</PresentationFormat>
  <Paragraphs>192</Paragraphs>
  <Slides>39</Slides>
  <Notes>8</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39</vt:i4>
      </vt:variant>
    </vt:vector>
  </HeadingPairs>
  <TitlesOfParts>
    <vt:vector size="60" baseType="lpstr">
      <vt:lpstr>-apple-system</vt:lpstr>
      <vt:lpstr>Helvetica Neue</vt:lpstr>
      <vt:lpstr>MicrosoftYaHei Bold</vt:lpstr>
      <vt:lpstr>PingFang SC</vt:lpstr>
      <vt:lpstr>等线</vt:lpstr>
      <vt:lpstr>仿宋_GB2312</vt:lpstr>
      <vt:lpstr>楷体_GB2312</vt:lpstr>
      <vt:lpstr>隶书</vt:lpstr>
      <vt:lpstr>宋体</vt:lpstr>
      <vt:lpstr>幼圆</vt:lpstr>
      <vt:lpstr>Arial</vt:lpstr>
      <vt:lpstr>Calibri</vt:lpstr>
      <vt:lpstr>Helvetica</vt:lpstr>
      <vt:lpstr>Times New Roman</vt:lpstr>
      <vt:lpstr>Wingdings</vt:lpstr>
      <vt:lpstr>黑体</vt:lpstr>
      <vt:lpstr>华文行楷</vt:lpstr>
      <vt:lpstr>微软雅黑</vt:lpstr>
      <vt:lpstr>微软雅黑</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法不是从来就有的，也不是永远存在的。法是随着私有制、阶级和国家的产生而产生的，是阶级社会的特殊社会现象。法的产生和发展，经历了漫长的过程。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法律执行（执法）</vt:lpstr>
      <vt:lpstr>法律适用</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hlt</cp:lastModifiedBy>
  <cp:revision>240</cp:revision>
  <dcterms:created xsi:type="dcterms:W3CDTF">2020-05-26T11:11:00Z</dcterms:created>
  <dcterms:modified xsi:type="dcterms:W3CDTF">2021-09-06T11:56:06Z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2052-11.1.0.10667</vt:lpwstr>
  </property>
  <property fmtid="{D5CDD505-2E9C-101B-9397-08002B2CF9AE}" pid="3" name="ICV">
    <vt:lpwstr>BD56D7E63F8A4A4DB8F92A9786A2666A</vt:lpwstr>
  </property>
  <property fmtid="{D5CDD505-2E9C-101B-9397-08002B2CF9AE}" pid="4" name="KSOSaveFontToCloudKey">
    <vt:lpwstr>326559410_btnclosed</vt:lpwstr>
  </property>
</Properties>
</file>