
<file path=[Content_Types].xml><?xml version="1.0" encoding="utf-8"?>
<Types xmlns="http://schemas.openxmlformats.org/package/2006/content-types">
  <Default Extension="jpeg" ContentType="image/jpeg"/>
  <Default Extension="png" ContentType="image/png"/>
  <Default Extension="tiff" ContentType="image/tiff"/>
  <Default Extension="wdp" ContentType="image/vnd.ms-photo"/>
  <Default Extension="wmv" ContentType="video/x-ms-wmv"/>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3"/>
  </p:notesMasterIdLst>
  <p:sldIdLst>
    <p:sldId id="256" r:id="rId3"/>
    <p:sldId id="262" r:id="rId4"/>
    <p:sldId id="259" r:id="rId5"/>
    <p:sldId id="260" r:id="rId6"/>
    <p:sldId id="361" r:id="rId7"/>
    <p:sldId id="363" r:id="rId8"/>
    <p:sldId id="268" r:id="rId9"/>
    <p:sldId id="319" r:id="rId10"/>
    <p:sldId id="299" r:id="rId11"/>
    <p:sldId id="320" r:id="rId12"/>
    <p:sldId id="298" r:id="rId14"/>
    <p:sldId id="300" r:id="rId15"/>
    <p:sldId id="362" r:id="rId16"/>
    <p:sldId id="323" r:id="rId17"/>
    <p:sldId id="297" r:id="rId18"/>
    <p:sldId id="277" r:id="rId19"/>
    <p:sldId id="278" r:id="rId20"/>
    <p:sldId id="403" r:id="rId21"/>
    <p:sldId id="293" r:id="rId22"/>
    <p:sldId id="325" r:id="rId23"/>
    <p:sldId id="280" r:id="rId24"/>
    <p:sldId id="326" r:id="rId25"/>
    <p:sldId id="327" r:id="rId26"/>
    <p:sldId id="328" r:id="rId27"/>
    <p:sldId id="282" r:id="rId28"/>
    <p:sldId id="329" r:id="rId29"/>
    <p:sldId id="283" r:id="rId30"/>
    <p:sldId id="284" r:id="rId31"/>
    <p:sldId id="285" r:id="rId32"/>
    <p:sldId id="286" r:id="rId33"/>
    <p:sldId id="432" r:id="rId34"/>
    <p:sldId id="330" r:id="rId35"/>
    <p:sldId id="331" r:id="rId36"/>
    <p:sldId id="332" r:id="rId37"/>
    <p:sldId id="333" r:id="rId38"/>
    <p:sldId id="431" r:id="rId39"/>
    <p:sldId id="334" r:id="rId40"/>
    <p:sldId id="433" r:id="rId41"/>
    <p:sldId id="347" r:id="rId42"/>
    <p:sldId id="348" r:id="rId43"/>
    <p:sldId id="435" r:id="rId44"/>
    <p:sldId id="306" r:id="rId45"/>
    <p:sldId id="349" r:id="rId46"/>
    <p:sldId id="360" r:id="rId47"/>
    <p:sldId id="359" r:id="rId48"/>
  </p:sldIdLst>
  <p:sldSz cx="9144000" cy="6858000" type="screen4x3"/>
  <p:notesSz cx="6858000" cy="9144000"/>
  <p:custDataLst>
    <p:tags r:id="rId5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F81BD"/>
    <a:srgbClr val="A32A2D"/>
    <a:srgbClr val="A2292E"/>
    <a:srgbClr val="B12D2E"/>
    <a:srgbClr val="A82B2E"/>
    <a:srgbClr val="C12C2D"/>
    <a:srgbClr val="B02D2E"/>
    <a:srgbClr val="FF4C35"/>
    <a:srgbClr val="E49D97"/>
    <a:srgbClr val="FF33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231" autoAdjust="0"/>
    <p:restoredTop sz="94660"/>
  </p:normalViewPr>
  <p:slideViewPr>
    <p:cSldViewPr>
      <p:cViewPr varScale="1">
        <p:scale>
          <a:sx n="85" d="100"/>
          <a:sy n="85" d="100"/>
        </p:scale>
        <p:origin x="1242" y="90"/>
      </p:cViewPr>
      <p:guideLst>
        <p:guide orient="horz" pos="2330"/>
        <p:guide pos="2968"/>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2" Type="http://schemas.openxmlformats.org/officeDocument/2006/relationships/tags" Target="tags/tag1.xml"/><Relationship Id="rId51" Type="http://schemas.openxmlformats.org/officeDocument/2006/relationships/tableStyles" Target="tableStyles.xml"/><Relationship Id="rId50" Type="http://schemas.openxmlformats.org/officeDocument/2006/relationships/viewProps" Target="viewProps.xml"/><Relationship Id="rId5" Type="http://schemas.openxmlformats.org/officeDocument/2006/relationships/slide" Target="slides/slide3.xml"/><Relationship Id="rId49" Type="http://schemas.openxmlformats.org/officeDocument/2006/relationships/presProps" Target="presProps.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slide" Target="slides/slide2.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notesMaster" Target="notesMasters/notesMaster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39D704-F16D-499C-8897-4A4135E9D433}"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5127F2-5CBE-49AA-A8A5-D419E4AACB43}"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tiff"/><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0820CF-B880-4189-942D-D702A7CBA730}" type="datetimeFigureOut">
              <a:rPr lang="zh-CN" altLang="en-US" smtClean="0"/>
            </a:fld>
            <a:endParaRPr lang="zh-CN" altLang="en-US"/>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913308-F349-4B6D-A68A-DD1791B4A57B}"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0.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1.pn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3.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5.jpeg"/><Relationship Id="rId1" Type="http://schemas.openxmlformats.org/officeDocument/2006/relationships/image" Target="../media/image1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6.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7.png"/><Relationship Id="rId1" Type="http://schemas.openxmlformats.org/officeDocument/2006/relationships/image" Target="../media/image1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21.png"/><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image" Target="../media/image18.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3.png"/><Relationship Id="rId1" Type="http://schemas.openxmlformats.org/officeDocument/2006/relationships/image" Target="../media/image22.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5.jpeg"/><Relationship Id="rId1" Type="http://schemas.openxmlformats.org/officeDocument/2006/relationships/image" Target="../media/image2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png"/></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4.png"/></Relationships>
</file>

<file path=ppt/slides/_rels/slide3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6.png"/><Relationship Id="rId2" Type="http://schemas.microsoft.com/office/2007/relationships/media" Target="../media/media3.wmv"/><Relationship Id="rId1" Type="http://schemas.openxmlformats.org/officeDocument/2006/relationships/video" Target="../media/media3.wmv"/></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7.png"/></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8.jpeg"/></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4.png"/></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9.png"/></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4.png"/></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0.pn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hdphoto" Target="../media/image32.wdp"/><Relationship Id="rId1" Type="http://schemas.openxmlformats.org/officeDocument/2006/relationships/image" Target="../media/image31.png"/></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3.png"/></Relationships>
</file>

<file path=ppt/slides/_rels/slide4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4.png"/></Relationships>
</file>

<file path=ppt/slides/_rels/slide4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5.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6.png"/></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4.png"/><Relationship Id="rId2" Type="http://schemas.microsoft.com/office/2007/relationships/media" Target="../media/media1.wmv"/><Relationship Id="rId1" Type="http://schemas.openxmlformats.org/officeDocument/2006/relationships/video" Target="../media/media1.wmv"/></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5.png"/><Relationship Id="rId2" Type="http://schemas.microsoft.com/office/2007/relationships/media" Target="../media/media2.wmv"/><Relationship Id="rId1" Type="http://schemas.openxmlformats.org/officeDocument/2006/relationships/video" Target="../media/media2.wmv"/></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hdphoto" Target="../media/image7.wdp"/><Relationship Id="rId1"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hdphoto" Target="../media/image9.wdp"/><Relationship Id="rId1"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0" name="组合 119"/>
          <p:cNvGrpSpPr/>
          <p:nvPr/>
        </p:nvGrpSpPr>
        <p:grpSpPr>
          <a:xfrm>
            <a:off x="198755" y="813565"/>
            <a:ext cx="8712654" cy="5420230"/>
            <a:chOff x="1673" y="377"/>
            <a:chExt cx="16035" cy="10056"/>
          </a:xfrm>
        </p:grpSpPr>
        <p:sp>
          <p:nvSpPr>
            <p:cNvPr id="92" name="Oval 7"/>
            <p:cNvSpPr>
              <a:spLocks noChangeArrowheads="1"/>
            </p:cNvSpPr>
            <p:nvPr/>
          </p:nvSpPr>
          <p:spPr bwMode="auto">
            <a:xfrm>
              <a:off x="7063" y="7136"/>
              <a:ext cx="3282" cy="3297"/>
            </a:xfrm>
            <a:prstGeom prst="ellipse">
              <a:avLst/>
            </a:prstGeom>
            <a:gradFill>
              <a:gsLst>
                <a:gs pos="53000">
                  <a:srgbClr val="5A5A5A"/>
                </a:gs>
                <a:gs pos="0">
                  <a:srgbClr val="5A5A5A">
                    <a:lumMod val="75000"/>
                  </a:srgbClr>
                </a:gs>
                <a:gs pos="100000">
                  <a:srgbClr val="5A5A5A">
                    <a:lumMod val="60000"/>
                    <a:lumOff val="40000"/>
                  </a:srgbClr>
                </a:gs>
              </a:gsLst>
              <a:lin ang="16200000" scaled="1"/>
            </a:gradFill>
            <a:ln w="19050" cap="flat">
              <a:solidFill>
                <a:srgbClr val="FFFFFF"/>
              </a:solidFill>
              <a:prstDash val="solid"/>
              <a:miter lim="800000"/>
            </a:ln>
            <a:effectLst>
              <a:outerShdw blurRad="63500" sx="102000" sy="102000" algn="ctr" rotWithShape="0">
                <a:prstClr val="black">
                  <a:alpha val="40000"/>
                </a:prstClr>
              </a:outerShdw>
            </a:effectLst>
          </p:spPr>
          <p:txBody>
            <a:bodyPr vert="horz" wrap="square" lIns="91440" tIns="45720" rIns="91440" bIns="45720" numCol="1" anchor="t" anchorCtr="0" compatLnSpc="1"/>
            <a:lstStyle/>
            <a:p>
              <a:endParaRPr lang="zh-CN" altLang="en-US">
                <a:solidFill>
                  <a:srgbClr val="FFFFFF"/>
                </a:solidFill>
                <a:latin typeface="Arial" panose="020B0604020202020204" pitchFamily="34" charset="0"/>
                <a:ea typeface="微软雅黑" panose="020B0503020204020204" pitchFamily="34" charset="-122"/>
                <a:cs typeface="微软雅黑" panose="020B0503020204020204" pitchFamily="34" charset="-122"/>
              </a:endParaRPr>
            </a:p>
          </p:txBody>
        </p:sp>
        <p:sp>
          <p:nvSpPr>
            <p:cNvPr id="93" name="Freeform 6"/>
            <p:cNvSpPr/>
            <p:nvPr/>
          </p:nvSpPr>
          <p:spPr bwMode="auto">
            <a:xfrm>
              <a:off x="6569" y="2731"/>
              <a:ext cx="1932" cy="5720"/>
            </a:xfrm>
            <a:custGeom>
              <a:avLst/>
              <a:gdLst>
                <a:gd name="T0" fmla="*/ 0 w 1316"/>
                <a:gd name="T1" fmla="*/ 0 h 4247"/>
                <a:gd name="T2" fmla="*/ 1149 w 1316"/>
                <a:gd name="T3" fmla="*/ 0 h 4247"/>
                <a:gd name="T4" fmla="*/ 1316 w 1316"/>
                <a:gd name="T5" fmla="*/ 167 h 4247"/>
                <a:gd name="T6" fmla="*/ 1316 w 1316"/>
                <a:gd name="T7" fmla="*/ 4247 h 4247"/>
                <a:gd name="T8" fmla="*/ 1193 w 1316"/>
                <a:gd name="T9" fmla="*/ 4247 h 4247"/>
                <a:gd name="T10" fmla="*/ 1193 w 1316"/>
                <a:gd name="T11" fmla="*/ 222 h 4247"/>
                <a:gd name="T12" fmla="*/ 1094 w 1316"/>
                <a:gd name="T13" fmla="*/ 123 h 4247"/>
                <a:gd name="T14" fmla="*/ 0 w 1316"/>
                <a:gd name="T15" fmla="*/ 123 h 4247"/>
                <a:gd name="T16" fmla="*/ 0 w 1316"/>
                <a:gd name="T17" fmla="*/ 0 h 4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16" h="4247">
                  <a:moveTo>
                    <a:pt x="0" y="0"/>
                  </a:moveTo>
                  <a:lnTo>
                    <a:pt x="1149" y="0"/>
                  </a:lnTo>
                  <a:cubicBezTo>
                    <a:pt x="1241" y="0"/>
                    <a:pt x="1316" y="75"/>
                    <a:pt x="1316" y="167"/>
                  </a:cubicBezTo>
                  <a:lnTo>
                    <a:pt x="1316" y="4247"/>
                  </a:lnTo>
                  <a:lnTo>
                    <a:pt x="1193" y="4247"/>
                  </a:lnTo>
                  <a:lnTo>
                    <a:pt x="1193" y="222"/>
                  </a:lnTo>
                  <a:cubicBezTo>
                    <a:pt x="1193" y="168"/>
                    <a:pt x="1148" y="123"/>
                    <a:pt x="1094" y="123"/>
                  </a:cubicBezTo>
                  <a:lnTo>
                    <a:pt x="0" y="123"/>
                  </a:lnTo>
                  <a:lnTo>
                    <a:pt x="0" y="0"/>
                  </a:lnTo>
                  <a:close/>
                </a:path>
              </a:pathLst>
            </a:custGeom>
            <a:solidFill>
              <a:srgbClr val="404040"/>
            </a:solidFill>
            <a:ln>
              <a:noFill/>
            </a:ln>
          </p:spPr>
          <p:txBody>
            <a:bodyPr vert="horz" wrap="square" lIns="91440" tIns="45720" rIns="91440" bIns="45720" numCol="1" anchor="t" anchorCtr="0" compatLnSpc="1"/>
            <a:lstStyle/>
            <a:p>
              <a:endParaRPr lang="zh-CN" altLang="en-US" sz="1600"/>
            </a:p>
          </p:txBody>
        </p:sp>
        <p:sp>
          <p:nvSpPr>
            <p:cNvPr id="94" name="Freeform 8"/>
            <p:cNvSpPr/>
            <p:nvPr/>
          </p:nvSpPr>
          <p:spPr bwMode="auto">
            <a:xfrm>
              <a:off x="6491" y="4733"/>
              <a:ext cx="1570" cy="3712"/>
            </a:xfrm>
            <a:custGeom>
              <a:avLst/>
              <a:gdLst>
                <a:gd name="T0" fmla="*/ 0 w 1070"/>
                <a:gd name="T1" fmla="*/ 0 h 2628"/>
                <a:gd name="T2" fmla="*/ 902 w 1070"/>
                <a:gd name="T3" fmla="*/ 0 h 2628"/>
                <a:gd name="T4" fmla="*/ 1070 w 1070"/>
                <a:gd name="T5" fmla="*/ 167 h 2628"/>
                <a:gd name="T6" fmla="*/ 1070 w 1070"/>
                <a:gd name="T7" fmla="*/ 2628 h 2628"/>
                <a:gd name="T8" fmla="*/ 946 w 1070"/>
                <a:gd name="T9" fmla="*/ 2628 h 2628"/>
                <a:gd name="T10" fmla="*/ 946 w 1070"/>
                <a:gd name="T11" fmla="*/ 222 h 2628"/>
                <a:gd name="T12" fmla="*/ 847 w 1070"/>
                <a:gd name="T13" fmla="*/ 123 h 2628"/>
                <a:gd name="T14" fmla="*/ 0 w 1070"/>
                <a:gd name="T15" fmla="*/ 123 h 2628"/>
                <a:gd name="T16" fmla="*/ 0 w 1070"/>
                <a:gd name="T17" fmla="*/ 0 h 2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70" h="2628">
                  <a:moveTo>
                    <a:pt x="0" y="0"/>
                  </a:moveTo>
                  <a:lnTo>
                    <a:pt x="902" y="0"/>
                  </a:lnTo>
                  <a:cubicBezTo>
                    <a:pt x="994" y="0"/>
                    <a:pt x="1070" y="75"/>
                    <a:pt x="1070" y="167"/>
                  </a:cubicBezTo>
                  <a:lnTo>
                    <a:pt x="1070" y="2628"/>
                  </a:lnTo>
                  <a:lnTo>
                    <a:pt x="946" y="2628"/>
                  </a:lnTo>
                  <a:lnTo>
                    <a:pt x="946" y="222"/>
                  </a:lnTo>
                  <a:cubicBezTo>
                    <a:pt x="946" y="168"/>
                    <a:pt x="901" y="123"/>
                    <a:pt x="847" y="123"/>
                  </a:cubicBezTo>
                  <a:lnTo>
                    <a:pt x="0" y="123"/>
                  </a:lnTo>
                  <a:lnTo>
                    <a:pt x="0" y="0"/>
                  </a:lnTo>
                  <a:close/>
                </a:path>
              </a:pathLst>
            </a:custGeom>
            <a:solidFill>
              <a:srgbClr val="404040"/>
            </a:solidFill>
            <a:ln>
              <a:noFill/>
            </a:ln>
          </p:spPr>
          <p:txBody>
            <a:bodyPr vert="horz" wrap="square" lIns="91440" tIns="45720" rIns="91440" bIns="45720" numCol="1" anchor="t" anchorCtr="0" compatLnSpc="1"/>
            <a:lstStyle/>
            <a:p>
              <a:endParaRPr lang="zh-CN" altLang="en-US" sz="1600"/>
            </a:p>
          </p:txBody>
        </p:sp>
        <p:sp>
          <p:nvSpPr>
            <p:cNvPr id="95" name="Freeform 9"/>
            <p:cNvSpPr/>
            <p:nvPr/>
          </p:nvSpPr>
          <p:spPr bwMode="auto">
            <a:xfrm>
              <a:off x="6536" y="6940"/>
              <a:ext cx="1525" cy="1505"/>
            </a:xfrm>
            <a:custGeom>
              <a:avLst/>
              <a:gdLst>
                <a:gd name="T0" fmla="*/ 0 w 1039"/>
                <a:gd name="T1" fmla="*/ 0 h 1022"/>
                <a:gd name="T2" fmla="*/ 871 w 1039"/>
                <a:gd name="T3" fmla="*/ 0 h 1022"/>
                <a:gd name="T4" fmla="*/ 1039 w 1039"/>
                <a:gd name="T5" fmla="*/ 167 h 1022"/>
                <a:gd name="T6" fmla="*/ 1039 w 1039"/>
                <a:gd name="T7" fmla="*/ 1022 h 1022"/>
                <a:gd name="T8" fmla="*/ 915 w 1039"/>
                <a:gd name="T9" fmla="*/ 1022 h 1022"/>
                <a:gd name="T10" fmla="*/ 915 w 1039"/>
                <a:gd name="T11" fmla="*/ 223 h 1022"/>
                <a:gd name="T12" fmla="*/ 816 w 1039"/>
                <a:gd name="T13" fmla="*/ 123 h 1022"/>
                <a:gd name="T14" fmla="*/ 0 w 1039"/>
                <a:gd name="T15" fmla="*/ 123 h 1022"/>
                <a:gd name="T16" fmla="*/ 0 w 1039"/>
                <a:gd name="T17" fmla="*/ 0 h 10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39" h="1022">
                  <a:moveTo>
                    <a:pt x="0" y="0"/>
                  </a:moveTo>
                  <a:lnTo>
                    <a:pt x="871" y="0"/>
                  </a:lnTo>
                  <a:cubicBezTo>
                    <a:pt x="963" y="0"/>
                    <a:pt x="1039" y="75"/>
                    <a:pt x="1039" y="167"/>
                  </a:cubicBezTo>
                  <a:lnTo>
                    <a:pt x="1039" y="1022"/>
                  </a:lnTo>
                  <a:lnTo>
                    <a:pt x="915" y="1022"/>
                  </a:lnTo>
                  <a:lnTo>
                    <a:pt x="915" y="223"/>
                  </a:lnTo>
                  <a:cubicBezTo>
                    <a:pt x="915" y="168"/>
                    <a:pt x="870" y="123"/>
                    <a:pt x="816" y="123"/>
                  </a:cubicBezTo>
                  <a:lnTo>
                    <a:pt x="0" y="123"/>
                  </a:lnTo>
                  <a:lnTo>
                    <a:pt x="0" y="0"/>
                  </a:lnTo>
                  <a:close/>
                </a:path>
              </a:pathLst>
            </a:custGeom>
            <a:solidFill>
              <a:srgbClr val="404040"/>
            </a:solidFill>
            <a:ln>
              <a:noFill/>
            </a:ln>
          </p:spPr>
          <p:txBody>
            <a:bodyPr vert="horz" wrap="square" lIns="91440" tIns="45720" rIns="91440" bIns="45720" numCol="1" anchor="t" anchorCtr="0" compatLnSpc="1"/>
            <a:lstStyle/>
            <a:p>
              <a:endParaRPr lang="zh-CN" altLang="en-US" sz="1600"/>
            </a:p>
          </p:txBody>
        </p:sp>
        <p:sp>
          <p:nvSpPr>
            <p:cNvPr id="96" name="Freeform 13"/>
            <p:cNvSpPr/>
            <p:nvPr/>
          </p:nvSpPr>
          <p:spPr bwMode="auto">
            <a:xfrm>
              <a:off x="8804" y="2060"/>
              <a:ext cx="1791" cy="5283"/>
            </a:xfrm>
            <a:custGeom>
              <a:avLst/>
              <a:gdLst>
                <a:gd name="T0" fmla="*/ 1316 w 1316"/>
                <a:gd name="T1" fmla="*/ 0 h 4247"/>
                <a:gd name="T2" fmla="*/ 167 w 1316"/>
                <a:gd name="T3" fmla="*/ 0 h 4247"/>
                <a:gd name="T4" fmla="*/ 0 w 1316"/>
                <a:gd name="T5" fmla="*/ 167 h 4247"/>
                <a:gd name="T6" fmla="*/ 0 w 1316"/>
                <a:gd name="T7" fmla="*/ 4247 h 4247"/>
                <a:gd name="T8" fmla="*/ 123 w 1316"/>
                <a:gd name="T9" fmla="*/ 4247 h 4247"/>
                <a:gd name="T10" fmla="*/ 123 w 1316"/>
                <a:gd name="T11" fmla="*/ 222 h 4247"/>
                <a:gd name="T12" fmla="*/ 222 w 1316"/>
                <a:gd name="T13" fmla="*/ 123 h 4247"/>
                <a:gd name="T14" fmla="*/ 1316 w 1316"/>
                <a:gd name="T15" fmla="*/ 123 h 4247"/>
                <a:gd name="T16" fmla="*/ 1316 w 1316"/>
                <a:gd name="T17" fmla="*/ 0 h 4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16" h="4247">
                  <a:moveTo>
                    <a:pt x="1316" y="0"/>
                  </a:moveTo>
                  <a:lnTo>
                    <a:pt x="167" y="0"/>
                  </a:lnTo>
                  <a:cubicBezTo>
                    <a:pt x="75" y="0"/>
                    <a:pt x="0" y="75"/>
                    <a:pt x="0" y="167"/>
                  </a:cubicBezTo>
                  <a:lnTo>
                    <a:pt x="0" y="4247"/>
                  </a:lnTo>
                  <a:lnTo>
                    <a:pt x="123" y="4247"/>
                  </a:lnTo>
                  <a:lnTo>
                    <a:pt x="123" y="222"/>
                  </a:lnTo>
                  <a:cubicBezTo>
                    <a:pt x="123" y="168"/>
                    <a:pt x="168" y="123"/>
                    <a:pt x="222" y="123"/>
                  </a:cubicBezTo>
                  <a:lnTo>
                    <a:pt x="1316" y="123"/>
                  </a:lnTo>
                  <a:lnTo>
                    <a:pt x="1316" y="0"/>
                  </a:lnTo>
                  <a:close/>
                </a:path>
              </a:pathLst>
            </a:custGeom>
            <a:solidFill>
              <a:srgbClr val="404040"/>
            </a:solidFill>
            <a:ln>
              <a:noFill/>
            </a:ln>
          </p:spPr>
          <p:txBody>
            <a:bodyPr vert="horz" wrap="square" lIns="91440" tIns="45720" rIns="91440" bIns="45720" numCol="1" anchor="t" anchorCtr="0" compatLnSpc="1"/>
            <a:lstStyle/>
            <a:p>
              <a:endParaRPr lang="zh-CN" altLang="en-US" sz="1600"/>
            </a:p>
          </p:txBody>
        </p:sp>
        <p:sp>
          <p:nvSpPr>
            <p:cNvPr id="97" name="Freeform 15"/>
            <p:cNvSpPr/>
            <p:nvPr/>
          </p:nvSpPr>
          <p:spPr bwMode="auto">
            <a:xfrm>
              <a:off x="10166" y="6798"/>
              <a:ext cx="1457" cy="2078"/>
            </a:xfrm>
            <a:custGeom>
              <a:avLst/>
              <a:gdLst>
                <a:gd name="T0" fmla="*/ 1039 w 1039"/>
                <a:gd name="T1" fmla="*/ 0 h 1534"/>
                <a:gd name="T2" fmla="*/ 168 w 1039"/>
                <a:gd name="T3" fmla="*/ 0 h 1534"/>
                <a:gd name="T4" fmla="*/ 0 w 1039"/>
                <a:gd name="T5" fmla="*/ 168 h 1534"/>
                <a:gd name="T6" fmla="*/ 0 w 1039"/>
                <a:gd name="T7" fmla="*/ 1534 h 1534"/>
                <a:gd name="T8" fmla="*/ 124 w 1039"/>
                <a:gd name="T9" fmla="*/ 1534 h 1534"/>
                <a:gd name="T10" fmla="*/ 124 w 1039"/>
                <a:gd name="T11" fmla="*/ 223 h 1534"/>
                <a:gd name="T12" fmla="*/ 223 w 1039"/>
                <a:gd name="T13" fmla="*/ 124 h 1534"/>
                <a:gd name="T14" fmla="*/ 1039 w 1039"/>
                <a:gd name="T15" fmla="*/ 124 h 1534"/>
                <a:gd name="T16" fmla="*/ 1039 w 1039"/>
                <a:gd name="T17" fmla="*/ 0 h 1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39" h="1534">
                  <a:moveTo>
                    <a:pt x="1039" y="0"/>
                  </a:moveTo>
                  <a:lnTo>
                    <a:pt x="168" y="0"/>
                  </a:lnTo>
                  <a:cubicBezTo>
                    <a:pt x="76" y="0"/>
                    <a:pt x="0" y="76"/>
                    <a:pt x="0" y="168"/>
                  </a:cubicBezTo>
                  <a:lnTo>
                    <a:pt x="0" y="1534"/>
                  </a:lnTo>
                  <a:lnTo>
                    <a:pt x="124" y="1534"/>
                  </a:lnTo>
                  <a:lnTo>
                    <a:pt x="124" y="223"/>
                  </a:lnTo>
                  <a:cubicBezTo>
                    <a:pt x="124" y="168"/>
                    <a:pt x="169" y="124"/>
                    <a:pt x="223" y="124"/>
                  </a:cubicBezTo>
                  <a:lnTo>
                    <a:pt x="1039" y="124"/>
                  </a:lnTo>
                  <a:lnTo>
                    <a:pt x="1039" y="0"/>
                  </a:lnTo>
                  <a:close/>
                </a:path>
              </a:pathLst>
            </a:custGeom>
            <a:solidFill>
              <a:srgbClr val="404040"/>
            </a:solidFill>
            <a:ln w="7938" cap="flat">
              <a:noFill/>
              <a:prstDash val="solid"/>
              <a:miter lim="800000"/>
            </a:ln>
          </p:spPr>
          <p:txBody>
            <a:bodyPr vert="horz" wrap="square" lIns="91440" tIns="45720" rIns="91440" bIns="45720" numCol="1" anchor="t" anchorCtr="0" compatLnSpc="1"/>
            <a:lstStyle/>
            <a:p>
              <a:endParaRPr lang="zh-CN" altLang="en-US" sz="1600"/>
            </a:p>
          </p:txBody>
        </p:sp>
        <p:sp>
          <p:nvSpPr>
            <p:cNvPr id="98" name="Oval 19"/>
            <p:cNvSpPr>
              <a:spLocks noChangeArrowheads="1"/>
            </p:cNvSpPr>
            <p:nvPr/>
          </p:nvSpPr>
          <p:spPr bwMode="auto">
            <a:xfrm>
              <a:off x="7278" y="7350"/>
              <a:ext cx="2851" cy="2861"/>
            </a:xfrm>
            <a:prstGeom prst="ellipse">
              <a:avLst/>
            </a:prstGeom>
            <a:gradFill>
              <a:gsLst>
                <a:gs pos="0">
                  <a:srgbClr val="BC0000"/>
                </a:gs>
                <a:gs pos="48000">
                  <a:srgbClr val="BC0000">
                    <a:lumMod val="97000"/>
                    <a:lumOff val="3000"/>
                  </a:srgbClr>
                </a:gs>
                <a:gs pos="100000">
                  <a:srgbClr val="BC0000">
                    <a:lumMod val="60000"/>
                    <a:lumOff val="40000"/>
                  </a:srgbClr>
                </a:gs>
              </a:gsLst>
              <a:lin ang="16200000" scaled="1"/>
            </a:gradFill>
            <a:ln w="19050" cap="flat">
              <a:solidFill>
                <a:srgbClr val="FFFFFF"/>
              </a:solidFill>
              <a:prstDash val="solid"/>
              <a:miter lim="800000"/>
            </a:ln>
            <a:effectLst>
              <a:outerShdw blurRad="63500" sx="102000" sy="102000" algn="ctr" rotWithShape="0">
                <a:prstClr val="black">
                  <a:alpha val="40000"/>
                </a:prstClr>
              </a:outerShdw>
            </a:effectLst>
          </p:spPr>
          <p:txBody>
            <a:bodyPr rot="0" spcFirstLastPara="0" vertOverflow="overflow" horzOverflow="overflow" vert="horz" wrap="square" lIns="91440" tIns="45720" rIns="91440" bIns="45720" numCol="1" spcCol="0" rtlCol="0" fromWordArt="0" anchor="t" anchorCtr="0" forceAA="0" compatLnSpc="1">
              <a:noAutofit/>
            </a:bodyPr>
            <a:lstStyle/>
            <a:p>
              <a:endParaRPr lang="zh-CN" altLang="en-US">
                <a:latin typeface="Arial" panose="020B0604020202020204" pitchFamily="34" charset="0"/>
                <a:ea typeface="微软雅黑" panose="020B0503020204020204" pitchFamily="34" charset="-122"/>
                <a:cs typeface="微软雅黑" panose="020B0503020204020204" pitchFamily="34" charset="-122"/>
              </a:endParaRPr>
            </a:p>
          </p:txBody>
        </p:sp>
        <p:grpSp>
          <p:nvGrpSpPr>
            <p:cNvPr id="99" name="组合 98"/>
            <p:cNvGrpSpPr/>
            <p:nvPr/>
          </p:nvGrpSpPr>
          <p:grpSpPr>
            <a:xfrm>
              <a:off x="6033" y="2257"/>
              <a:ext cx="1034" cy="1034"/>
              <a:chOff x="4640673" y="1337871"/>
              <a:chExt cx="656338" cy="656338"/>
            </a:xfrm>
          </p:grpSpPr>
          <p:sp>
            <p:nvSpPr>
              <p:cNvPr id="100" name="Oval 10"/>
              <p:cNvSpPr>
                <a:spLocks noChangeArrowheads="1"/>
              </p:cNvSpPr>
              <p:nvPr/>
            </p:nvSpPr>
            <p:spPr bwMode="auto">
              <a:xfrm>
                <a:off x="4640673" y="1337871"/>
                <a:ext cx="656338" cy="656338"/>
              </a:xfrm>
              <a:prstGeom prst="ellipse">
                <a:avLst/>
              </a:prstGeom>
              <a:gradFill>
                <a:gsLst>
                  <a:gs pos="0">
                    <a:srgbClr val="BC0000"/>
                  </a:gs>
                  <a:gs pos="48000">
                    <a:srgbClr val="BC0000">
                      <a:lumMod val="97000"/>
                      <a:lumOff val="3000"/>
                    </a:srgbClr>
                  </a:gs>
                  <a:gs pos="100000">
                    <a:srgbClr val="BC0000">
                      <a:lumMod val="60000"/>
                      <a:lumOff val="40000"/>
                    </a:srgbClr>
                  </a:gs>
                </a:gsLst>
                <a:lin ang="16200000" scaled="1"/>
              </a:gradFill>
              <a:ln w="19050" cap="flat">
                <a:solidFill>
                  <a:srgbClr val="FFFFFF"/>
                </a:solidFill>
                <a:prstDash val="solid"/>
                <a:miter lim="800000"/>
              </a:ln>
              <a:effectLst>
                <a:outerShdw blurRad="63500" sx="102000" sy="102000" algn="ctr" rotWithShape="0">
                  <a:prstClr val="black">
                    <a:alpha val="40000"/>
                  </a:prstClr>
                </a:outerShdw>
              </a:effectLst>
            </p:spPr>
            <p:txBody>
              <a:bodyPr rot="0" spcFirstLastPara="0" vertOverflow="overflow" horzOverflow="overflow" vert="horz" wrap="square" lIns="91440" tIns="45720" rIns="91440" bIns="45720" numCol="1" spcCol="0" rtlCol="0" fromWordArt="0" anchor="t" anchorCtr="0" forceAA="0" compatLnSpc="1">
                <a:noAutofit/>
              </a:bodyPr>
              <a:lstStyle/>
              <a:p>
                <a:pPr algn="ctr"/>
                <a:endParaRPr lang="zh-CN" altLang="en-US" sz="2400">
                  <a:solidFill>
                    <a:srgbClr val="FFFFFF"/>
                  </a:solidFill>
                  <a:latin typeface="Arial" panose="020B0604020202020204" pitchFamily="34" charset="0"/>
                  <a:ea typeface="微软雅黑" panose="020B0503020204020204" pitchFamily="34" charset="-122"/>
                  <a:cs typeface="微软雅黑" panose="020B0503020204020204" pitchFamily="34" charset="-122"/>
                </a:endParaRPr>
              </a:p>
            </p:txBody>
          </p:sp>
          <p:sp>
            <p:nvSpPr>
              <p:cNvPr id="101" name="TextBox 20"/>
              <p:cNvSpPr txBox="1">
                <a:spLocks noChangeArrowheads="1"/>
              </p:cNvSpPr>
              <p:nvPr/>
            </p:nvSpPr>
            <p:spPr bwMode="auto">
              <a:xfrm flipH="1">
                <a:off x="4764061" y="1393490"/>
                <a:ext cx="398216" cy="523220"/>
              </a:xfrm>
              <a:prstGeom prst="rect">
                <a:avLst/>
              </a:prstGeom>
              <a:noFill/>
              <a:ln w="9525">
                <a:noFill/>
                <a:miter lim="800000"/>
              </a:ln>
              <a:effectLst>
                <a:outerShdw blurRad="63500" sx="102000" sy="102000" algn="ctr" rotWithShape="0">
                  <a:prstClr val="black">
                    <a:alpha val="40000"/>
                  </a:prstClr>
                </a:outerShdw>
              </a:effectLst>
            </p:spPr>
            <p:txBody>
              <a:bodyPr rot="0" spcFirstLastPara="0" vertOverflow="overflow" horzOverflow="overflow" vert="horz" wrap="square" lIns="91440" tIns="45720" rIns="91440" bIns="45720" numCol="1" spcCol="0" rtlCol="0" fromWordArt="0" anchor="t" anchorCtr="0" forceAA="0" compatLnSpc="1">
                <a:noAutofit/>
              </a:bodyPr>
              <a:lstStyle>
                <a:defPPr>
                  <a:defRPr lang="zh-CN"/>
                </a:defPPr>
                <a:lvl1pPr>
                  <a:defRPr>
                    <a:latin typeface="Arial" panose="020B0604020202020204" pitchFamily="34" charset="0"/>
                    <a:ea typeface="微软雅黑" panose="020B0503020204020204" pitchFamily="34" charset="-122"/>
                    <a:cs typeface="微软雅黑" panose="020B0503020204020204" pitchFamily="34" charset="-122"/>
                  </a:defRPr>
                </a:lvl1pPr>
                <a:lvl2pPr marL="742950" indent="-285750" eaLnBrk="0" hangingPunct="0">
                  <a:defRPr>
                    <a:solidFill>
                      <a:srgbClr val="BC0000"/>
                    </a:solidFill>
                    <a:latin typeface="Arial" panose="020B0604020202020204" pitchFamily="34" charset="0"/>
                    <a:ea typeface="宋体" panose="02010600030101010101" pitchFamily="2" charset="-122"/>
                  </a:defRPr>
                </a:lvl2pPr>
                <a:lvl3pPr marL="1143000" indent="-228600" eaLnBrk="0" hangingPunct="0">
                  <a:defRPr>
                    <a:solidFill>
                      <a:srgbClr val="BC0000"/>
                    </a:solidFill>
                    <a:latin typeface="Arial" panose="020B0604020202020204" pitchFamily="34" charset="0"/>
                    <a:ea typeface="宋体" panose="02010600030101010101" pitchFamily="2" charset="-122"/>
                  </a:defRPr>
                </a:lvl3pPr>
                <a:lvl4pPr marL="1600200" indent="-228600" eaLnBrk="0" hangingPunct="0">
                  <a:defRPr>
                    <a:solidFill>
                      <a:srgbClr val="BC0000"/>
                    </a:solidFill>
                    <a:latin typeface="Arial" panose="020B0604020202020204" pitchFamily="34" charset="0"/>
                    <a:ea typeface="宋体" panose="02010600030101010101" pitchFamily="2" charset="-122"/>
                  </a:defRPr>
                </a:lvl4pPr>
                <a:lvl5pPr marL="2057400" indent="-228600" eaLnBrk="0" hangingPunct="0">
                  <a:defRPr>
                    <a:solidFill>
                      <a:srgbClr val="BC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rgbClr val="BC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rgbClr val="BC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rgbClr val="BC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rgbClr val="BC0000"/>
                    </a:solidFill>
                    <a:latin typeface="Arial" panose="020B0604020202020204" pitchFamily="34" charset="0"/>
                    <a:ea typeface="宋体" panose="02010600030101010101" pitchFamily="2" charset="-122"/>
                  </a:defRPr>
                </a:lvl9pPr>
              </a:lstStyle>
              <a:p>
                <a:pPr algn="ctr"/>
                <a:r>
                  <a:rPr lang="en-US" altLang="zh-CN" sz="2400">
                    <a:solidFill>
                      <a:srgbClr val="FFFFFF"/>
                    </a:solidFill>
                  </a:rPr>
                  <a:t>1</a:t>
                </a:r>
                <a:endParaRPr lang="en-US" altLang="zh-CN" sz="2400" dirty="0">
                  <a:solidFill>
                    <a:srgbClr val="FFFFFF"/>
                  </a:solidFill>
                </a:endParaRPr>
              </a:p>
            </p:txBody>
          </p:sp>
        </p:grpSp>
        <p:sp>
          <p:nvSpPr>
            <p:cNvPr id="102" name="矩形 25"/>
            <p:cNvSpPr>
              <a:spLocks noChangeArrowheads="1"/>
            </p:cNvSpPr>
            <p:nvPr/>
          </p:nvSpPr>
          <p:spPr bwMode="auto">
            <a:xfrm>
              <a:off x="1673" y="2433"/>
              <a:ext cx="4655" cy="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1" hangingPunct="1"/>
              <a:r>
                <a:rPr lang="zh-CN" altLang="en-US">
                  <a:solidFill>
                    <a:schemeClr val="tx1"/>
                  </a:solidFill>
                  <a:latin typeface="微软雅黑" panose="020B0503020204020204" pitchFamily="34" charset="-122"/>
                  <a:ea typeface="微软雅黑" panose="020B0503020204020204" pitchFamily="34" charset="-122"/>
                </a:rPr>
                <a:t>生产有了巨大的</a:t>
              </a:r>
              <a:r>
                <a:rPr lang="zh-CN" altLang="en-US" dirty="0">
                  <a:solidFill>
                    <a:srgbClr val="FF0000"/>
                  </a:solidFill>
                  <a:latin typeface="微软雅黑" panose="020B0503020204020204" pitchFamily="34" charset="-122"/>
                  <a:ea typeface="微软雅黑" panose="020B0503020204020204" pitchFamily="34" charset="-122"/>
                </a:rPr>
                <a:t>发展</a:t>
              </a:r>
              <a:endParaRPr lang="zh-CN" altLang="en-US" dirty="0">
                <a:solidFill>
                  <a:srgbClr val="FF0000"/>
                </a:solidFill>
                <a:latin typeface="微软雅黑" panose="020B0503020204020204" pitchFamily="34" charset="-122"/>
                <a:ea typeface="微软雅黑" panose="020B0503020204020204" pitchFamily="34" charset="-122"/>
              </a:endParaRPr>
            </a:p>
          </p:txBody>
        </p:sp>
        <p:sp>
          <p:nvSpPr>
            <p:cNvPr id="103" name="文本框 102"/>
            <p:cNvSpPr txBox="1"/>
            <p:nvPr/>
          </p:nvSpPr>
          <p:spPr>
            <a:xfrm>
              <a:off x="7279" y="7954"/>
              <a:ext cx="2819" cy="1711"/>
            </a:xfrm>
            <a:prstGeom prst="rect">
              <a:avLst/>
            </a:prstGeom>
            <a:noFill/>
          </p:spPr>
          <p:txBody>
            <a:bodyPr wrap="square" rtlCol="0">
              <a:spAutoFit/>
            </a:bodyPr>
            <a:lstStyle/>
            <a:p>
              <a:pPr algn="ctr"/>
              <a:r>
                <a:rPr lang="zh-CN" altLang="en-US" b="1" dirty="0">
                  <a:solidFill>
                    <a:srgbClr val="FFFFFF"/>
                  </a:solidFill>
                  <a:latin typeface="微软雅黑" panose="020B0503020204020204" pitchFamily="34" charset="-122"/>
                  <a:ea typeface="微软雅黑" panose="020B0503020204020204" pitchFamily="34" charset="-122"/>
                </a:rPr>
                <a:t>发达的社会主义阶段的基本特征</a:t>
              </a:r>
              <a:endParaRPr lang="zh-CN" altLang="en-US" b="1" dirty="0">
                <a:solidFill>
                  <a:srgbClr val="FFFFFF"/>
                </a:solidFill>
                <a:latin typeface="微软雅黑" panose="020B0503020204020204" pitchFamily="34" charset="-122"/>
                <a:ea typeface="微软雅黑" panose="020B0503020204020204" pitchFamily="34" charset="-122"/>
              </a:endParaRPr>
            </a:p>
          </p:txBody>
        </p:sp>
        <p:sp>
          <p:nvSpPr>
            <p:cNvPr id="104" name="矩形 103"/>
            <p:cNvSpPr>
              <a:spLocks noChangeArrowheads="1"/>
            </p:cNvSpPr>
            <p:nvPr/>
          </p:nvSpPr>
          <p:spPr bwMode="auto">
            <a:xfrm>
              <a:off x="1700" y="3983"/>
              <a:ext cx="4451" cy="1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1" hangingPunct="1"/>
              <a:r>
                <a:rPr lang="zh-CN" altLang="en-US">
                  <a:solidFill>
                    <a:srgbClr val="FF0000"/>
                  </a:solidFill>
                  <a:latin typeface="微软雅黑" panose="020B0503020204020204" pitchFamily="34" charset="-122"/>
                  <a:ea typeface="微软雅黑" panose="020B0503020204020204" pitchFamily="34" charset="-122"/>
                </a:rPr>
                <a:t>消灭了生产资料私有制</a:t>
              </a:r>
              <a:r>
                <a:rPr lang="zh-CN" altLang="en-US">
                  <a:solidFill>
                    <a:schemeClr val="tx1"/>
                  </a:solidFill>
                  <a:latin typeface="微软雅黑" panose="020B0503020204020204" pitchFamily="34" charset="-122"/>
                  <a:ea typeface="微软雅黑" panose="020B0503020204020204" pitchFamily="34" charset="-122"/>
                </a:rPr>
                <a:t>，全部生产资料由社会直接占有</a:t>
              </a:r>
              <a:endParaRPr lang="zh-CN" altLang="en-US">
                <a:solidFill>
                  <a:schemeClr val="tx1"/>
                </a:solidFill>
                <a:latin typeface="微软雅黑" panose="020B0503020204020204" pitchFamily="34" charset="-122"/>
                <a:ea typeface="微软雅黑" panose="020B0503020204020204" pitchFamily="34" charset="-122"/>
              </a:endParaRPr>
            </a:p>
          </p:txBody>
        </p:sp>
        <p:grpSp>
          <p:nvGrpSpPr>
            <p:cNvPr id="105" name="组合 104"/>
            <p:cNvGrpSpPr/>
            <p:nvPr/>
          </p:nvGrpSpPr>
          <p:grpSpPr>
            <a:xfrm>
              <a:off x="6033" y="4364"/>
              <a:ext cx="1034" cy="1040"/>
              <a:chOff x="4640673" y="2822836"/>
              <a:chExt cx="656338" cy="660442"/>
            </a:xfrm>
          </p:grpSpPr>
          <p:sp>
            <p:nvSpPr>
              <p:cNvPr id="106" name="Oval 11"/>
              <p:cNvSpPr>
                <a:spLocks noChangeArrowheads="1"/>
              </p:cNvSpPr>
              <p:nvPr/>
            </p:nvSpPr>
            <p:spPr bwMode="auto">
              <a:xfrm>
                <a:off x="4640673" y="2822836"/>
                <a:ext cx="656338" cy="660442"/>
              </a:xfrm>
              <a:prstGeom prst="ellipse">
                <a:avLst/>
              </a:prstGeom>
              <a:gradFill>
                <a:gsLst>
                  <a:gs pos="0">
                    <a:srgbClr val="BC0000"/>
                  </a:gs>
                  <a:gs pos="48000">
                    <a:srgbClr val="BC0000">
                      <a:lumMod val="97000"/>
                      <a:lumOff val="3000"/>
                    </a:srgbClr>
                  </a:gs>
                  <a:gs pos="100000">
                    <a:srgbClr val="BC0000">
                      <a:lumMod val="60000"/>
                      <a:lumOff val="40000"/>
                    </a:srgbClr>
                  </a:gs>
                </a:gsLst>
                <a:lin ang="16200000" scaled="1"/>
              </a:gradFill>
              <a:ln w="19050" cap="flat">
                <a:solidFill>
                  <a:srgbClr val="FFFFFF"/>
                </a:solidFill>
                <a:prstDash val="solid"/>
                <a:miter lim="800000"/>
              </a:ln>
              <a:effectLst>
                <a:outerShdw blurRad="63500" sx="102000" sy="102000" algn="ctr" rotWithShape="0">
                  <a:prstClr val="black">
                    <a:alpha val="40000"/>
                  </a:prstClr>
                </a:outerShdw>
              </a:effectLst>
            </p:spPr>
            <p:txBody>
              <a:bodyPr rot="0" spcFirstLastPara="0" vertOverflow="overflow" horzOverflow="overflow" vert="horz" wrap="square" lIns="91440" tIns="45720" rIns="91440" bIns="45720" numCol="1" spcCol="0" rtlCol="0" fromWordArt="0" anchor="t" anchorCtr="0" forceAA="0" compatLnSpc="1">
                <a:noAutofit/>
              </a:bodyPr>
              <a:lstStyle/>
              <a:p>
                <a:pPr algn="ctr"/>
                <a:endParaRPr lang="zh-CN" altLang="en-US" sz="2400">
                  <a:solidFill>
                    <a:srgbClr val="FFFFFF"/>
                  </a:solidFill>
                  <a:latin typeface="Arial" panose="020B0604020202020204" pitchFamily="34" charset="0"/>
                  <a:ea typeface="微软雅黑" panose="020B0503020204020204" pitchFamily="34" charset="-122"/>
                  <a:cs typeface="微软雅黑" panose="020B0503020204020204" pitchFamily="34" charset="-122"/>
                </a:endParaRPr>
              </a:p>
            </p:txBody>
          </p:sp>
          <p:sp>
            <p:nvSpPr>
              <p:cNvPr id="107" name="TextBox 20"/>
              <p:cNvSpPr txBox="1">
                <a:spLocks noChangeArrowheads="1"/>
              </p:cNvSpPr>
              <p:nvPr/>
            </p:nvSpPr>
            <p:spPr bwMode="auto">
              <a:xfrm flipH="1">
                <a:off x="4764061" y="2884818"/>
                <a:ext cx="398216" cy="523220"/>
              </a:xfrm>
              <a:prstGeom prst="rect">
                <a:avLst/>
              </a:prstGeom>
              <a:noFill/>
              <a:ln w="9525">
                <a:noFill/>
                <a:miter lim="800000"/>
              </a:ln>
              <a:effectLst>
                <a:outerShdw blurRad="63500" sx="102000" sy="102000" algn="ctr" rotWithShape="0">
                  <a:prstClr val="black">
                    <a:alpha val="40000"/>
                  </a:prstClr>
                </a:outerShdw>
              </a:effectLst>
            </p:spPr>
            <p:txBody>
              <a:bodyPr rot="0" spcFirstLastPara="0" vertOverflow="overflow" horzOverflow="overflow" vert="horz" wrap="square" lIns="91440" tIns="45720" rIns="91440" bIns="45720" numCol="1" spcCol="0" rtlCol="0" fromWordArt="0" anchor="t" anchorCtr="0" forceAA="0" compatLnSpc="1">
                <a:noAutofit/>
              </a:bodyPr>
              <a:lstStyle>
                <a:defPPr>
                  <a:defRPr lang="zh-CN"/>
                </a:defPPr>
                <a:lvl1pPr>
                  <a:defRPr>
                    <a:latin typeface="Arial" panose="020B0604020202020204" pitchFamily="34" charset="0"/>
                    <a:ea typeface="微软雅黑" panose="020B0503020204020204" pitchFamily="34" charset="-122"/>
                    <a:cs typeface="微软雅黑" panose="020B0503020204020204" pitchFamily="34" charset="-122"/>
                  </a:defRPr>
                </a:lvl1pPr>
                <a:lvl2pPr marL="742950" indent="-285750" eaLnBrk="0" hangingPunct="0">
                  <a:defRPr>
                    <a:solidFill>
                      <a:srgbClr val="BC0000"/>
                    </a:solidFill>
                    <a:latin typeface="Arial" panose="020B0604020202020204" pitchFamily="34" charset="0"/>
                    <a:ea typeface="宋体" panose="02010600030101010101" pitchFamily="2" charset="-122"/>
                  </a:defRPr>
                </a:lvl2pPr>
                <a:lvl3pPr marL="1143000" indent="-228600" eaLnBrk="0" hangingPunct="0">
                  <a:defRPr>
                    <a:solidFill>
                      <a:srgbClr val="BC0000"/>
                    </a:solidFill>
                    <a:latin typeface="Arial" panose="020B0604020202020204" pitchFamily="34" charset="0"/>
                    <a:ea typeface="宋体" panose="02010600030101010101" pitchFamily="2" charset="-122"/>
                  </a:defRPr>
                </a:lvl3pPr>
                <a:lvl4pPr marL="1600200" indent="-228600" eaLnBrk="0" hangingPunct="0">
                  <a:defRPr>
                    <a:solidFill>
                      <a:srgbClr val="BC0000"/>
                    </a:solidFill>
                    <a:latin typeface="Arial" panose="020B0604020202020204" pitchFamily="34" charset="0"/>
                    <a:ea typeface="宋体" panose="02010600030101010101" pitchFamily="2" charset="-122"/>
                  </a:defRPr>
                </a:lvl4pPr>
                <a:lvl5pPr marL="2057400" indent="-228600" eaLnBrk="0" hangingPunct="0">
                  <a:defRPr>
                    <a:solidFill>
                      <a:srgbClr val="BC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rgbClr val="BC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rgbClr val="BC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rgbClr val="BC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rgbClr val="BC0000"/>
                    </a:solidFill>
                    <a:latin typeface="Arial" panose="020B0604020202020204" pitchFamily="34" charset="0"/>
                    <a:ea typeface="宋体" panose="02010600030101010101" pitchFamily="2" charset="-122"/>
                  </a:defRPr>
                </a:lvl9pPr>
              </a:lstStyle>
              <a:p>
                <a:pPr algn="ctr"/>
                <a:r>
                  <a:rPr lang="en-US" altLang="zh-CN" sz="2400">
                    <a:solidFill>
                      <a:srgbClr val="FFFFFF"/>
                    </a:solidFill>
                  </a:rPr>
                  <a:t>2</a:t>
                </a:r>
                <a:endParaRPr lang="en-US" altLang="zh-CN" sz="2400" dirty="0">
                  <a:solidFill>
                    <a:srgbClr val="FFFFFF"/>
                  </a:solidFill>
                </a:endParaRPr>
              </a:p>
            </p:txBody>
          </p:sp>
        </p:grpSp>
        <p:grpSp>
          <p:nvGrpSpPr>
            <p:cNvPr id="108" name="组合 107"/>
            <p:cNvGrpSpPr/>
            <p:nvPr/>
          </p:nvGrpSpPr>
          <p:grpSpPr>
            <a:xfrm>
              <a:off x="6033" y="6513"/>
              <a:ext cx="1034" cy="1040"/>
              <a:chOff x="4640673" y="4340618"/>
              <a:chExt cx="656338" cy="660442"/>
            </a:xfrm>
          </p:grpSpPr>
          <p:sp>
            <p:nvSpPr>
              <p:cNvPr id="109" name="Oval 12"/>
              <p:cNvSpPr>
                <a:spLocks noChangeArrowheads="1"/>
              </p:cNvSpPr>
              <p:nvPr/>
            </p:nvSpPr>
            <p:spPr bwMode="auto">
              <a:xfrm>
                <a:off x="4640673" y="4340618"/>
                <a:ext cx="656338" cy="660442"/>
              </a:xfrm>
              <a:prstGeom prst="ellipse">
                <a:avLst/>
              </a:prstGeom>
              <a:gradFill>
                <a:gsLst>
                  <a:gs pos="0">
                    <a:srgbClr val="BC0000"/>
                  </a:gs>
                  <a:gs pos="48000">
                    <a:srgbClr val="BC0000">
                      <a:lumMod val="97000"/>
                      <a:lumOff val="3000"/>
                    </a:srgbClr>
                  </a:gs>
                  <a:gs pos="100000">
                    <a:srgbClr val="BC0000">
                      <a:lumMod val="60000"/>
                      <a:lumOff val="40000"/>
                    </a:srgbClr>
                  </a:gs>
                </a:gsLst>
                <a:lin ang="16200000" scaled="1"/>
              </a:gradFill>
              <a:ln w="19050" cap="flat">
                <a:solidFill>
                  <a:srgbClr val="FFFFFF"/>
                </a:solidFill>
                <a:prstDash val="solid"/>
                <a:miter lim="800000"/>
              </a:ln>
              <a:effectLst>
                <a:outerShdw blurRad="63500" sx="102000" sy="102000" algn="ctr" rotWithShape="0">
                  <a:prstClr val="black">
                    <a:alpha val="40000"/>
                  </a:prstClr>
                </a:outerShdw>
              </a:effectLst>
            </p:spPr>
            <p:txBody>
              <a:bodyPr rot="0" spcFirstLastPara="0" vertOverflow="overflow" horzOverflow="overflow" vert="horz" wrap="square" lIns="91440" tIns="45720" rIns="91440" bIns="45720" numCol="1" spcCol="0" rtlCol="0" fromWordArt="0" anchor="t" anchorCtr="0" forceAA="0" compatLnSpc="1">
                <a:noAutofit/>
              </a:bodyPr>
              <a:lstStyle/>
              <a:p>
                <a:pPr algn="ctr"/>
                <a:endParaRPr lang="zh-CN" altLang="en-US" sz="2400">
                  <a:solidFill>
                    <a:srgbClr val="FFFFFF"/>
                  </a:solidFill>
                  <a:latin typeface="Arial" panose="020B0604020202020204" pitchFamily="34" charset="0"/>
                  <a:ea typeface="微软雅黑" panose="020B0503020204020204" pitchFamily="34" charset="-122"/>
                  <a:cs typeface="微软雅黑" panose="020B0503020204020204" pitchFamily="34" charset="-122"/>
                </a:endParaRPr>
              </a:p>
            </p:txBody>
          </p:sp>
          <p:sp>
            <p:nvSpPr>
              <p:cNvPr id="110" name="TextBox 20"/>
              <p:cNvSpPr txBox="1">
                <a:spLocks noChangeArrowheads="1"/>
              </p:cNvSpPr>
              <p:nvPr/>
            </p:nvSpPr>
            <p:spPr bwMode="auto">
              <a:xfrm flipH="1">
                <a:off x="4715469" y="4405761"/>
                <a:ext cx="495400" cy="523220"/>
              </a:xfrm>
              <a:prstGeom prst="rect">
                <a:avLst/>
              </a:prstGeom>
              <a:noFill/>
              <a:ln w="9525">
                <a:noFill/>
                <a:miter lim="800000"/>
              </a:ln>
              <a:effectLst>
                <a:outerShdw blurRad="63500" sx="102000" sy="102000" algn="ctr" rotWithShape="0">
                  <a:prstClr val="black">
                    <a:alpha val="40000"/>
                  </a:prstClr>
                </a:outerShdw>
              </a:effectLst>
            </p:spPr>
            <p:txBody>
              <a:bodyPr rot="0" spcFirstLastPara="0" vertOverflow="overflow" horzOverflow="overflow" vert="horz" wrap="square" lIns="91440" tIns="45720" rIns="91440" bIns="45720" numCol="1" spcCol="0" rtlCol="0" fromWordArt="0" anchor="t" anchorCtr="0" forceAA="0" compatLnSpc="1">
                <a:noAutofit/>
              </a:bodyPr>
              <a:lstStyle>
                <a:defPPr>
                  <a:defRPr lang="zh-CN"/>
                </a:defPPr>
                <a:lvl1pPr>
                  <a:defRPr>
                    <a:latin typeface="Arial" panose="020B0604020202020204" pitchFamily="34" charset="0"/>
                    <a:ea typeface="微软雅黑" panose="020B0503020204020204" pitchFamily="34" charset="-122"/>
                    <a:cs typeface="微软雅黑" panose="020B0503020204020204" pitchFamily="34" charset="-122"/>
                  </a:defRPr>
                </a:lvl1pPr>
                <a:lvl2pPr marL="742950" indent="-285750" eaLnBrk="0" hangingPunct="0">
                  <a:defRPr>
                    <a:solidFill>
                      <a:srgbClr val="BC0000"/>
                    </a:solidFill>
                    <a:latin typeface="Arial" panose="020B0604020202020204" pitchFamily="34" charset="0"/>
                    <a:ea typeface="宋体" panose="02010600030101010101" pitchFamily="2" charset="-122"/>
                  </a:defRPr>
                </a:lvl2pPr>
                <a:lvl3pPr marL="1143000" indent="-228600" eaLnBrk="0" hangingPunct="0">
                  <a:defRPr>
                    <a:solidFill>
                      <a:srgbClr val="BC0000"/>
                    </a:solidFill>
                    <a:latin typeface="Arial" panose="020B0604020202020204" pitchFamily="34" charset="0"/>
                    <a:ea typeface="宋体" panose="02010600030101010101" pitchFamily="2" charset="-122"/>
                  </a:defRPr>
                </a:lvl3pPr>
                <a:lvl4pPr marL="1600200" indent="-228600" eaLnBrk="0" hangingPunct="0">
                  <a:defRPr>
                    <a:solidFill>
                      <a:srgbClr val="BC0000"/>
                    </a:solidFill>
                    <a:latin typeface="Arial" panose="020B0604020202020204" pitchFamily="34" charset="0"/>
                    <a:ea typeface="宋体" panose="02010600030101010101" pitchFamily="2" charset="-122"/>
                  </a:defRPr>
                </a:lvl4pPr>
                <a:lvl5pPr marL="2057400" indent="-228600" eaLnBrk="0" hangingPunct="0">
                  <a:defRPr>
                    <a:solidFill>
                      <a:srgbClr val="BC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rgbClr val="BC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rgbClr val="BC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rgbClr val="BC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rgbClr val="BC0000"/>
                    </a:solidFill>
                    <a:latin typeface="Arial" panose="020B0604020202020204" pitchFamily="34" charset="0"/>
                    <a:ea typeface="宋体" panose="02010600030101010101" pitchFamily="2" charset="-122"/>
                  </a:defRPr>
                </a:lvl9pPr>
              </a:lstStyle>
              <a:p>
                <a:pPr algn="ctr"/>
                <a:r>
                  <a:rPr lang="en-US" altLang="zh-CN" sz="2400">
                    <a:solidFill>
                      <a:srgbClr val="FFFFFF"/>
                    </a:solidFill>
                  </a:rPr>
                  <a:t>3</a:t>
                </a:r>
                <a:endParaRPr lang="en-US" altLang="zh-CN" sz="2400" dirty="0">
                  <a:solidFill>
                    <a:srgbClr val="FFFFFF"/>
                  </a:solidFill>
                </a:endParaRPr>
              </a:p>
            </p:txBody>
          </p:sp>
        </p:grpSp>
        <p:sp>
          <p:nvSpPr>
            <p:cNvPr id="111" name="矩形 110"/>
            <p:cNvSpPr>
              <a:spLocks noChangeArrowheads="1"/>
            </p:cNvSpPr>
            <p:nvPr/>
          </p:nvSpPr>
          <p:spPr bwMode="auto">
            <a:xfrm>
              <a:off x="1783" y="6120"/>
              <a:ext cx="4444" cy="3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1" hangingPunct="1"/>
              <a:r>
                <a:rPr lang="zh-CN" altLang="en-US" dirty="0">
                  <a:solidFill>
                    <a:schemeClr val="tx1"/>
                  </a:solidFill>
                  <a:latin typeface="微软雅黑" panose="020B0503020204020204" pitchFamily="34" charset="-122"/>
                  <a:ea typeface="微软雅黑" panose="020B0503020204020204" pitchFamily="34" charset="-122"/>
                </a:rPr>
                <a:t>消除了生产的无政府状态，生产按预定计划</a:t>
              </a:r>
              <a:r>
                <a:rPr lang="zh-CN" altLang="en-US" dirty="0">
                  <a:solidFill>
                    <a:srgbClr val="FF0000"/>
                  </a:solidFill>
                  <a:latin typeface="微软雅黑" panose="020B0503020204020204" pitchFamily="34" charset="-122"/>
                  <a:ea typeface="微软雅黑" panose="020B0503020204020204" pitchFamily="34" charset="-122"/>
                </a:rPr>
                <a:t>有组织地进行</a:t>
              </a:r>
              <a:r>
                <a:rPr lang="zh-CN" altLang="en-US" dirty="0">
                  <a:solidFill>
                    <a:schemeClr val="tx1"/>
                  </a:solidFill>
                  <a:latin typeface="微软雅黑" panose="020B0503020204020204" pitchFamily="34" charset="-122"/>
                  <a:ea typeface="微软雅黑" panose="020B0503020204020204" pitchFamily="34" charset="-122"/>
                </a:rPr>
                <a:t>，不会发生资本主义生产的“相对过剩”——周期性的经济危机，造成资源浪费</a:t>
              </a:r>
              <a:endParaRPr lang="zh-CN" altLang="en-US" dirty="0">
                <a:solidFill>
                  <a:schemeClr val="tx1"/>
                </a:solidFill>
                <a:latin typeface="微软雅黑" panose="020B0503020204020204" pitchFamily="34" charset="-122"/>
                <a:ea typeface="微软雅黑" panose="020B0503020204020204" pitchFamily="34" charset="-122"/>
              </a:endParaRPr>
            </a:p>
          </p:txBody>
        </p:sp>
        <p:grpSp>
          <p:nvGrpSpPr>
            <p:cNvPr id="112" name="组合 111"/>
            <p:cNvGrpSpPr/>
            <p:nvPr/>
          </p:nvGrpSpPr>
          <p:grpSpPr>
            <a:xfrm>
              <a:off x="10552" y="1575"/>
              <a:ext cx="1078" cy="3159"/>
              <a:chOff x="7510525" y="428866"/>
              <a:chExt cx="684245" cy="2005987"/>
            </a:xfrm>
          </p:grpSpPr>
          <p:sp>
            <p:nvSpPr>
              <p:cNvPr id="113" name="Oval 16"/>
              <p:cNvSpPr>
                <a:spLocks noChangeArrowheads="1"/>
              </p:cNvSpPr>
              <p:nvPr/>
            </p:nvSpPr>
            <p:spPr bwMode="auto">
              <a:xfrm>
                <a:off x="7538432" y="1778515"/>
                <a:ext cx="656338" cy="656338"/>
              </a:xfrm>
              <a:prstGeom prst="ellipse">
                <a:avLst/>
              </a:prstGeom>
              <a:gradFill>
                <a:gsLst>
                  <a:gs pos="0">
                    <a:srgbClr val="BC0000"/>
                  </a:gs>
                  <a:gs pos="48000">
                    <a:srgbClr val="BC0000">
                      <a:lumMod val="97000"/>
                      <a:lumOff val="3000"/>
                    </a:srgbClr>
                  </a:gs>
                  <a:gs pos="100000">
                    <a:srgbClr val="BC0000">
                      <a:lumMod val="60000"/>
                      <a:lumOff val="40000"/>
                    </a:srgbClr>
                  </a:gs>
                </a:gsLst>
                <a:lin ang="16200000" scaled="1"/>
              </a:gradFill>
              <a:ln w="19050" cap="flat">
                <a:solidFill>
                  <a:srgbClr val="FFFFFF"/>
                </a:solidFill>
                <a:prstDash val="solid"/>
                <a:miter lim="800000"/>
              </a:ln>
              <a:effectLst>
                <a:outerShdw blurRad="63500" sx="102000" sy="102000" algn="ctr" rotWithShape="0">
                  <a:prstClr val="black">
                    <a:alpha val="40000"/>
                  </a:prstClr>
                </a:outerShdw>
              </a:effectLst>
            </p:spPr>
            <p:txBody>
              <a:bodyPr rot="0" spcFirstLastPara="0" vertOverflow="overflow" horzOverflow="overflow" vert="horz" wrap="square" lIns="91440" tIns="45720" rIns="91440" bIns="45720" numCol="1" spcCol="0" rtlCol="0" fromWordArt="0" anchor="t" anchorCtr="0" forceAA="0" compatLnSpc="1">
                <a:noAutofit/>
              </a:bodyPr>
              <a:lstStyle/>
              <a:p>
                <a:pPr algn="ctr"/>
                <a:endParaRPr lang="zh-CN" altLang="en-US" sz="2400">
                  <a:solidFill>
                    <a:srgbClr val="FFFFFF"/>
                  </a:solidFill>
                  <a:latin typeface="Arial" panose="020B0604020202020204" pitchFamily="34" charset="0"/>
                  <a:ea typeface="微软雅黑" panose="020B0503020204020204" pitchFamily="34" charset="-122"/>
                  <a:cs typeface="微软雅黑" panose="020B0503020204020204" pitchFamily="34" charset="-122"/>
                </a:endParaRPr>
              </a:p>
            </p:txBody>
          </p:sp>
          <p:sp>
            <p:nvSpPr>
              <p:cNvPr id="122" name="Oval 16"/>
              <p:cNvSpPr>
                <a:spLocks noChangeArrowheads="1"/>
              </p:cNvSpPr>
              <p:nvPr/>
            </p:nvSpPr>
            <p:spPr bwMode="auto">
              <a:xfrm>
                <a:off x="7510525" y="428866"/>
                <a:ext cx="656338" cy="656338"/>
              </a:xfrm>
              <a:prstGeom prst="ellipse">
                <a:avLst/>
              </a:prstGeom>
              <a:gradFill>
                <a:gsLst>
                  <a:gs pos="0">
                    <a:srgbClr val="BC0000"/>
                  </a:gs>
                  <a:gs pos="48000">
                    <a:srgbClr val="BC0000">
                      <a:lumMod val="97000"/>
                      <a:lumOff val="3000"/>
                    </a:srgbClr>
                  </a:gs>
                  <a:gs pos="100000">
                    <a:srgbClr val="BC0000">
                      <a:lumMod val="60000"/>
                      <a:lumOff val="40000"/>
                    </a:srgbClr>
                  </a:gs>
                </a:gsLst>
                <a:lin ang="16200000" scaled="1"/>
              </a:gradFill>
              <a:ln w="19050" cap="flat">
                <a:solidFill>
                  <a:srgbClr val="FFFFFF"/>
                </a:solidFill>
                <a:prstDash val="solid"/>
                <a:miter lim="800000"/>
              </a:ln>
              <a:effectLst>
                <a:outerShdw blurRad="63500" sx="102000" sy="102000" algn="ctr" rotWithShape="0">
                  <a:prstClr val="black">
                    <a:alpha val="40000"/>
                  </a:prstClr>
                </a:outerShdw>
              </a:effectLst>
            </p:spPr>
            <p:txBody>
              <a:bodyPr rot="0" spcFirstLastPara="0" vertOverflow="overflow" horzOverflow="overflow" vert="horz" wrap="square" lIns="91440" tIns="45720" rIns="91440" bIns="45720" numCol="1" spcCol="0" rtlCol="0" fromWordArt="0" anchor="t" anchorCtr="0" forceAA="0" compatLnSpc="1">
                <a:noAutofit/>
              </a:bodyPr>
              <a:lstStyle/>
              <a:p>
                <a:pPr algn="ctr"/>
                <a:endParaRPr lang="zh-CN" altLang="en-US" sz="2400">
                  <a:solidFill>
                    <a:srgbClr val="FFFFFF"/>
                  </a:solidFill>
                  <a:latin typeface="Arial" panose="020B0604020202020204" pitchFamily="34" charset="0"/>
                  <a:ea typeface="微软雅黑" panose="020B0503020204020204" pitchFamily="34" charset="-122"/>
                  <a:cs typeface="微软雅黑" panose="020B0503020204020204" pitchFamily="34" charset="-122"/>
                </a:endParaRPr>
              </a:p>
            </p:txBody>
          </p:sp>
          <p:sp>
            <p:nvSpPr>
              <p:cNvPr id="123" name="TextBox 20"/>
              <p:cNvSpPr txBox="1">
                <a:spLocks noChangeArrowheads="1"/>
              </p:cNvSpPr>
              <p:nvPr/>
            </p:nvSpPr>
            <p:spPr bwMode="auto">
              <a:xfrm flipH="1">
                <a:off x="7566913" y="496196"/>
                <a:ext cx="543849" cy="588764"/>
              </a:xfrm>
              <a:prstGeom prst="rect">
                <a:avLst/>
              </a:prstGeom>
              <a:noFill/>
              <a:ln w="9525">
                <a:noFill/>
                <a:miter lim="800000"/>
              </a:ln>
              <a:effectLst>
                <a:outerShdw blurRad="63500" sx="102000" sy="102000" algn="ctr" rotWithShape="0">
                  <a:prstClr val="black">
                    <a:alpha val="40000"/>
                  </a:prstClr>
                </a:outerShdw>
              </a:effectLst>
            </p:spPr>
            <p:txBody>
              <a:bodyPr rot="0" spcFirstLastPara="0" vertOverflow="overflow" horzOverflow="overflow" vert="horz" wrap="square" lIns="91440" tIns="45720" rIns="91440" bIns="45720" numCol="1" spcCol="0" rtlCol="0" fromWordArt="0" anchor="t" anchorCtr="0" forceAA="0" compatLnSpc="1">
                <a:noAutofit/>
              </a:bodyPr>
              <a:lstStyle>
                <a:defPPr>
                  <a:defRPr lang="zh-CN"/>
                </a:defPPr>
                <a:lvl1pPr>
                  <a:defRPr>
                    <a:latin typeface="Arial" panose="020B0604020202020204" pitchFamily="34" charset="0"/>
                    <a:ea typeface="微软雅黑" panose="020B0503020204020204" pitchFamily="34" charset="-122"/>
                    <a:cs typeface="微软雅黑" panose="020B0503020204020204" pitchFamily="34" charset="-122"/>
                  </a:defRPr>
                </a:lvl1pPr>
                <a:lvl2pPr marL="742950" indent="-285750" eaLnBrk="0" hangingPunct="0">
                  <a:defRPr>
                    <a:solidFill>
                      <a:srgbClr val="BC0000"/>
                    </a:solidFill>
                    <a:latin typeface="Arial" panose="020B0604020202020204" pitchFamily="34" charset="0"/>
                    <a:ea typeface="宋体" panose="02010600030101010101" pitchFamily="2" charset="-122"/>
                  </a:defRPr>
                </a:lvl2pPr>
                <a:lvl3pPr marL="1143000" indent="-228600" eaLnBrk="0" hangingPunct="0">
                  <a:defRPr>
                    <a:solidFill>
                      <a:srgbClr val="BC0000"/>
                    </a:solidFill>
                    <a:latin typeface="Arial" panose="020B0604020202020204" pitchFamily="34" charset="0"/>
                    <a:ea typeface="宋体" panose="02010600030101010101" pitchFamily="2" charset="-122"/>
                  </a:defRPr>
                </a:lvl3pPr>
                <a:lvl4pPr marL="1600200" indent="-228600" eaLnBrk="0" hangingPunct="0">
                  <a:defRPr>
                    <a:solidFill>
                      <a:srgbClr val="BC0000"/>
                    </a:solidFill>
                    <a:latin typeface="Arial" panose="020B0604020202020204" pitchFamily="34" charset="0"/>
                    <a:ea typeface="宋体" panose="02010600030101010101" pitchFamily="2" charset="-122"/>
                  </a:defRPr>
                </a:lvl4pPr>
                <a:lvl5pPr marL="2057400" indent="-228600" eaLnBrk="0" hangingPunct="0">
                  <a:defRPr>
                    <a:solidFill>
                      <a:srgbClr val="BC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rgbClr val="BC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rgbClr val="BC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rgbClr val="BC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rgbClr val="BC0000"/>
                    </a:solidFill>
                    <a:latin typeface="Arial" panose="020B0604020202020204" pitchFamily="34" charset="0"/>
                    <a:ea typeface="宋体" panose="02010600030101010101" pitchFamily="2" charset="-122"/>
                  </a:defRPr>
                </a:lvl9pPr>
              </a:lstStyle>
              <a:p>
                <a:pPr algn="ctr"/>
                <a:r>
                  <a:rPr lang="en-US" altLang="zh-CN" sz="2400">
                    <a:solidFill>
                      <a:srgbClr val="FFFFFF"/>
                    </a:solidFill>
                  </a:rPr>
                  <a:t>4</a:t>
                </a:r>
                <a:endParaRPr lang="en-US" altLang="zh-CN" sz="2400" dirty="0">
                  <a:solidFill>
                    <a:srgbClr val="FFFFFF"/>
                  </a:solidFill>
                </a:endParaRPr>
              </a:p>
            </p:txBody>
          </p:sp>
          <p:sp>
            <p:nvSpPr>
              <p:cNvPr id="114" name="TextBox 20"/>
              <p:cNvSpPr txBox="1">
                <a:spLocks noChangeArrowheads="1"/>
              </p:cNvSpPr>
              <p:nvPr/>
            </p:nvSpPr>
            <p:spPr bwMode="auto">
              <a:xfrm flipH="1">
                <a:off x="7566913" y="1838311"/>
                <a:ext cx="600237" cy="535649"/>
              </a:xfrm>
              <a:prstGeom prst="rect">
                <a:avLst/>
              </a:prstGeom>
              <a:noFill/>
              <a:ln w="9525">
                <a:noFill/>
                <a:miter lim="800000"/>
              </a:ln>
              <a:effectLst>
                <a:outerShdw blurRad="63500" sx="102000" sy="102000" algn="ctr" rotWithShape="0">
                  <a:prstClr val="black">
                    <a:alpha val="40000"/>
                  </a:prstClr>
                </a:outerShdw>
              </a:effectLst>
            </p:spPr>
            <p:txBody>
              <a:bodyPr rot="0" spcFirstLastPara="0" vertOverflow="overflow" horzOverflow="overflow" vert="horz" wrap="square" lIns="91440" tIns="45720" rIns="91440" bIns="45720" numCol="1" spcCol="0" rtlCol="0" fromWordArt="0" anchor="t" anchorCtr="0" forceAA="0" compatLnSpc="1">
                <a:noAutofit/>
              </a:bodyPr>
              <a:lstStyle>
                <a:defPPr>
                  <a:defRPr lang="zh-CN"/>
                </a:defPPr>
                <a:lvl1pPr>
                  <a:defRPr>
                    <a:latin typeface="Arial" panose="020B0604020202020204" pitchFamily="34" charset="0"/>
                    <a:ea typeface="微软雅黑" panose="020B0503020204020204" pitchFamily="34" charset="-122"/>
                    <a:cs typeface="微软雅黑" panose="020B0503020204020204" pitchFamily="34" charset="-122"/>
                  </a:defRPr>
                </a:lvl1pPr>
                <a:lvl2pPr marL="742950" indent="-285750" eaLnBrk="0" hangingPunct="0">
                  <a:defRPr>
                    <a:solidFill>
                      <a:srgbClr val="BC0000"/>
                    </a:solidFill>
                    <a:latin typeface="Arial" panose="020B0604020202020204" pitchFamily="34" charset="0"/>
                    <a:ea typeface="宋体" panose="02010600030101010101" pitchFamily="2" charset="-122"/>
                  </a:defRPr>
                </a:lvl2pPr>
                <a:lvl3pPr marL="1143000" indent="-228600" eaLnBrk="0" hangingPunct="0">
                  <a:defRPr>
                    <a:solidFill>
                      <a:srgbClr val="BC0000"/>
                    </a:solidFill>
                    <a:latin typeface="Arial" panose="020B0604020202020204" pitchFamily="34" charset="0"/>
                    <a:ea typeface="宋体" panose="02010600030101010101" pitchFamily="2" charset="-122"/>
                  </a:defRPr>
                </a:lvl3pPr>
                <a:lvl4pPr marL="1600200" indent="-228600" eaLnBrk="0" hangingPunct="0">
                  <a:defRPr>
                    <a:solidFill>
                      <a:srgbClr val="BC0000"/>
                    </a:solidFill>
                    <a:latin typeface="Arial" panose="020B0604020202020204" pitchFamily="34" charset="0"/>
                    <a:ea typeface="宋体" panose="02010600030101010101" pitchFamily="2" charset="-122"/>
                  </a:defRPr>
                </a:lvl4pPr>
                <a:lvl5pPr marL="2057400" indent="-228600" eaLnBrk="0" hangingPunct="0">
                  <a:defRPr>
                    <a:solidFill>
                      <a:srgbClr val="BC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rgbClr val="BC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rgbClr val="BC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rgbClr val="BC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rgbClr val="BC0000"/>
                    </a:solidFill>
                    <a:latin typeface="Arial" panose="020B0604020202020204" pitchFamily="34" charset="0"/>
                    <a:ea typeface="宋体" panose="02010600030101010101" pitchFamily="2" charset="-122"/>
                  </a:defRPr>
                </a:lvl9pPr>
              </a:lstStyle>
              <a:p>
                <a:pPr algn="ctr"/>
                <a:r>
                  <a:rPr lang="en-US" altLang="zh-CN" sz="2400">
                    <a:solidFill>
                      <a:srgbClr val="FFFFFF"/>
                    </a:solidFill>
                  </a:rPr>
                  <a:t>5</a:t>
                </a:r>
                <a:endParaRPr lang="en-US" altLang="zh-CN" sz="2400" dirty="0">
                  <a:solidFill>
                    <a:srgbClr val="FFFFFF"/>
                  </a:solidFill>
                </a:endParaRPr>
              </a:p>
            </p:txBody>
          </p:sp>
        </p:grpSp>
        <p:sp>
          <p:nvSpPr>
            <p:cNvPr id="115" name="矩形 114"/>
            <p:cNvSpPr>
              <a:spLocks noChangeArrowheads="1"/>
            </p:cNvSpPr>
            <p:nvPr/>
          </p:nvSpPr>
          <p:spPr bwMode="auto">
            <a:xfrm>
              <a:off x="11672" y="3169"/>
              <a:ext cx="5710" cy="2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r>
                <a:rPr lang="zh-CN" altLang="en-US" dirty="0">
                  <a:solidFill>
                    <a:schemeClr val="tx1"/>
                  </a:solidFill>
                  <a:latin typeface="微软雅黑" panose="020B0503020204020204" pitchFamily="34" charset="-122"/>
                  <a:ea typeface="微软雅黑" panose="020B0503020204020204" pitchFamily="34" charset="-122"/>
                </a:rPr>
                <a:t>劳动创造价值，</a:t>
              </a:r>
              <a:r>
                <a:rPr lang="zh-CN" altLang="en-US" dirty="0">
                  <a:solidFill>
                    <a:srgbClr val="FF0000"/>
                  </a:solidFill>
                  <a:latin typeface="微软雅黑" panose="020B0503020204020204" pitchFamily="34" charset="-122"/>
                  <a:ea typeface="微软雅黑" panose="020B0503020204020204" pitchFamily="34" charset="-122"/>
                </a:rPr>
                <a:t>实行按劳分配</a:t>
              </a:r>
              <a:r>
                <a:rPr lang="zh-CN" altLang="en-US" dirty="0">
                  <a:solidFill>
                    <a:schemeClr val="tx1"/>
                  </a:solidFill>
                  <a:latin typeface="微软雅黑" panose="020B0503020204020204" pitchFamily="34" charset="-122"/>
                  <a:ea typeface="微软雅黑" panose="020B0503020204020204" pitchFamily="34" charset="-122"/>
                </a:rPr>
                <a:t>。没有资本主义社会中资本家凭借对生产资料的私人占有投资设厂、雇佣工人、无偿占有他人劳动的现象</a:t>
              </a:r>
              <a:endParaRPr lang="zh-CN" altLang="en-US" dirty="0">
                <a:solidFill>
                  <a:schemeClr val="tx1"/>
                </a:solidFill>
                <a:latin typeface="微软雅黑" panose="020B0503020204020204" pitchFamily="34" charset="-122"/>
                <a:ea typeface="微软雅黑" panose="020B0503020204020204" pitchFamily="34" charset="-122"/>
              </a:endParaRPr>
            </a:p>
          </p:txBody>
        </p:sp>
        <p:grpSp>
          <p:nvGrpSpPr>
            <p:cNvPr id="116" name="组合 115"/>
            <p:cNvGrpSpPr/>
            <p:nvPr/>
          </p:nvGrpSpPr>
          <p:grpSpPr>
            <a:xfrm>
              <a:off x="10596" y="6303"/>
              <a:ext cx="1034" cy="1040"/>
              <a:chOff x="7538666" y="4207226"/>
              <a:chExt cx="656338" cy="660442"/>
            </a:xfrm>
          </p:grpSpPr>
          <p:sp>
            <p:nvSpPr>
              <p:cNvPr id="117" name="Oval 17"/>
              <p:cNvSpPr>
                <a:spLocks noChangeArrowheads="1"/>
              </p:cNvSpPr>
              <p:nvPr/>
            </p:nvSpPr>
            <p:spPr bwMode="auto">
              <a:xfrm>
                <a:off x="7538666" y="4207226"/>
                <a:ext cx="656338" cy="660442"/>
              </a:xfrm>
              <a:prstGeom prst="ellipse">
                <a:avLst/>
              </a:prstGeom>
              <a:gradFill>
                <a:gsLst>
                  <a:gs pos="0">
                    <a:srgbClr val="BC0000"/>
                  </a:gs>
                  <a:gs pos="48000">
                    <a:srgbClr val="BC0000">
                      <a:lumMod val="97000"/>
                      <a:lumOff val="3000"/>
                    </a:srgbClr>
                  </a:gs>
                  <a:gs pos="100000">
                    <a:srgbClr val="BC0000">
                      <a:lumMod val="60000"/>
                      <a:lumOff val="40000"/>
                    </a:srgbClr>
                  </a:gs>
                </a:gsLst>
                <a:lin ang="16200000" scaled="1"/>
              </a:gradFill>
              <a:ln w="19050" cap="flat">
                <a:solidFill>
                  <a:srgbClr val="FFFFFF"/>
                </a:solidFill>
                <a:prstDash val="solid"/>
                <a:miter lim="800000"/>
              </a:ln>
              <a:effectLst>
                <a:outerShdw blurRad="63500" sx="102000" sy="102000" algn="ctr" rotWithShape="0">
                  <a:prstClr val="black">
                    <a:alpha val="40000"/>
                  </a:prstClr>
                </a:outerShdw>
              </a:effectLst>
            </p:spPr>
            <p:txBody>
              <a:bodyPr rot="0" spcFirstLastPara="0" vertOverflow="overflow" horzOverflow="overflow" vert="horz" wrap="square" lIns="91440" tIns="45720" rIns="91440" bIns="45720" numCol="1" spcCol="0" rtlCol="0" fromWordArt="0" anchor="t" anchorCtr="0" forceAA="0" compatLnSpc="1">
                <a:noAutofit/>
              </a:bodyPr>
              <a:lstStyle/>
              <a:p>
                <a:pPr algn="ctr"/>
                <a:endParaRPr lang="zh-CN" altLang="en-US" sz="2400">
                  <a:solidFill>
                    <a:srgbClr val="FFFFFF"/>
                  </a:solidFill>
                  <a:latin typeface="Arial" panose="020B0604020202020204" pitchFamily="34" charset="0"/>
                  <a:ea typeface="微软雅黑" panose="020B0503020204020204" pitchFamily="34" charset="-122"/>
                  <a:cs typeface="微软雅黑" panose="020B0503020204020204" pitchFamily="34" charset="-122"/>
                </a:endParaRPr>
              </a:p>
            </p:txBody>
          </p:sp>
          <p:sp>
            <p:nvSpPr>
              <p:cNvPr id="118" name="TextBox 20"/>
              <p:cNvSpPr txBox="1">
                <a:spLocks noChangeArrowheads="1"/>
              </p:cNvSpPr>
              <p:nvPr/>
            </p:nvSpPr>
            <p:spPr bwMode="auto">
              <a:xfrm flipH="1">
                <a:off x="7620709" y="4275569"/>
                <a:ext cx="492254" cy="523220"/>
              </a:xfrm>
              <a:prstGeom prst="rect">
                <a:avLst/>
              </a:prstGeom>
              <a:noFill/>
              <a:ln w="9525">
                <a:noFill/>
                <a:miter lim="800000"/>
              </a:ln>
              <a:effectLst>
                <a:outerShdw blurRad="63500" sx="102000" sy="102000" algn="ctr" rotWithShape="0">
                  <a:prstClr val="black">
                    <a:alpha val="40000"/>
                  </a:prstClr>
                </a:outerShdw>
              </a:effectLst>
            </p:spPr>
            <p:txBody>
              <a:bodyPr rot="0" spcFirstLastPara="0" vertOverflow="overflow" horzOverflow="overflow" vert="horz" wrap="square" lIns="91440" tIns="45720" rIns="91440" bIns="45720" numCol="1" spcCol="0" rtlCol="0" fromWordArt="0" anchor="t" anchorCtr="0" forceAA="0" compatLnSpc="1">
                <a:noAutofit/>
              </a:bodyPr>
              <a:lstStyle>
                <a:defPPr>
                  <a:defRPr lang="zh-CN"/>
                </a:defPPr>
                <a:lvl1pPr>
                  <a:defRPr>
                    <a:latin typeface="Arial" panose="020B0604020202020204" pitchFamily="34" charset="0"/>
                    <a:ea typeface="微软雅黑" panose="020B0503020204020204" pitchFamily="34" charset="-122"/>
                    <a:cs typeface="微软雅黑" panose="020B0503020204020204" pitchFamily="34" charset="-122"/>
                  </a:defRPr>
                </a:lvl1pPr>
                <a:lvl2pPr marL="742950" indent="-285750" eaLnBrk="0" hangingPunct="0">
                  <a:defRPr>
                    <a:solidFill>
                      <a:srgbClr val="BC0000"/>
                    </a:solidFill>
                    <a:latin typeface="Arial" panose="020B0604020202020204" pitchFamily="34" charset="0"/>
                    <a:ea typeface="宋体" panose="02010600030101010101" pitchFamily="2" charset="-122"/>
                  </a:defRPr>
                </a:lvl2pPr>
                <a:lvl3pPr marL="1143000" indent="-228600" eaLnBrk="0" hangingPunct="0">
                  <a:defRPr>
                    <a:solidFill>
                      <a:srgbClr val="BC0000"/>
                    </a:solidFill>
                    <a:latin typeface="Arial" panose="020B0604020202020204" pitchFamily="34" charset="0"/>
                    <a:ea typeface="宋体" panose="02010600030101010101" pitchFamily="2" charset="-122"/>
                  </a:defRPr>
                </a:lvl3pPr>
                <a:lvl4pPr marL="1600200" indent="-228600" eaLnBrk="0" hangingPunct="0">
                  <a:defRPr>
                    <a:solidFill>
                      <a:srgbClr val="BC0000"/>
                    </a:solidFill>
                    <a:latin typeface="Arial" panose="020B0604020202020204" pitchFamily="34" charset="0"/>
                    <a:ea typeface="宋体" panose="02010600030101010101" pitchFamily="2" charset="-122"/>
                  </a:defRPr>
                </a:lvl4pPr>
                <a:lvl5pPr marL="2057400" indent="-228600" eaLnBrk="0" hangingPunct="0">
                  <a:defRPr>
                    <a:solidFill>
                      <a:srgbClr val="BC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rgbClr val="BC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rgbClr val="BC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rgbClr val="BC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rgbClr val="BC0000"/>
                    </a:solidFill>
                    <a:latin typeface="Arial" panose="020B0604020202020204" pitchFamily="34" charset="0"/>
                    <a:ea typeface="宋体" panose="02010600030101010101" pitchFamily="2" charset="-122"/>
                  </a:defRPr>
                </a:lvl9pPr>
              </a:lstStyle>
              <a:p>
                <a:pPr algn="ctr"/>
                <a:r>
                  <a:rPr lang="en-US" altLang="zh-CN" sz="2400">
                    <a:solidFill>
                      <a:srgbClr val="FFFFFF"/>
                    </a:solidFill>
                  </a:rPr>
                  <a:t>6</a:t>
                </a:r>
                <a:endParaRPr lang="en-US" altLang="zh-CN" sz="2400" dirty="0">
                  <a:solidFill>
                    <a:srgbClr val="FFFFFF"/>
                  </a:solidFill>
                </a:endParaRPr>
              </a:p>
            </p:txBody>
          </p:sp>
        </p:grpSp>
        <p:sp>
          <p:nvSpPr>
            <p:cNvPr id="119" name="矩形 118"/>
            <p:cNvSpPr>
              <a:spLocks noChangeArrowheads="1"/>
            </p:cNvSpPr>
            <p:nvPr/>
          </p:nvSpPr>
          <p:spPr bwMode="auto">
            <a:xfrm>
              <a:off x="11630" y="6120"/>
              <a:ext cx="5833" cy="3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dirty="0">
                  <a:solidFill>
                    <a:schemeClr val="tx1"/>
                  </a:solidFill>
                  <a:latin typeface="微软雅黑" panose="020B0503020204020204" pitchFamily="34" charset="-122"/>
                  <a:ea typeface="微软雅黑" panose="020B0503020204020204" pitchFamily="34" charset="-122"/>
                </a:rPr>
                <a:t>消灭了阶级对立和阶级差别，实现了人和人之间的</a:t>
              </a:r>
              <a:r>
                <a:rPr lang="zh-CN" altLang="en-US" dirty="0">
                  <a:solidFill>
                    <a:srgbClr val="FF0000"/>
                  </a:solidFill>
                  <a:latin typeface="微软雅黑" panose="020B0503020204020204" pitchFamily="34" charset="-122"/>
                  <a:ea typeface="微软雅黑" panose="020B0503020204020204" pitchFamily="34" charset="-122"/>
                </a:rPr>
                <a:t>平等</a:t>
              </a:r>
              <a:r>
                <a:rPr lang="zh-CN" altLang="en-US" dirty="0">
                  <a:solidFill>
                    <a:schemeClr val="tx1"/>
                  </a:solidFill>
                  <a:latin typeface="微软雅黑" panose="020B0503020204020204" pitchFamily="34" charset="-122"/>
                  <a:ea typeface="微软雅黑" panose="020B0503020204020204" pitchFamily="34" charset="-122"/>
                </a:rPr>
                <a:t>。每个人都是社会的主人，最大限度地促进了劳动者积极性与创造性的发挥，促进了整个社会的进步和生产力的解放与发展</a:t>
              </a:r>
              <a:endParaRPr lang="zh-CN" altLang="en-US" dirty="0">
                <a:solidFill>
                  <a:schemeClr val="tx1"/>
                </a:solidFill>
                <a:latin typeface="微软雅黑" panose="020B0503020204020204" pitchFamily="34" charset="-122"/>
                <a:ea typeface="微软雅黑" panose="020B0503020204020204" pitchFamily="34" charset="-122"/>
              </a:endParaRPr>
            </a:p>
          </p:txBody>
        </p:sp>
        <p:sp>
          <p:nvSpPr>
            <p:cNvPr id="124" name="矩形 123"/>
            <p:cNvSpPr>
              <a:spLocks noChangeArrowheads="1"/>
            </p:cNvSpPr>
            <p:nvPr/>
          </p:nvSpPr>
          <p:spPr bwMode="auto">
            <a:xfrm>
              <a:off x="11630" y="377"/>
              <a:ext cx="6078" cy="2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dirty="0">
                  <a:solidFill>
                    <a:srgbClr val="FF0000"/>
                  </a:solidFill>
                  <a:latin typeface="微软雅黑" panose="020B0503020204020204" pitchFamily="34" charset="-122"/>
                  <a:ea typeface="微软雅黑" panose="020B0503020204020204" pitchFamily="34" charset="-122"/>
                </a:rPr>
                <a:t>消灭了商品货币关系</a:t>
              </a:r>
              <a:r>
                <a:rPr lang="zh-CN" altLang="en-US" dirty="0">
                  <a:solidFill>
                    <a:schemeClr val="tx1"/>
                  </a:solidFill>
                  <a:latin typeface="微软雅黑" panose="020B0503020204020204" pitchFamily="34" charset="-122"/>
                  <a:ea typeface="微软雅黑" panose="020B0503020204020204" pitchFamily="34" charset="-122"/>
                </a:rPr>
                <a:t>，采取从社会储存中直接供应的方法进行消费品的供应，消除了资本家在市场上的投机倒把、囤积居奇等行为</a:t>
              </a:r>
              <a:endParaRPr lang="zh-CN" altLang="en-US" dirty="0">
                <a:solidFill>
                  <a:schemeClr val="tx1"/>
                </a:solidFill>
                <a:latin typeface="微软雅黑" panose="020B0503020204020204" pitchFamily="34" charset="-122"/>
                <a:ea typeface="微软雅黑" panose="020B0503020204020204" pitchFamily="34" charset="-122"/>
              </a:endParaRPr>
            </a:p>
          </p:txBody>
        </p:sp>
      </p:grpSp>
      <p:sp>
        <p:nvSpPr>
          <p:cNvPr id="121" name="Freeform 15"/>
          <p:cNvSpPr/>
          <p:nvPr/>
        </p:nvSpPr>
        <p:spPr bwMode="auto">
          <a:xfrm>
            <a:off x="4359275" y="2787015"/>
            <a:ext cx="711835" cy="1833245"/>
          </a:xfrm>
          <a:custGeom>
            <a:avLst/>
            <a:gdLst>
              <a:gd name="T0" fmla="*/ 1039 w 1039"/>
              <a:gd name="T1" fmla="*/ 0 h 1534"/>
              <a:gd name="T2" fmla="*/ 168 w 1039"/>
              <a:gd name="T3" fmla="*/ 0 h 1534"/>
              <a:gd name="T4" fmla="*/ 0 w 1039"/>
              <a:gd name="T5" fmla="*/ 168 h 1534"/>
              <a:gd name="T6" fmla="*/ 0 w 1039"/>
              <a:gd name="T7" fmla="*/ 1534 h 1534"/>
              <a:gd name="T8" fmla="*/ 124 w 1039"/>
              <a:gd name="T9" fmla="*/ 1534 h 1534"/>
              <a:gd name="T10" fmla="*/ 124 w 1039"/>
              <a:gd name="T11" fmla="*/ 223 h 1534"/>
              <a:gd name="T12" fmla="*/ 223 w 1039"/>
              <a:gd name="T13" fmla="*/ 124 h 1534"/>
              <a:gd name="T14" fmla="*/ 1039 w 1039"/>
              <a:gd name="T15" fmla="*/ 124 h 1534"/>
              <a:gd name="T16" fmla="*/ 1039 w 1039"/>
              <a:gd name="T17" fmla="*/ 0 h 1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39" h="1534">
                <a:moveTo>
                  <a:pt x="1039" y="0"/>
                </a:moveTo>
                <a:lnTo>
                  <a:pt x="168" y="0"/>
                </a:lnTo>
                <a:cubicBezTo>
                  <a:pt x="76" y="0"/>
                  <a:pt x="0" y="76"/>
                  <a:pt x="0" y="168"/>
                </a:cubicBezTo>
                <a:lnTo>
                  <a:pt x="0" y="1534"/>
                </a:lnTo>
                <a:lnTo>
                  <a:pt x="124" y="1534"/>
                </a:lnTo>
                <a:lnTo>
                  <a:pt x="124" y="223"/>
                </a:lnTo>
                <a:cubicBezTo>
                  <a:pt x="124" y="168"/>
                  <a:pt x="169" y="124"/>
                  <a:pt x="223" y="124"/>
                </a:cubicBezTo>
                <a:lnTo>
                  <a:pt x="1039" y="124"/>
                </a:lnTo>
                <a:lnTo>
                  <a:pt x="1039" y="0"/>
                </a:lnTo>
                <a:close/>
              </a:path>
            </a:pathLst>
          </a:custGeom>
          <a:solidFill>
            <a:srgbClr val="404040"/>
          </a:solidFill>
          <a:ln w="7938" cap="flat">
            <a:noFill/>
            <a:prstDash val="solid"/>
            <a:miter lim="800000"/>
          </a:ln>
        </p:spPr>
        <p:txBody>
          <a:bodyPr vert="horz" wrap="square" lIns="91440" tIns="45720" rIns="91440" bIns="45720" numCol="1" anchor="t" anchorCtr="0" compatLnSpc="1"/>
          <a:lstStyle/>
          <a:p>
            <a:endParaRPr lang="zh-CN" altLang="en-US" sz="1600"/>
          </a:p>
        </p:txBody>
      </p:sp>
      <p:sp>
        <p:nvSpPr>
          <p:cNvPr id="2" name="文本框 1"/>
          <p:cNvSpPr txBox="1"/>
          <p:nvPr/>
        </p:nvSpPr>
        <p:spPr>
          <a:xfrm>
            <a:off x="276225" y="840105"/>
            <a:ext cx="4158615" cy="398780"/>
          </a:xfrm>
          <a:prstGeom prst="rect">
            <a:avLst/>
          </a:prstGeom>
          <a:noFill/>
        </p:spPr>
        <p:txBody>
          <a:bodyPr wrap="square" rtlCol="0">
            <a:spAutoFit/>
          </a:bodyPr>
          <a:lstStyle/>
          <a:p>
            <a:r>
              <a:rPr lang="en-US" altLang="zh-CN" sz="2000" b="1" dirty="0">
                <a:solidFill>
                  <a:srgbClr val="C00000"/>
                </a:solidFill>
                <a:latin typeface="微软雅黑" panose="020B0503020204020204" pitchFamily="34" charset="-122"/>
                <a:ea typeface="微软雅黑" panose="020B0503020204020204" pitchFamily="34" charset="-122"/>
              </a:rPr>
              <a:t>1. </a:t>
            </a:r>
            <a:r>
              <a:rPr lang="zh-CN" altLang="en-US" sz="2000" b="1" dirty="0">
                <a:solidFill>
                  <a:srgbClr val="C00000"/>
                </a:solidFill>
                <a:latin typeface="微软雅黑" panose="020B0503020204020204" pitchFamily="34" charset="-122"/>
                <a:ea typeface="微软雅黑" panose="020B0503020204020204" pitchFamily="34" charset="-122"/>
              </a:rPr>
              <a:t>发达的社会主义阶段的基本特征</a:t>
            </a:r>
            <a:endParaRPr lang="zh-CN" altLang="en-US" sz="2000" b="1" dirty="0">
              <a:solidFill>
                <a:srgbClr val="C00000"/>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332415" y="701610"/>
            <a:ext cx="4441068" cy="422881"/>
          </a:xfrm>
        </p:spPr>
        <p:txBody>
          <a:bodyPr>
            <a:noAutofit/>
          </a:bodyPr>
          <a:lstStyle/>
          <a:p>
            <a:pPr algn="l"/>
            <a:r>
              <a:rPr lang="en-US" altLang="zh-CN" sz="2000" b="1" dirty="0">
                <a:solidFill>
                  <a:srgbClr val="C00000"/>
                </a:solidFill>
                <a:latin typeface="微软雅黑" panose="020B0503020204020204" pitchFamily="34" charset="-122"/>
                <a:ea typeface="微软雅黑" panose="020B0503020204020204" pitchFamily="34" charset="-122"/>
              </a:rPr>
              <a:t>2</a:t>
            </a:r>
            <a:r>
              <a:rPr lang="zh-CN" altLang="en-US" sz="2000" b="1" dirty="0">
                <a:solidFill>
                  <a:srgbClr val="C00000"/>
                </a:solidFill>
                <a:latin typeface="微软雅黑" panose="020B0503020204020204" pitchFamily="34" charset="-122"/>
                <a:ea typeface="微软雅黑" panose="020B0503020204020204" pitchFamily="34" charset="-122"/>
              </a:rPr>
              <a:t>．共产主义高级阶段的基本特征</a:t>
            </a:r>
            <a:endParaRPr lang="zh-CN" altLang="en-US" sz="2000" b="1" dirty="0">
              <a:solidFill>
                <a:srgbClr val="C00000"/>
              </a:solidFill>
              <a:latin typeface="微软雅黑" panose="020B0503020204020204" pitchFamily="34" charset="-122"/>
              <a:ea typeface="微软雅黑" panose="020B0503020204020204" pitchFamily="34" charset="-122"/>
            </a:endParaRPr>
          </a:p>
        </p:txBody>
      </p:sp>
      <p:grpSp>
        <p:nvGrpSpPr>
          <p:cNvPr id="14" name="组合 13"/>
          <p:cNvGrpSpPr/>
          <p:nvPr/>
        </p:nvGrpSpPr>
        <p:grpSpPr>
          <a:xfrm>
            <a:off x="1331640" y="1304219"/>
            <a:ext cx="6045606" cy="441171"/>
            <a:chOff x="1253516" y="1772817"/>
            <a:chExt cx="6447646" cy="572370"/>
          </a:xfrm>
        </p:grpSpPr>
        <p:sp>
          <p:nvSpPr>
            <p:cNvPr id="6" name="矩形: 圆角 24"/>
            <p:cNvSpPr/>
            <p:nvPr/>
          </p:nvSpPr>
          <p:spPr>
            <a:xfrm>
              <a:off x="1974780" y="1796550"/>
              <a:ext cx="5726382" cy="548637"/>
            </a:xfrm>
            <a:prstGeom prst="round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000" dirty="0">
                  <a:solidFill>
                    <a:schemeClr val="tx1"/>
                  </a:solidFill>
                  <a:latin typeface="微软雅黑" panose="020B0503020204020204" pitchFamily="34" charset="-122"/>
                  <a:ea typeface="微软雅黑" panose="020B0503020204020204" pitchFamily="34" charset="-122"/>
                </a:rPr>
                <a:t>生产力高度发展，物质财富极大丰富</a:t>
              </a:r>
              <a:endParaRPr lang="zh-CN" altLang="en-US" sz="2000" dirty="0">
                <a:solidFill>
                  <a:schemeClr val="tx1"/>
                </a:solidFill>
                <a:latin typeface="微软雅黑" panose="020B0503020204020204" pitchFamily="34" charset="-122"/>
                <a:ea typeface="微软雅黑" panose="020B0503020204020204" pitchFamily="34" charset="-122"/>
              </a:endParaRPr>
            </a:p>
          </p:txBody>
        </p:sp>
        <p:sp>
          <p:nvSpPr>
            <p:cNvPr id="7" name="矩形: 圆角 25"/>
            <p:cNvSpPr/>
            <p:nvPr/>
          </p:nvSpPr>
          <p:spPr>
            <a:xfrm>
              <a:off x="1253516" y="1772816"/>
              <a:ext cx="550039" cy="548640"/>
            </a:xfrm>
            <a:prstGeom prst="roundRect">
              <a:avLst/>
            </a:prstGeom>
            <a:solidFill>
              <a:srgbClr val="B12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chemeClr val="tx1"/>
                  </a:solidFill>
                  <a:latin typeface="微软雅黑" panose="020B0503020204020204" pitchFamily="34" charset="-122"/>
                  <a:ea typeface="微软雅黑" panose="020B0503020204020204" pitchFamily="34" charset="-122"/>
                  <a:cs typeface="Arial" panose="020B0604020202020204" pitchFamily="34" charset="0"/>
                </a:rPr>
                <a:t>1</a:t>
              </a:r>
              <a:endParaRPr lang="zh-CN" altLang="en-US" sz="2000" dirty="0">
                <a:solidFill>
                  <a:schemeClr val="tx1"/>
                </a:solidFill>
                <a:latin typeface="微软雅黑" panose="020B0503020204020204" pitchFamily="34" charset="-122"/>
                <a:ea typeface="微软雅黑" panose="020B0503020204020204" pitchFamily="34" charset="-122"/>
                <a:cs typeface="Arial" panose="020B0604020202020204" pitchFamily="34" charset="0"/>
              </a:endParaRPr>
            </a:p>
          </p:txBody>
        </p:sp>
      </p:grpSp>
      <p:grpSp>
        <p:nvGrpSpPr>
          <p:cNvPr id="15" name="组合 14"/>
          <p:cNvGrpSpPr/>
          <p:nvPr/>
        </p:nvGrpSpPr>
        <p:grpSpPr>
          <a:xfrm>
            <a:off x="1331640" y="1980863"/>
            <a:ext cx="6045606" cy="441174"/>
            <a:chOff x="1253516" y="1772816"/>
            <a:chExt cx="6447646" cy="572374"/>
          </a:xfrm>
        </p:grpSpPr>
        <p:sp>
          <p:nvSpPr>
            <p:cNvPr id="16" name="矩形: 圆角 24"/>
            <p:cNvSpPr/>
            <p:nvPr/>
          </p:nvSpPr>
          <p:spPr>
            <a:xfrm>
              <a:off x="1974780" y="1796550"/>
              <a:ext cx="5726382" cy="548640"/>
            </a:xfrm>
            <a:prstGeom prst="round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000" dirty="0">
                  <a:solidFill>
                    <a:schemeClr val="tx1"/>
                  </a:solidFill>
                  <a:latin typeface="微软雅黑" panose="020B0503020204020204" pitchFamily="34" charset="-122"/>
                  <a:ea typeface="微软雅黑" panose="020B0503020204020204" pitchFamily="34" charset="-122"/>
                </a:rPr>
                <a:t>生产资料和劳动产品由全社会共同所有</a:t>
              </a:r>
              <a:endParaRPr lang="zh-CN" altLang="en-US" sz="2000" dirty="0">
                <a:solidFill>
                  <a:schemeClr val="tx1"/>
                </a:solidFill>
                <a:latin typeface="微软雅黑" panose="020B0503020204020204" pitchFamily="34" charset="-122"/>
                <a:ea typeface="微软雅黑" panose="020B0503020204020204" pitchFamily="34" charset="-122"/>
              </a:endParaRPr>
            </a:p>
          </p:txBody>
        </p:sp>
        <p:sp>
          <p:nvSpPr>
            <p:cNvPr id="17" name="矩形: 圆角 25"/>
            <p:cNvSpPr/>
            <p:nvPr/>
          </p:nvSpPr>
          <p:spPr>
            <a:xfrm>
              <a:off x="1253516" y="1772816"/>
              <a:ext cx="550039" cy="548640"/>
            </a:xfrm>
            <a:prstGeom prst="roundRect">
              <a:avLst/>
            </a:prstGeom>
            <a:solidFill>
              <a:srgbClr val="B12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chemeClr val="tx1"/>
                  </a:solidFill>
                  <a:latin typeface="微软雅黑" panose="020B0503020204020204" pitchFamily="34" charset="-122"/>
                  <a:ea typeface="微软雅黑" panose="020B0503020204020204" pitchFamily="34" charset="-122"/>
                  <a:cs typeface="Arial" panose="020B0604020202020204" pitchFamily="34" charset="0"/>
                </a:rPr>
                <a:t>2</a:t>
              </a:r>
              <a:endParaRPr lang="zh-CN" altLang="en-US" sz="2000" dirty="0">
                <a:solidFill>
                  <a:schemeClr val="tx1"/>
                </a:solidFill>
                <a:latin typeface="微软雅黑" panose="020B0503020204020204" pitchFamily="34" charset="-122"/>
                <a:ea typeface="微软雅黑" panose="020B0503020204020204" pitchFamily="34" charset="-122"/>
                <a:cs typeface="Arial" panose="020B0604020202020204" pitchFamily="34" charset="0"/>
              </a:endParaRPr>
            </a:p>
          </p:txBody>
        </p:sp>
      </p:grpSp>
      <p:grpSp>
        <p:nvGrpSpPr>
          <p:cNvPr id="18" name="组合 17"/>
          <p:cNvGrpSpPr/>
          <p:nvPr/>
        </p:nvGrpSpPr>
        <p:grpSpPr>
          <a:xfrm>
            <a:off x="1331640" y="2657508"/>
            <a:ext cx="6045606" cy="441174"/>
            <a:chOff x="1253516" y="1772816"/>
            <a:chExt cx="6447646" cy="572374"/>
          </a:xfrm>
        </p:grpSpPr>
        <p:sp>
          <p:nvSpPr>
            <p:cNvPr id="19" name="矩形: 圆角 24"/>
            <p:cNvSpPr/>
            <p:nvPr/>
          </p:nvSpPr>
          <p:spPr>
            <a:xfrm>
              <a:off x="1974780" y="1796550"/>
              <a:ext cx="5726382" cy="548640"/>
            </a:xfrm>
            <a:prstGeom prst="round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000" dirty="0">
                  <a:solidFill>
                    <a:schemeClr val="tx1"/>
                  </a:solidFill>
                  <a:latin typeface="微软雅黑" panose="020B0503020204020204" pitchFamily="34" charset="-122"/>
                  <a:ea typeface="微软雅黑" panose="020B0503020204020204" pitchFamily="34" charset="-122"/>
                </a:rPr>
                <a:t>实行各尽所能、按需分配的原则</a:t>
              </a:r>
              <a:endParaRPr lang="zh-CN" altLang="en-US" sz="2000" dirty="0">
                <a:solidFill>
                  <a:schemeClr val="tx1"/>
                </a:solidFill>
                <a:latin typeface="微软雅黑" panose="020B0503020204020204" pitchFamily="34" charset="-122"/>
                <a:ea typeface="微软雅黑" panose="020B0503020204020204" pitchFamily="34" charset="-122"/>
              </a:endParaRPr>
            </a:p>
          </p:txBody>
        </p:sp>
        <p:sp>
          <p:nvSpPr>
            <p:cNvPr id="20" name="矩形: 圆角 25"/>
            <p:cNvSpPr/>
            <p:nvPr/>
          </p:nvSpPr>
          <p:spPr>
            <a:xfrm>
              <a:off x="1253516" y="1772816"/>
              <a:ext cx="550039" cy="548640"/>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chemeClr val="tx1"/>
                  </a:solidFill>
                  <a:latin typeface="微软雅黑" panose="020B0503020204020204" pitchFamily="34" charset="-122"/>
                  <a:ea typeface="微软雅黑" panose="020B0503020204020204" pitchFamily="34" charset="-122"/>
                  <a:cs typeface="Arial" panose="020B0604020202020204" pitchFamily="34" charset="0"/>
                </a:rPr>
                <a:t>3</a:t>
              </a:r>
              <a:endParaRPr lang="zh-CN" altLang="en-US" sz="2000" dirty="0">
                <a:solidFill>
                  <a:schemeClr val="tx1"/>
                </a:solidFill>
                <a:latin typeface="微软雅黑" panose="020B0503020204020204" pitchFamily="34" charset="-122"/>
                <a:ea typeface="微软雅黑" panose="020B0503020204020204" pitchFamily="34" charset="-122"/>
                <a:cs typeface="Arial" panose="020B0604020202020204" pitchFamily="34" charset="0"/>
              </a:endParaRPr>
            </a:p>
          </p:txBody>
        </p:sp>
      </p:grpSp>
      <p:grpSp>
        <p:nvGrpSpPr>
          <p:cNvPr id="21" name="组合 20"/>
          <p:cNvGrpSpPr/>
          <p:nvPr/>
        </p:nvGrpSpPr>
        <p:grpSpPr>
          <a:xfrm>
            <a:off x="1331640" y="3334153"/>
            <a:ext cx="6045606" cy="441174"/>
            <a:chOff x="1253516" y="1772816"/>
            <a:chExt cx="6447646" cy="572374"/>
          </a:xfrm>
        </p:grpSpPr>
        <p:sp>
          <p:nvSpPr>
            <p:cNvPr id="22" name="矩形: 圆角 24"/>
            <p:cNvSpPr/>
            <p:nvPr/>
          </p:nvSpPr>
          <p:spPr>
            <a:xfrm>
              <a:off x="1974780" y="1796550"/>
              <a:ext cx="5726382" cy="548640"/>
            </a:xfrm>
            <a:prstGeom prst="round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000" dirty="0">
                  <a:solidFill>
                    <a:schemeClr val="tx1"/>
                  </a:solidFill>
                  <a:latin typeface="微软雅黑" panose="020B0503020204020204" pitchFamily="34" charset="-122"/>
                  <a:ea typeface="微软雅黑" panose="020B0503020204020204" pitchFamily="34" charset="-122"/>
                </a:rPr>
                <a:t>消灭了阶级和阶级差别</a:t>
              </a:r>
              <a:endParaRPr lang="zh-CN" altLang="en-US" sz="2000" dirty="0">
                <a:solidFill>
                  <a:schemeClr val="tx1"/>
                </a:solidFill>
                <a:latin typeface="微软雅黑" panose="020B0503020204020204" pitchFamily="34" charset="-122"/>
                <a:ea typeface="微软雅黑" panose="020B0503020204020204" pitchFamily="34" charset="-122"/>
              </a:endParaRPr>
            </a:p>
          </p:txBody>
        </p:sp>
        <p:sp>
          <p:nvSpPr>
            <p:cNvPr id="23" name="矩形: 圆角 25"/>
            <p:cNvSpPr/>
            <p:nvPr/>
          </p:nvSpPr>
          <p:spPr>
            <a:xfrm>
              <a:off x="1253516" y="1772816"/>
              <a:ext cx="550039" cy="548640"/>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chemeClr val="tx1"/>
                  </a:solidFill>
                  <a:latin typeface="微软雅黑" panose="020B0503020204020204" pitchFamily="34" charset="-122"/>
                  <a:ea typeface="微软雅黑" panose="020B0503020204020204" pitchFamily="34" charset="-122"/>
                  <a:cs typeface="Arial" panose="020B0604020202020204" pitchFamily="34" charset="0"/>
                </a:rPr>
                <a:t>4</a:t>
              </a:r>
              <a:endParaRPr lang="zh-CN" altLang="en-US" sz="2000" dirty="0">
                <a:solidFill>
                  <a:schemeClr val="tx1"/>
                </a:solidFill>
                <a:latin typeface="微软雅黑" panose="020B0503020204020204" pitchFamily="34" charset="-122"/>
                <a:ea typeface="微软雅黑" panose="020B0503020204020204" pitchFamily="34" charset="-122"/>
                <a:cs typeface="Arial" panose="020B0604020202020204" pitchFamily="34" charset="0"/>
              </a:endParaRPr>
            </a:p>
          </p:txBody>
        </p:sp>
      </p:grpSp>
      <p:grpSp>
        <p:nvGrpSpPr>
          <p:cNvPr id="25" name="组合 24"/>
          <p:cNvGrpSpPr/>
          <p:nvPr/>
        </p:nvGrpSpPr>
        <p:grpSpPr>
          <a:xfrm>
            <a:off x="1331639" y="4010798"/>
            <a:ext cx="6048673" cy="441174"/>
            <a:chOff x="1253516" y="1772816"/>
            <a:chExt cx="6421805" cy="572374"/>
          </a:xfrm>
        </p:grpSpPr>
        <p:sp>
          <p:nvSpPr>
            <p:cNvPr id="26" name="矩形: 圆角 24"/>
            <p:cNvSpPr/>
            <p:nvPr/>
          </p:nvSpPr>
          <p:spPr>
            <a:xfrm>
              <a:off x="1974780" y="1796550"/>
              <a:ext cx="5700541" cy="548640"/>
            </a:xfrm>
            <a:prstGeom prst="round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000" spc="-190" dirty="0">
                  <a:solidFill>
                    <a:schemeClr val="tx1"/>
                  </a:solidFill>
                  <a:latin typeface="微软雅黑" panose="020B0503020204020204" pitchFamily="34" charset="-122"/>
                  <a:ea typeface="微软雅黑" panose="020B0503020204020204" pitchFamily="34" charset="-122"/>
                </a:rPr>
                <a:t>全体社会成员具有高度的共产主义觉悟和道德品质</a:t>
              </a:r>
              <a:endParaRPr lang="zh-CN" altLang="en-US" sz="2000" spc="-190" dirty="0">
                <a:solidFill>
                  <a:schemeClr val="tx1"/>
                </a:solidFill>
                <a:latin typeface="微软雅黑" panose="020B0503020204020204" pitchFamily="34" charset="-122"/>
                <a:ea typeface="微软雅黑" panose="020B0503020204020204" pitchFamily="34" charset="-122"/>
              </a:endParaRPr>
            </a:p>
          </p:txBody>
        </p:sp>
        <p:sp>
          <p:nvSpPr>
            <p:cNvPr id="27" name="矩形: 圆角 25"/>
            <p:cNvSpPr/>
            <p:nvPr/>
          </p:nvSpPr>
          <p:spPr>
            <a:xfrm>
              <a:off x="1253516" y="1772816"/>
              <a:ext cx="550039" cy="548640"/>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chemeClr val="tx1"/>
                  </a:solidFill>
                  <a:latin typeface="微软雅黑" panose="020B0503020204020204" pitchFamily="34" charset="-122"/>
                  <a:ea typeface="微软雅黑" panose="020B0503020204020204" pitchFamily="34" charset="-122"/>
                  <a:cs typeface="Arial" panose="020B0604020202020204" pitchFamily="34" charset="0"/>
                </a:rPr>
                <a:t>5</a:t>
              </a:r>
              <a:endParaRPr lang="zh-CN" altLang="en-US" sz="2000" dirty="0">
                <a:solidFill>
                  <a:schemeClr val="tx1"/>
                </a:solidFill>
                <a:latin typeface="微软雅黑" panose="020B0503020204020204" pitchFamily="34" charset="-122"/>
                <a:ea typeface="微软雅黑" panose="020B0503020204020204" pitchFamily="34" charset="-122"/>
                <a:cs typeface="Arial" panose="020B0604020202020204" pitchFamily="34" charset="0"/>
              </a:endParaRPr>
            </a:p>
          </p:txBody>
        </p:sp>
      </p:grpSp>
      <p:grpSp>
        <p:nvGrpSpPr>
          <p:cNvPr id="28" name="组合 27"/>
          <p:cNvGrpSpPr/>
          <p:nvPr/>
        </p:nvGrpSpPr>
        <p:grpSpPr>
          <a:xfrm>
            <a:off x="1331640" y="4687443"/>
            <a:ext cx="6045606" cy="441174"/>
            <a:chOff x="1253516" y="1772816"/>
            <a:chExt cx="6447646" cy="572374"/>
          </a:xfrm>
        </p:grpSpPr>
        <p:sp>
          <p:nvSpPr>
            <p:cNvPr id="29" name="矩形: 圆角 24"/>
            <p:cNvSpPr/>
            <p:nvPr/>
          </p:nvSpPr>
          <p:spPr>
            <a:xfrm>
              <a:off x="1974780" y="1796550"/>
              <a:ext cx="5726382" cy="548640"/>
            </a:xfrm>
            <a:prstGeom prst="round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000" dirty="0">
                  <a:solidFill>
                    <a:schemeClr val="tx1"/>
                  </a:solidFill>
                  <a:latin typeface="微软雅黑" panose="020B0503020204020204" pitchFamily="34" charset="-122"/>
                  <a:ea typeface="微软雅黑" panose="020B0503020204020204" pitchFamily="34" charset="-122"/>
                </a:rPr>
                <a:t>作为阶级统治工具的国家完全消亡</a:t>
              </a:r>
              <a:endParaRPr lang="zh-CN" altLang="en-US" sz="2000" dirty="0">
                <a:solidFill>
                  <a:schemeClr val="tx1"/>
                </a:solidFill>
                <a:latin typeface="微软雅黑" panose="020B0503020204020204" pitchFamily="34" charset="-122"/>
                <a:ea typeface="微软雅黑" panose="020B0503020204020204" pitchFamily="34" charset="-122"/>
              </a:endParaRPr>
            </a:p>
          </p:txBody>
        </p:sp>
        <p:sp>
          <p:nvSpPr>
            <p:cNvPr id="30" name="矩形: 圆角 25"/>
            <p:cNvSpPr/>
            <p:nvPr/>
          </p:nvSpPr>
          <p:spPr>
            <a:xfrm>
              <a:off x="1253516" y="1772816"/>
              <a:ext cx="550039" cy="548640"/>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chemeClr val="tx1"/>
                  </a:solidFill>
                  <a:latin typeface="微软雅黑" panose="020B0503020204020204" pitchFamily="34" charset="-122"/>
                  <a:ea typeface="微软雅黑" panose="020B0503020204020204" pitchFamily="34" charset="-122"/>
                  <a:cs typeface="Arial" panose="020B0604020202020204" pitchFamily="34" charset="0"/>
                </a:rPr>
                <a:t>6</a:t>
              </a:r>
              <a:endParaRPr lang="zh-CN" altLang="en-US" sz="2000" dirty="0">
                <a:solidFill>
                  <a:schemeClr val="tx1"/>
                </a:solidFill>
                <a:latin typeface="微软雅黑" panose="020B0503020204020204" pitchFamily="34" charset="-122"/>
                <a:ea typeface="微软雅黑" panose="020B0503020204020204" pitchFamily="34" charset="-122"/>
                <a:cs typeface="Arial" panose="020B0604020202020204" pitchFamily="34" charset="0"/>
              </a:endParaRPr>
            </a:p>
          </p:txBody>
        </p:sp>
      </p:grpSp>
      <p:grpSp>
        <p:nvGrpSpPr>
          <p:cNvPr id="31" name="组合 30"/>
          <p:cNvGrpSpPr/>
          <p:nvPr/>
        </p:nvGrpSpPr>
        <p:grpSpPr>
          <a:xfrm>
            <a:off x="1331640" y="5364090"/>
            <a:ext cx="6045606" cy="441174"/>
            <a:chOff x="1253516" y="1772816"/>
            <a:chExt cx="6447646" cy="572374"/>
          </a:xfrm>
        </p:grpSpPr>
        <p:sp>
          <p:nvSpPr>
            <p:cNvPr id="32" name="矩形: 圆角 24"/>
            <p:cNvSpPr/>
            <p:nvPr/>
          </p:nvSpPr>
          <p:spPr>
            <a:xfrm>
              <a:off x="1974780" y="1796550"/>
              <a:ext cx="5726382" cy="548640"/>
            </a:xfrm>
            <a:prstGeom prst="round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000" dirty="0">
                  <a:solidFill>
                    <a:schemeClr val="tx1"/>
                  </a:solidFill>
                  <a:latin typeface="微软雅黑" panose="020B0503020204020204" pitchFamily="34" charset="-122"/>
                  <a:ea typeface="微软雅黑" panose="020B0503020204020204" pitchFamily="34" charset="-122"/>
                </a:rPr>
                <a:t>人将获得自由而全面的发展</a:t>
              </a:r>
              <a:endParaRPr lang="zh-CN" altLang="en-US" sz="2000" dirty="0">
                <a:solidFill>
                  <a:schemeClr val="tx1"/>
                </a:solidFill>
                <a:latin typeface="微软雅黑" panose="020B0503020204020204" pitchFamily="34" charset="-122"/>
                <a:ea typeface="微软雅黑" panose="020B0503020204020204" pitchFamily="34" charset="-122"/>
              </a:endParaRPr>
            </a:p>
          </p:txBody>
        </p:sp>
        <p:sp>
          <p:nvSpPr>
            <p:cNvPr id="33" name="矩形: 圆角 25"/>
            <p:cNvSpPr/>
            <p:nvPr/>
          </p:nvSpPr>
          <p:spPr>
            <a:xfrm>
              <a:off x="1253516" y="1772816"/>
              <a:ext cx="550039" cy="548640"/>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chemeClr val="tx1"/>
                  </a:solidFill>
                  <a:latin typeface="微软雅黑" panose="020B0503020204020204" pitchFamily="34" charset="-122"/>
                  <a:ea typeface="微软雅黑" panose="020B0503020204020204" pitchFamily="34" charset="-122"/>
                  <a:cs typeface="Arial" panose="020B0604020202020204" pitchFamily="34" charset="0"/>
                </a:rPr>
                <a:t>7</a:t>
              </a:r>
              <a:endParaRPr lang="zh-CN" altLang="en-US" sz="2000" dirty="0">
                <a:solidFill>
                  <a:schemeClr val="tx1"/>
                </a:solidFill>
                <a:latin typeface="微软雅黑" panose="020B0503020204020204" pitchFamily="34" charset="-122"/>
                <a:ea typeface="微软雅黑" panose="020B0503020204020204" pitchFamily="34" charset="-122"/>
                <a:cs typeface="Arial" panose="020B0604020202020204" pitchFamily="34" charset="0"/>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3404870" y="1630045"/>
            <a:ext cx="5544820" cy="3962400"/>
          </a:xfrm>
        </p:spPr>
        <p:txBody>
          <a:bodyPr>
            <a:noAutofit/>
          </a:bodyPr>
          <a:lstStyle/>
          <a:p>
            <a:pPr fontAlgn="auto">
              <a:lnSpc>
                <a:spcPts val="3000"/>
              </a:lnSpc>
              <a:spcBef>
                <a:spcPts val="0"/>
              </a:spcBef>
              <a:buNone/>
            </a:pPr>
            <a:r>
              <a:rPr lang="en-US" altLang="zh-CN" sz="2000" dirty="0">
                <a:latin typeface="微软雅黑" panose="020B0503020204020204" pitchFamily="34" charset="-122"/>
                <a:ea typeface="微软雅黑" panose="020B0503020204020204" pitchFamily="34" charset="-122"/>
              </a:rPr>
              <a:t>           </a:t>
            </a:r>
            <a:r>
              <a:rPr lang="zh-CN" altLang="zh-CN" sz="2000" dirty="0">
                <a:latin typeface="微软雅黑" panose="020B0503020204020204" pitchFamily="34" charset="-122"/>
                <a:ea typeface="微软雅黑" panose="020B0503020204020204" pitchFamily="34" charset="-122"/>
              </a:rPr>
              <a:t>马克思</a:t>
            </a:r>
            <a:r>
              <a:rPr lang="zh-CN" altLang="en-US" sz="2000" dirty="0">
                <a:latin typeface="微软雅黑" panose="020B0503020204020204" pitchFamily="34" charset="-122"/>
                <a:ea typeface="微软雅黑" panose="020B0503020204020204" pitchFamily="34" charset="-122"/>
              </a:rPr>
              <a:t>、</a:t>
            </a:r>
            <a:r>
              <a:rPr lang="zh-CN" altLang="zh-CN" sz="2000" dirty="0">
                <a:latin typeface="微软雅黑" panose="020B0503020204020204" pitchFamily="34" charset="-122"/>
                <a:ea typeface="微软雅黑" panose="020B0503020204020204" pitchFamily="34" charset="-122"/>
              </a:rPr>
              <a:t>恩格斯在揭示资本主义制度的矛盾与弊端的基础上，描述了社会主义或共产主义社会各方面的具体制度特征，说明</a:t>
            </a:r>
            <a:r>
              <a:rPr lang="zh-CN" altLang="en-US" sz="2000" dirty="0">
                <a:latin typeface="微软雅黑" panose="020B0503020204020204" pitchFamily="34" charset="-122"/>
                <a:ea typeface="微软雅黑" panose="020B0503020204020204" pitchFamily="34" charset="-122"/>
              </a:rPr>
              <a:t>了</a:t>
            </a:r>
            <a:r>
              <a:rPr lang="zh-CN" altLang="zh-CN" sz="2000" dirty="0">
                <a:latin typeface="微软雅黑" panose="020B0503020204020204" pitchFamily="34" charset="-122"/>
                <a:ea typeface="微软雅黑" panose="020B0503020204020204" pitchFamily="34" charset="-122"/>
              </a:rPr>
              <a:t>为什么</a:t>
            </a:r>
            <a:r>
              <a:rPr lang="zh-CN" altLang="zh-CN" sz="2000" dirty="0">
                <a:solidFill>
                  <a:srgbClr val="C00000"/>
                </a:solidFill>
                <a:latin typeface="微软雅黑" panose="020B0503020204020204" pitchFamily="34" charset="-122"/>
                <a:ea typeface="微软雅黑" panose="020B0503020204020204" pitchFamily="34" charset="-122"/>
              </a:rPr>
              <a:t>社会主义和共产主义必然胜利</a:t>
            </a:r>
            <a:r>
              <a:rPr lang="zh-CN" altLang="zh-CN" sz="2000" dirty="0">
                <a:latin typeface="微软雅黑" panose="020B0503020204020204" pitchFamily="34" charset="-122"/>
                <a:ea typeface="微软雅黑" panose="020B0503020204020204" pitchFamily="34" charset="-122"/>
              </a:rPr>
              <a:t>，</a:t>
            </a:r>
            <a:r>
              <a:rPr lang="zh-CN" altLang="zh-CN" sz="2000" dirty="0">
                <a:solidFill>
                  <a:srgbClr val="C00000"/>
                </a:solidFill>
                <a:latin typeface="微软雅黑" panose="020B0503020204020204" pitchFamily="34" charset="-122"/>
                <a:ea typeface="微软雅黑" panose="020B0503020204020204" pitchFamily="34" charset="-122"/>
              </a:rPr>
              <a:t>资本主义必然灭亡</a:t>
            </a:r>
            <a:r>
              <a:rPr lang="zh-CN" altLang="zh-CN" sz="2000" dirty="0">
                <a:latin typeface="微软雅黑" panose="020B0503020204020204" pitchFamily="34" charset="-122"/>
                <a:ea typeface="微软雅黑" panose="020B0503020204020204" pitchFamily="34" charset="-122"/>
              </a:rPr>
              <a:t>。邓小平开辟的中国特色社会主义以雄辩的事实论证了</a:t>
            </a:r>
            <a:r>
              <a:rPr lang="zh-CN" altLang="zh-CN" sz="2000" dirty="0">
                <a:solidFill>
                  <a:srgbClr val="C00000"/>
                </a:solidFill>
                <a:latin typeface="微软雅黑" panose="020B0503020204020204" pitchFamily="34" charset="-122"/>
                <a:ea typeface="微软雅黑" panose="020B0503020204020204" pitchFamily="34" charset="-122"/>
              </a:rPr>
              <a:t>共产主义远大理想的合理性</a:t>
            </a:r>
            <a:r>
              <a:rPr lang="zh-CN" altLang="zh-CN" sz="2000" dirty="0">
                <a:latin typeface="微软雅黑" panose="020B0503020204020204" pitchFamily="34" charset="-122"/>
                <a:ea typeface="微软雅黑" panose="020B0503020204020204" pitchFamily="34" charset="-122"/>
              </a:rPr>
              <a:t>。</a:t>
            </a:r>
            <a:endParaRPr lang="en-US" altLang="zh-CN" sz="2000" dirty="0">
              <a:latin typeface="微软雅黑" panose="020B0503020204020204" pitchFamily="34" charset="-122"/>
              <a:ea typeface="微软雅黑" panose="020B0503020204020204" pitchFamily="34" charset="-122"/>
            </a:endParaRPr>
          </a:p>
          <a:p>
            <a:pPr>
              <a:lnSpc>
                <a:spcPct val="170000"/>
              </a:lnSpc>
              <a:buNone/>
            </a:pPr>
            <a:r>
              <a:rPr lang="en-US" altLang="zh-CN" sz="2000" dirty="0">
                <a:latin typeface="微软雅黑" panose="020B0503020204020204" pitchFamily="34" charset="-122"/>
                <a:ea typeface="微软雅黑" panose="020B0503020204020204" pitchFamily="34" charset="-122"/>
              </a:rPr>
              <a:t>       </a:t>
            </a:r>
            <a:endParaRPr lang="zh-CN" altLang="en-US" sz="2000" dirty="0">
              <a:latin typeface="微软雅黑" panose="020B0503020204020204" pitchFamily="34" charset="-122"/>
              <a:ea typeface="微软雅黑" panose="020B0503020204020204" pitchFamily="34" charset="-122"/>
            </a:endParaRPr>
          </a:p>
        </p:txBody>
      </p:sp>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08693" y="2246551"/>
            <a:ext cx="3206104" cy="2526466"/>
          </a:xfrm>
          <a:prstGeom prst="rect">
            <a:avLst/>
          </a:prstGeom>
          <a:effectLst>
            <a:softEdge rad="31750"/>
          </a:effectLst>
        </p:spPr>
      </p:pic>
      <p:sp>
        <p:nvSpPr>
          <p:cNvPr id="5" name="矩形 4"/>
          <p:cNvSpPr/>
          <p:nvPr/>
        </p:nvSpPr>
        <p:spPr>
          <a:xfrm>
            <a:off x="254256" y="1197511"/>
            <a:ext cx="3260998" cy="855390"/>
          </a:xfrm>
          <a:prstGeom prst="rect">
            <a:avLst/>
          </a:prstGeom>
          <a:solidFill>
            <a:srgbClr val="C00000"/>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rtlCol="0" anchor="ctr"/>
          <a:lstStyle/>
          <a:p>
            <a:pPr algn="ctr" defTabSz="913765"/>
            <a:r>
              <a:rPr lang="zh-CN" altLang="en-US" sz="28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无产阶级革命导师</a:t>
            </a:r>
            <a:endParaRPr lang="zh-CN" altLang="en-US" sz="28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2" name="文本框 1"/>
          <p:cNvSpPr txBox="1"/>
          <p:nvPr/>
        </p:nvSpPr>
        <p:spPr>
          <a:xfrm>
            <a:off x="2079625" y="5087620"/>
            <a:ext cx="5139055" cy="398780"/>
          </a:xfrm>
          <a:prstGeom prst="rect">
            <a:avLst/>
          </a:prstGeom>
          <a:noFill/>
        </p:spPr>
        <p:txBody>
          <a:bodyPr wrap="square" rtlCol="0">
            <a:spAutoFit/>
          </a:bodyPr>
          <a:p>
            <a:r>
              <a:rPr lang="en-US" altLang="zh-CN" dirty="0">
                <a:solidFill>
                  <a:srgbClr val="C00000"/>
                </a:solidFill>
                <a:latin typeface="微软雅黑" panose="020B0503020204020204" pitchFamily="34" charset="-122"/>
                <a:ea typeface="微软雅黑" panose="020B0503020204020204" pitchFamily="34" charset="-122"/>
                <a:sym typeface="+mn-ea"/>
              </a:rPr>
              <a:t> </a:t>
            </a:r>
            <a:r>
              <a:rPr lang="zh-CN" altLang="zh-CN" sz="2000" dirty="0">
                <a:solidFill>
                  <a:srgbClr val="C00000"/>
                </a:solidFill>
                <a:latin typeface="微软雅黑" panose="020B0503020204020204" pitchFamily="34" charset="-122"/>
                <a:ea typeface="微软雅黑" panose="020B0503020204020204" pitchFamily="34" charset="-122"/>
                <a:sym typeface="+mn-ea"/>
              </a:rPr>
              <a:t>有比较才会发现优劣，有比较才会有选择</a:t>
            </a:r>
            <a:r>
              <a:rPr lang="zh-CN" altLang="en-US" sz="2000" dirty="0">
                <a:solidFill>
                  <a:srgbClr val="C00000"/>
                </a:solidFill>
                <a:latin typeface="微软雅黑" panose="020B0503020204020204" pitchFamily="34" charset="-122"/>
                <a:ea typeface="微软雅黑" panose="020B0503020204020204" pitchFamily="34" charset="-122"/>
                <a:sym typeface="+mn-ea"/>
              </a:rPr>
              <a:t>。</a:t>
            </a:r>
            <a:endParaRPr lang="zh-CN" altLang="en-US" sz="2000" dirty="0">
              <a:solidFill>
                <a:srgbClr val="C00000"/>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29"/>
          <p:cNvSpPr/>
          <p:nvPr/>
        </p:nvSpPr>
        <p:spPr bwMode="auto">
          <a:xfrm>
            <a:off x="563245" y="1562100"/>
            <a:ext cx="7987665" cy="4358005"/>
          </a:xfrm>
          <a:prstGeom prst="roundRect">
            <a:avLst/>
          </a:prstGeom>
          <a:solidFill>
            <a:srgbClr val="FFFCD3"/>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p>
            <a:pPr algn="ctr" eaLnBrk="1" hangingPunct="1">
              <a:buFont typeface="Arial" panose="020B0604020202020204" pitchFamily="34" charset="0"/>
              <a:buNone/>
              <a:defRPr/>
            </a:pPr>
            <a:endParaRPr lang="zh-CN" altLang="en-US">
              <a:solidFill>
                <a:schemeClr val="tx1">
                  <a:lumMod val="85000"/>
                  <a:lumOff val="15000"/>
                </a:schemeClr>
              </a:solidFill>
            </a:endParaRPr>
          </a:p>
        </p:txBody>
      </p:sp>
      <p:sp>
        <p:nvSpPr>
          <p:cNvPr id="4" name="TextBox 24"/>
          <p:cNvSpPr txBox="1"/>
          <p:nvPr/>
        </p:nvSpPr>
        <p:spPr>
          <a:xfrm>
            <a:off x="690880" y="1848485"/>
            <a:ext cx="7977505" cy="4092575"/>
          </a:xfrm>
          <a:prstGeom prst="rect">
            <a:avLst/>
          </a:prstGeom>
          <a:noFill/>
        </p:spPr>
        <p:txBody>
          <a:bodyPr wrap="square" rtlCol="0">
            <a:spAutoFit/>
          </a:bodyPr>
          <a:lstStyle/>
          <a:p>
            <a:pPr fontAlgn="auto">
              <a:lnSpc>
                <a:spcPct val="100000"/>
              </a:lnSpc>
            </a:pPr>
            <a:r>
              <a:rPr lang="en-US" altLang="zh-CN" sz="2000" dirty="0">
                <a:latin typeface="微软雅黑" panose="020B0503020204020204" pitchFamily="34" charset="-122"/>
                <a:ea typeface="微软雅黑" panose="020B0503020204020204" pitchFamily="34" charset="-122"/>
              </a:rPr>
              <a:t>       </a:t>
            </a:r>
            <a:r>
              <a:rPr lang="zh-CN" altLang="en-US" sz="2000" b="1" dirty="0">
                <a:latin typeface="楷体" panose="02010609060101010101" charset="-122"/>
                <a:ea typeface="楷体" panose="02010609060101010101" charset="-122"/>
              </a:rPr>
              <a:t>我们这里所说的是这样的共产主义社会，它不是在它自身基础上已经发展了的，恰好相反，是刚刚从资本主义社会中产生出来的，因此它在各方面，在经济、道德和精神方面都还带着它脱胎出来的那个旧社会的痕迹。</a:t>
            </a:r>
            <a:endParaRPr lang="zh-CN" altLang="en-US" sz="2000" b="1" dirty="0">
              <a:latin typeface="楷体" panose="02010609060101010101" charset="-122"/>
              <a:ea typeface="楷体" panose="02010609060101010101" charset="-122"/>
            </a:endParaRPr>
          </a:p>
          <a:p>
            <a:pPr fontAlgn="auto">
              <a:lnSpc>
                <a:spcPct val="100000"/>
              </a:lnSpc>
            </a:pPr>
            <a:r>
              <a:rPr lang="zh-CN" altLang="en-US" sz="2000" b="1" dirty="0">
                <a:latin typeface="楷体" panose="02010609060101010101" charset="-122"/>
                <a:ea typeface="楷体" panose="02010609060101010101" charset="-122"/>
              </a:rPr>
              <a:t>                                                 </a:t>
            </a:r>
            <a:r>
              <a:rPr lang="en-US" altLang="zh-CN" sz="2000" b="1" dirty="0">
                <a:latin typeface="楷体" panose="02010609060101010101" charset="-122"/>
                <a:ea typeface="楷体" panose="02010609060101010101" charset="-122"/>
              </a:rPr>
              <a:t>——</a:t>
            </a:r>
            <a:r>
              <a:rPr lang="zh-CN" altLang="en-US" sz="2000" b="1" dirty="0">
                <a:latin typeface="楷体" panose="02010609060101010101" charset="-122"/>
                <a:ea typeface="楷体" panose="02010609060101010101" charset="-122"/>
              </a:rPr>
              <a:t>马克思 </a:t>
            </a:r>
            <a:endParaRPr lang="zh-CN" altLang="en-US" sz="2000" b="1" dirty="0">
              <a:latin typeface="楷体" panose="02010609060101010101" charset="-122"/>
              <a:ea typeface="楷体" panose="02010609060101010101" charset="-122"/>
            </a:endParaRPr>
          </a:p>
          <a:p>
            <a:pPr fontAlgn="auto">
              <a:lnSpc>
                <a:spcPct val="100000"/>
              </a:lnSpc>
            </a:pPr>
            <a:r>
              <a:rPr lang="zh-CN" altLang="en-US" sz="2000" b="1" dirty="0">
                <a:latin typeface="楷体" panose="02010609060101010101" charset="-122"/>
                <a:ea typeface="楷体" panose="02010609060101010101" charset="-122"/>
              </a:rPr>
              <a:t>    </a:t>
            </a:r>
            <a:r>
              <a:rPr lang="zh-CN" altLang="en-US" sz="2000" b="1" dirty="0">
                <a:latin typeface="楷体" panose="02010609060101010101" charset="-122"/>
                <a:ea typeface="楷体" panose="02010609060101010101" charset="-122"/>
                <a:sym typeface="+mn-ea"/>
              </a:rPr>
              <a:t>社会主义和共产主义之间的科学区别，只在于前者是从资本主义中生长起来的新社会的第一阶段，后者是这个新社会的更高阶段。</a:t>
            </a:r>
            <a:endParaRPr lang="zh-CN" altLang="en-US" sz="2000" b="1" dirty="0">
              <a:latin typeface="楷体" panose="02010609060101010101" charset="-122"/>
              <a:ea typeface="楷体" panose="02010609060101010101" charset="-122"/>
            </a:endParaRPr>
          </a:p>
          <a:p>
            <a:pPr fontAlgn="auto">
              <a:lnSpc>
                <a:spcPct val="100000"/>
              </a:lnSpc>
            </a:pPr>
            <a:r>
              <a:rPr lang="zh-CN" altLang="en-US" sz="2000" b="1" dirty="0">
                <a:latin typeface="楷体" panose="02010609060101010101" charset="-122"/>
                <a:ea typeface="楷体" panose="02010609060101010101" charset="-122"/>
              </a:rPr>
              <a:t>                                                   </a:t>
            </a:r>
            <a:r>
              <a:rPr lang="en-US" altLang="zh-CN" sz="2000" b="1" dirty="0">
                <a:latin typeface="楷体" panose="02010609060101010101" charset="-122"/>
                <a:ea typeface="楷体" panose="02010609060101010101" charset="-122"/>
              </a:rPr>
              <a:t>——</a:t>
            </a:r>
            <a:r>
              <a:rPr lang="zh-CN" altLang="en-US" sz="2000" b="1" dirty="0">
                <a:latin typeface="楷体" panose="02010609060101010101" charset="-122"/>
                <a:ea typeface="楷体" panose="02010609060101010101" charset="-122"/>
              </a:rPr>
              <a:t>列宁</a:t>
            </a:r>
            <a:endParaRPr lang="zh-CN" altLang="en-US" sz="2000" b="1" dirty="0">
              <a:latin typeface="楷体" panose="02010609060101010101" charset="-122"/>
              <a:ea typeface="楷体" panose="02010609060101010101" charset="-122"/>
            </a:endParaRPr>
          </a:p>
          <a:p>
            <a:pPr algn="l" fontAlgn="auto">
              <a:lnSpc>
                <a:spcPct val="100000"/>
              </a:lnSpc>
              <a:buClrTx/>
              <a:buSzTx/>
              <a:buFontTx/>
            </a:pPr>
            <a:r>
              <a:rPr lang="zh-CN" altLang="en-US" sz="2000" b="1" dirty="0">
                <a:latin typeface="楷体" panose="02010609060101010101" charset="-122"/>
                <a:ea typeface="楷体" panose="02010609060101010101" charset="-122"/>
                <a:sym typeface="+mn-ea"/>
              </a:rPr>
              <a:t>    我们搞社会主义才几十年，还处在初级阶段。巩固和发展社会主义制度，还需要一个很长的历史阶段，需要我们几代人、十几代人，甚至几十代人坚持不懈努力奋斗，决不能掉以轻心。</a:t>
            </a:r>
            <a:endParaRPr lang="zh-CN" altLang="en-US" sz="2000" b="1" dirty="0">
              <a:latin typeface="楷体" panose="02010609060101010101" charset="-122"/>
              <a:ea typeface="楷体" panose="02010609060101010101" charset="-122"/>
              <a:sym typeface="+mn-ea"/>
            </a:endParaRPr>
          </a:p>
          <a:p>
            <a:pPr algn="l" fontAlgn="auto">
              <a:lnSpc>
                <a:spcPct val="100000"/>
              </a:lnSpc>
              <a:buClrTx/>
              <a:buSzTx/>
              <a:buFontTx/>
            </a:pPr>
            <a:r>
              <a:rPr lang="zh-CN" altLang="en-US" sz="2000" b="1" dirty="0">
                <a:latin typeface="楷体" panose="02010609060101010101" charset="-122"/>
                <a:ea typeface="楷体" panose="02010609060101010101" charset="-122"/>
                <a:sym typeface="+mn-ea"/>
              </a:rPr>
              <a:t>                                                 </a:t>
            </a:r>
            <a:r>
              <a:rPr lang="en-US" altLang="zh-CN" sz="2000" b="1" dirty="0">
                <a:latin typeface="楷体" panose="02010609060101010101" charset="-122"/>
                <a:ea typeface="楷体" panose="02010609060101010101" charset="-122"/>
                <a:sym typeface="+mn-ea"/>
              </a:rPr>
              <a:t>——</a:t>
            </a:r>
            <a:r>
              <a:rPr lang="zh-CN" altLang="en-US" sz="2000" b="1" dirty="0">
                <a:latin typeface="楷体" panose="02010609060101010101" charset="-122"/>
                <a:ea typeface="楷体" panose="02010609060101010101" charset="-122"/>
                <a:sym typeface="+mn-ea"/>
              </a:rPr>
              <a:t>邓小平</a:t>
            </a:r>
            <a:endParaRPr lang="zh-CN" altLang="en-US" sz="2000" dirty="0">
              <a:latin typeface="楷体" panose="02010609060101010101" charset="-122"/>
              <a:ea typeface="楷体" panose="02010609060101010101" charset="-122"/>
            </a:endParaRPr>
          </a:p>
          <a:p>
            <a:pPr fontAlgn="auto">
              <a:lnSpc>
                <a:spcPct val="100000"/>
              </a:lnSpc>
            </a:pPr>
            <a:endParaRPr lang="zh-CN" altLang="en-US" sz="2000" dirty="0">
              <a:latin typeface="楷体" panose="02010609060101010101" charset="-122"/>
              <a:ea typeface="楷体" panose="02010609060101010101" charset="-122"/>
            </a:endParaRPr>
          </a:p>
        </p:txBody>
      </p:sp>
      <p:sp>
        <p:nvSpPr>
          <p:cNvPr id="6" name="标题 1"/>
          <p:cNvSpPr>
            <a:spLocks noGrp="1"/>
          </p:cNvSpPr>
          <p:nvPr>
            <p:ph type="title"/>
          </p:nvPr>
        </p:nvSpPr>
        <p:spPr>
          <a:xfrm>
            <a:off x="563245" y="845820"/>
            <a:ext cx="8432165" cy="906145"/>
          </a:xfrm>
        </p:spPr>
        <p:txBody>
          <a:bodyPr>
            <a:normAutofit/>
          </a:bodyPr>
          <a:lstStyle/>
          <a:p>
            <a:pPr algn="l"/>
            <a:r>
              <a:rPr lang="zh-CN" altLang="en-US" sz="2400" b="1" spc="300" dirty="0">
                <a:solidFill>
                  <a:srgbClr val="A2292E"/>
                </a:solidFill>
                <a:latin typeface="微软雅黑" panose="020B0503020204020204" pitchFamily="34" charset="-122"/>
                <a:ea typeface="微软雅黑" panose="020B0503020204020204" pitchFamily="34" charset="-122"/>
                <a:cs typeface="+mn-cs"/>
              </a:rPr>
              <a:t>（二）共产主义有一个从低级到高级的发展过程，</a:t>
            </a:r>
            <a:br>
              <a:rPr lang="zh-CN" altLang="en-US" sz="2400" b="1" spc="300" dirty="0">
                <a:solidFill>
                  <a:srgbClr val="A2292E"/>
                </a:solidFill>
                <a:latin typeface="微软雅黑" panose="020B0503020204020204" pitchFamily="34" charset="-122"/>
                <a:ea typeface="微软雅黑" panose="020B0503020204020204" pitchFamily="34" charset="-122"/>
                <a:cs typeface="+mn-cs"/>
              </a:rPr>
            </a:br>
            <a:r>
              <a:rPr lang="zh-CN" altLang="en-US" sz="2400" b="1" spc="300" dirty="0">
                <a:solidFill>
                  <a:srgbClr val="A2292E"/>
                </a:solidFill>
                <a:latin typeface="微软雅黑" panose="020B0503020204020204" pitchFamily="34" charset="-122"/>
                <a:ea typeface="微软雅黑" panose="020B0503020204020204" pitchFamily="34" charset="-122"/>
                <a:cs typeface="+mn-cs"/>
              </a:rPr>
              <a:t>        </a:t>
            </a:r>
            <a:r>
              <a:rPr lang="zh-CN" altLang="en-US" sz="2400" b="1" spc="300" dirty="0">
                <a:solidFill>
                  <a:srgbClr val="A2292E"/>
                </a:solidFill>
                <a:latin typeface="微软雅黑" panose="020B0503020204020204" pitchFamily="34" charset="-122"/>
                <a:ea typeface="微软雅黑" panose="020B0503020204020204" pitchFamily="34" charset="-122"/>
                <a:cs typeface="+mn-cs"/>
              </a:rPr>
              <a:t>是远大的理想</a:t>
            </a:r>
            <a:endParaRPr lang="zh-CN" altLang="en-US" sz="2400" b="1" spc="300" dirty="0">
              <a:solidFill>
                <a:srgbClr val="A2292E"/>
              </a:solidFill>
              <a:latin typeface="微软雅黑" panose="020B0503020204020204" pitchFamily="34" charset="-122"/>
              <a:ea typeface="微软雅黑" panose="020B0503020204020204" pitchFamily="34" charset="-122"/>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heckerboard(across)">
                                      <p:cBhvr>
                                        <p:cTn id="7" dur="500"/>
                                        <p:tgtEl>
                                          <p:spTgt spid="4">
                                            <p:txEl>
                                              <p:pRg st="0" end="0"/>
                                            </p:txEl>
                                          </p:spTgt>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checkerboard(across)">
                                      <p:cBhvr>
                                        <p:cTn id="10" dur="500"/>
                                        <p:tgtEl>
                                          <p:spTgt spid="4">
                                            <p:txEl>
                                              <p:pRg st="1" end="1"/>
                                            </p:txEl>
                                          </p:spTgt>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checkerboard(across)">
                                      <p:cBhvr>
                                        <p:cTn id="13" dur="500"/>
                                        <p:tgtEl>
                                          <p:spTgt spid="4">
                                            <p:txEl>
                                              <p:pRg st="2" end="2"/>
                                            </p:txEl>
                                          </p:spTgt>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4">
                                            <p:txEl>
                                              <p:pRg st="3" end="3"/>
                                            </p:txEl>
                                          </p:spTgt>
                                        </p:tgtEl>
                                        <p:attrNameLst>
                                          <p:attrName>style.visibility</p:attrName>
                                        </p:attrNameLst>
                                      </p:cBhvr>
                                      <p:to>
                                        <p:strVal val="visible"/>
                                      </p:to>
                                    </p:set>
                                    <p:animEffect transition="in" filter="checkerboard(across)">
                                      <p:cBhvr>
                                        <p:cTn id="16" dur="500"/>
                                        <p:tgtEl>
                                          <p:spTgt spid="4">
                                            <p:txEl>
                                              <p:pRg st="3" end="3"/>
                                            </p:txEl>
                                          </p:spTgt>
                                        </p:tgtEl>
                                      </p:cBhvr>
                                    </p:animEffect>
                                  </p:childTnLst>
                                </p:cTn>
                              </p:par>
                              <p:par>
                                <p:cTn id="17" presetID="5" presetClass="entr" presetSubtype="10" fill="hold" grpId="0" nodeType="with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Effect transition="in" filter="checkerboard(across)">
                                      <p:cBhvr>
                                        <p:cTn id="19" dur="500"/>
                                        <p:tgtEl>
                                          <p:spTgt spid="4">
                                            <p:txEl>
                                              <p:pRg st="4" end="4"/>
                                            </p:txEl>
                                          </p:spTgt>
                                        </p:tgtEl>
                                      </p:cBhvr>
                                    </p:animEffect>
                                  </p:childTnLst>
                                </p:cTn>
                              </p:par>
                              <p:par>
                                <p:cTn id="20" presetID="5" presetClass="entr" presetSubtype="10" fill="hold" grpId="0" nodeType="withEffect">
                                  <p:stCondLst>
                                    <p:cond delay="0"/>
                                  </p:stCondLst>
                                  <p:childTnLst>
                                    <p:set>
                                      <p:cBhvr>
                                        <p:cTn id="21" dur="1" fill="hold">
                                          <p:stCondLst>
                                            <p:cond delay="0"/>
                                          </p:stCondLst>
                                        </p:cTn>
                                        <p:tgtEl>
                                          <p:spTgt spid="4">
                                            <p:txEl>
                                              <p:pRg st="5" end="5"/>
                                            </p:txEl>
                                          </p:spTgt>
                                        </p:tgtEl>
                                        <p:attrNameLst>
                                          <p:attrName>style.visibility</p:attrName>
                                        </p:attrNameLst>
                                      </p:cBhvr>
                                      <p:to>
                                        <p:strVal val="visible"/>
                                      </p:to>
                                    </p:set>
                                    <p:animEffect transition="in" filter="checkerboard(across)">
                                      <p:cBhvr>
                                        <p:cTn id="22"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155440" y="2287270"/>
            <a:ext cx="4489450" cy="3169285"/>
          </a:xfrm>
          <a:prstGeom prst="rect">
            <a:avLst/>
          </a:prstGeom>
          <a:noFill/>
        </p:spPr>
        <p:txBody>
          <a:bodyPr wrap="square" rtlCol="0">
            <a:spAutoFit/>
          </a:bodyPr>
          <a:lstStyle/>
          <a:p>
            <a:pPr algn="just" fontAlgn="auto">
              <a:lnSpc>
                <a:spcPts val="3000"/>
              </a:lnSpc>
            </a:pPr>
            <a:r>
              <a:rPr lang="zh-CN" altLang="en-US" sz="2400" dirty="0">
                <a:latin typeface="微软雅黑" panose="020B0503020204020204" pitchFamily="34" charset="-122"/>
                <a:ea typeface="微软雅黑" panose="020B0503020204020204" pitchFamily="34" charset="-122"/>
              </a:rPr>
              <a:t>    </a:t>
            </a:r>
            <a:r>
              <a:rPr lang="zh-CN" altLang="en-US" sz="2000" dirty="0">
                <a:latin typeface="微软雅黑" panose="020B0503020204020204" pitchFamily="34" charset="-122"/>
                <a:ea typeface="微软雅黑" panose="020B0503020204020204" pitchFamily="34" charset="-122"/>
              </a:rPr>
              <a:t>共产主义与原始社会、奴隶社会、封建社会、资本主义社会一样，也有一个</a:t>
            </a:r>
            <a:r>
              <a:rPr lang="zh-CN" altLang="en-US" sz="2000" dirty="0">
                <a:solidFill>
                  <a:srgbClr val="FF0000"/>
                </a:solidFill>
                <a:latin typeface="微软雅黑" panose="020B0503020204020204" pitchFamily="34" charset="-122"/>
                <a:ea typeface="微软雅黑" panose="020B0503020204020204" pitchFamily="34" charset="-122"/>
              </a:rPr>
              <a:t>由低级到高级</a:t>
            </a:r>
            <a:r>
              <a:rPr lang="zh-CN" altLang="en-US" sz="2000" dirty="0">
                <a:latin typeface="微软雅黑" panose="020B0503020204020204" pitchFamily="34" charset="-122"/>
                <a:ea typeface="微软雅黑" panose="020B0503020204020204" pitchFamily="34" charset="-122"/>
              </a:rPr>
              <a:t>的漫长发展过程，它是一个</a:t>
            </a:r>
            <a:r>
              <a:rPr lang="zh-CN" altLang="en-US" sz="2000" dirty="0">
                <a:solidFill>
                  <a:srgbClr val="FF0000"/>
                </a:solidFill>
                <a:latin typeface="微软雅黑" panose="020B0503020204020204" pitchFamily="34" charset="-122"/>
                <a:ea typeface="微软雅黑" panose="020B0503020204020204" pitchFamily="34" charset="-122"/>
              </a:rPr>
              <a:t>远大的理想</a:t>
            </a:r>
            <a:r>
              <a:rPr lang="zh-CN" altLang="en-US" sz="2000" dirty="0">
                <a:latin typeface="微软雅黑" panose="020B0503020204020204" pitchFamily="34" charset="-122"/>
                <a:ea typeface="微软雅黑" panose="020B0503020204020204" pitchFamily="34" charset="-122"/>
              </a:rPr>
              <a:t>。马克思主义经典作家根据不同时代特点，对中国共产主义理想社会发展阶段进行了科学预测，并将</a:t>
            </a:r>
            <a:r>
              <a:rPr lang="zh-CN" altLang="en-US" sz="2000" dirty="0">
                <a:solidFill>
                  <a:srgbClr val="FF0000"/>
                </a:solidFill>
                <a:latin typeface="微软雅黑" panose="020B0503020204020204" pitchFamily="34" charset="-122"/>
                <a:ea typeface="微软雅黑" panose="020B0503020204020204" pitchFamily="34" charset="-122"/>
              </a:rPr>
              <a:t>发达国家与落后国家的发展阶段</a:t>
            </a:r>
            <a:r>
              <a:rPr lang="zh-CN" altLang="en-US" sz="2000" dirty="0">
                <a:latin typeface="微软雅黑" panose="020B0503020204020204" pitchFamily="34" charset="-122"/>
                <a:ea typeface="微软雅黑" panose="020B0503020204020204" pitchFamily="34" charset="-122"/>
              </a:rPr>
              <a:t>区别开来。</a:t>
            </a:r>
            <a:endParaRPr lang="zh-CN" altLang="en-US" sz="2000" dirty="0">
              <a:latin typeface="微软雅黑" panose="020B0503020204020204" pitchFamily="34" charset="-122"/>
              <a:ea typeface="微软雅黑" panose="020B0503020204020204" pitchFamily="34" charset="-122"/>
            </a:endParaRPr>
          </a:p>
        </p:txBody>
      </p:sp>
      <p:pic>
        <p:nvPicPr>
          <p:cNvPr id="10" name="图片 9"/>
          <p:cNvPicPr>
            <a:picLocks noChangeAspect="1"/>
          </p:cNvPicPr>
          <p:nvPr/>
        </p:nvPicPr>
        <p:blipFill>
          <a:blip r:embed="rId1"/>
          <a:stretch>
            <a:fillRect/>
          </a:stretch>
        </p:blipFill>
        <p:spPr>
          <a:xfrm>
            <a:off x="410210" y="2642235"/>
            <a:ext cx="3570605" cy="2238375"/>
          </a:xfrm>
          <a:prstGeom prst="rect">
            <a:avLst/>
          </a:prstGeom>
          <a:effectLst>
            <a:softEdge rad="31750"/>
          </a:effectLst>
        </p:spPr>
      </p:pic>
      <p:sp>
        <p:nvSpPr>
          <p:cNvPr id="3" name="文本框 2"/>
          <p:cNvSpPr txBox="1"/>
          <p:nvPr/>
        </p:nvSpPr>
        <p:spPr>
          <a:xfrm>
            <a:off x="698500" y="1322705"/>
            <a:ext cx="8215630" cy="860425"/>
          </a:xfrm>
          <a:prstGeom prst="rect">
            <a:avLst/>
          </a:prstGeom>
          <a:noFill/>
        </p:spPr>
        <p:txBody>
          <a:bodyPr wrap="square" rtlCol="0">
            <a:spAutoFit/>
          </a:bodyPr>
          <a:p>
            <a:pPr fontAlgn="auto">
              <a:lnSpc>
                <a:spcPts val="3000"/>
              </a:lnSpc>
            </a:pPr>
            <a:r>
              <a:rPr lang="zh-CN" altLang="en-US" dirty="0">
                <a:latin typeface="微软雅黑" panose="020B0503020204020204" pitchFamily="34" charset="-122"/>
                <a:ea typeface="微软雅黑" panose="020B0503020204020204" pitchFamily="34" charset="-122"/>
                <a:sym typeface="+mn-ea"/>
              </a:rPr>
              <a:t>  </a:t>
            </a:r>
            <a:r>
              <a:rPr lang="zh-CN" altLang="en-US" sz="2000" dirty="0">
                <a:latin typeface="微软雅黑" panose="020B0503020204020204" pitchFamily="34" charset="-122"/>
                <a:ea typeface="微软雅黑" panose="020B0503020204020204" pitchFamily="34" charset="-122"/>
                <a:sym typeface="+mn-ea"/>
              </a:rPr>
              <a:t>    共产主义优于资本主义、高于资本主义，是</a:t>
            </a:r>
            <a:r>
              <a:rPr lang="zh-CN" altLang="en-US" sz="2000" dirty="0">
                <a:solidFill>
                  <a:srgbClr val="FF0000"/>
                </a:solidFill>
                <a:latin typeface="微软雅黑" panose="020B0503020204020204" pitchFamily="34" charset="-122"/>
                <a:ea typeface="微软雅黑" panose="020B0503020204020204" pitchFamily="34" charset="-122"/>
                <a:sym typeface="+mn-ea"/>
              </a:rPr>
              <a:t>人类最美好的理想社会制度</a:t>
            </a:r>
            <a:r>
              <a:rPr lang="zh-CN" altLang="en-US" sz="2000" dirty="0">
                <a:latin typeface="微软雅黑" panose="020B0503020204020204" pitchFamily="34" charset="-122"/>
                <a:ea typeface="微软雅黑" panose="020B0503020204020204" pitchFamily="34" charset="-122"/>
                <a:sym typeface="+mn-ea"/>
              </a:rPr>
              <a:t>，但美好的共产主义不是一蹴而就的。</a:t>
            </a:r>
            <a:endParaRPr lang="zh-CN" altLang="en-US" sz="2000" dirty="0">
              <a:latin typeface="微软雅黑" panose="020B0503020204020204" pitchFamily="34" charset="-122"/>
              <a:ea typeface="微软雅黑" panose="020B0503020204020204" pitchFamily="34" charset="-122"/>
              <a:sym typeface="+mn-ea"/>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086485" y="760730"/>
            <a:ext cx="7553960" cy="453390"/>
          </a:xfrm>
        </p:spPr>
        <p:txBody>
          <a:bodyPr>
            <a:normAutofit/>
          </a:bodyPr>
          <a:lstStyle/>
          <a:p>
            <a:pPr algn="l"/>
            <a:r>
              <a:rPr lang="en-US" altLang="zh-CN" sz="2000" b="1" dirty="0">
                <a:solidFill>
                  <a:srgbClr val="C00000"/>
                </a:solidFill>
                <a:latin typeface="微软雅黑" panose="020B0503020204020204" pitchFamily="34" charset="-122"/>
                <a:ea typeface="微软雅黑" panose="020B0503020204020204" pitchFamily="34" charset="-122"/>
              </a:rPr>
              <a:t>1</a:t>
            </a:r>
            <a:r>
              <a:rPr lang="zh-CN" altLang="zh-CN" sz="2000" b="1" dirty="0">
                <a:solidFill>
                  <a:srgbClr val="C00000"/>
                </a:solidFill>
                <a:latin typeface="微软雅黑" panose="020B0503020204020204" pitchFamily="34" charset="-122"/>
                <a:ea typeface="微软雅黑" panose="020B0503020204020204" pitchFamily="34" charset="-122"/>
              </a:rPr>
              <a:t>．发达的资本主义国家进入到共产主义所经历的发展阶段</a:t>
            </a:r>
            <a:endParaRPr lang="zh-CN" altLang="en-US" sz="2000" b="1" dirty="0">
              <a:solidFill>
                <a:srgbClr val="C00000"/>
              </a:solidFill>
              <a:latin typeface="微软雅黑" panose="020B0503020204020204" pitchFamily="34" charset="-122"/>
              <a:ea typeface="微软雅黑" panose="020B0503020204020204" pitchFamily="34" charset="-122"/>
            </a:endParaRPr>
          </a:p>
        </p:txBody>
      </p:sp>
      <p:sp>
        <p:nvSpPr>
          <p:cNvPr id="3" name="内容占位符 2"/>
          <p:cNvSpPr>
            <a:spLocks noGrp="1"/>
          </p:cNvSpPr>
          <p:nvPr>
            <p:ph idx="1"/>
          </p:nvPr>
        </p:nvSpPr>
        <p:spPr>
          <a:xfrm>
            <a:off x="334645" y="1202690"/>
            <a:ext cx="8190865" cy="1934210"/>
          </a:xfrm>
        </p:spPr>
        <p:txBody>
          <a:bodyPr>
            <a:normAutofit/>
          </a:bodyPr>
          <a:lstStyle/>
          <a:p>
            <a:pPr fontAlgn="auto">
              <a:lnSpc>
                <a:spcPts val="3000"/>
              </a:lnSpc>
              <a:spcBef>
                <a:spcPts val="0"/>
              </a:spcBef>
              <a:buNone/>
            </a:pPr>
            <a:r>
              <a:rPr lang="en-US" altLang="zh-CN" dirty="0"/>
              <a:t>        </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 </a:t>
            </a:r>
            <a:r>
              <a:rPr lang="zh-CN" altLang="zh-CN" sz="2000" dirty="0">
                <a:latin typeface="微软雅黑" panose="020B0503020204020204" pitchFamily="34" charset="-122"/>
                <a:ea typeface="微软雅黑" panose="020B0503020204020204" pitchFamily="34" charset="-122"/>
                <a:cs typeface="微软雅黑" panose="020B0503020204020204" pitchFamily="34" charset="-122"/>
              </a:rPr>
              <a:t>马克思</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zh-CN" altLang="zh-CN" sz="2000" dirty="0">
                <a:latin typeface="微软雅黑" panose="020B0503020204020204" pitchFamily="34" charset="-122"/>
                <a:ea typeface="微软雅黑" panose="020B0503020204020204" pitchFamily="34" charset="-122"/>
                <a:cs typeface="微软雅黑" panose="020B0503020204020204" pitchFamily="34" charset="-122"/>
              </a:rPr>
              <a:t>恩格斯根据对人类社会历史发展规律的理解和对巴黎公社经验等的概括，从当时</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西方主要</a:t>
            </a:r>
            <a:r>
              <a:rPr lang="zh-CN" altLang="zh-CN" sz="2000" dirty="0">
                <a:latin typeface="微软雅黑" panose="020B0503020204020204" pitchFamily="34" charset="-122"/>
                <a:ea typeface="微软雅黑" panose="020B0503020204020204" pitchFamily="34" charset="-122"/>
                <a:cs typeface="微软雅黑" panose="020B0503020204020204" pitchFamily="34" charset="-122"/>
              </a:rPr>
              <a:t>资本主义国家生产力发展水平出发，对社会主义革命成功后社会发展阶段设想和预测，认为共产主义理想社会</a:t>
            </a:r>
            <a:r>
              <a:rPr lang="zh-CN" altLang="zh-CN" sz="20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由低级到高级</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有</a:t>
            </a:r>
            <a:r>
              <a:rPr lang="zh-CN" altLang="en-US" sz="20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三个</a:t>
            </a:r>
            <a:r>
              <a:rPr lang="zh-CN" altLang="zh-CN" sz="20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阶段</a:t>
            </a:r>
            <a:r>
              <a:rPr lang="zh-CN" altLang="zh-CN" sz="2000" dirty="0">
                <a:latin typeface="微软雅黑" panose="020B0503020204020204" pitchFamily="34" charset="-122"/>
                <a:ea typeface="微软雅黑" panose="020B0503020204020204" pitchFamily="34" charset="-122"/>
                <a:cs typeface="微软雅黑" panose="020B0503020204020204" pitchFamily="34" charset="-122"/>
              </a:rPr>
              <a:t>：</a:t>
            </a:r>
            <a:endParaRPr lang="en-US" altLang="zh-CN" sz="2000" dirty="0">
              <a:latin typeface="微软雅黑" panose="020B0503020204020204" pitchFamily="34" charset="-122"/>
              <a:ea typeface="微软雅黑" panose="020B0503020204020204" pitchFamily="34" charset="-122"/>
              <a:cs typeface="微软雅黑" panose="020B0503020204020204" pitchFamily="34" charset="-122"/>
            </a:endParaRPr>
          </a:p>
          <a:p>
            <a:pPr>
              <a:lnSpc>
                <a:spcPct val="130000"/>
              </a:lnSpc>
            </a:pPr>
            <a:endParaRPr lang="zh-CN" altLang="en-US" sz="2000" dirty="0">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4" name="组合 3"/>
          <p:cNvGrpSpPr/>
          <p:nvPr/>
        </p:nvGrpSpPr>
        <p:grpSpPr>
          <a:xfrm>
            <a:off x="3109595" y="1401445"/>
            <a:ext cx="2896870" cy="3818890"/>
            <a:chOff x="3992610" y="-455114"/>
            <a:chExt cx="4191732" cy="5017538"/>
          </a:xfrm>
        </p:grpSpPr>
        <p:sp>
          <p:nvSpPr>
            <p:cNvPr id="5" name="弧形 4"/>
            <p:cNvSpPr/>
            <p:nvPr/>
          </p:nvSpPr>
          <p:spPr>
            <a:xfrm>
              <a:off x="3992610" y="-455114"/>
              <a:ext cx="4191732" cy="4966198"/>
            </a:xfrm>
            <a:prstGeom prst="arc">
              <a:avLst>
                <a:gd name="adj1" fmla="val 1308532"/>
                <a:gd name="adj2" fmla="val 9354251"/>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6" name="椭圆 5"/>
            <p:cNvSpPr/>
            <p:nvPr/>
          </p:nvSpPr>
          <p:spPr>
            <a:xfrm>
              <a:off x="4072218" y="2808692"/>
              <a:ext cx="92070" cy="9207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p:cNvSpPr/>
            <p:nvPr/>
          </p:nvSpPr>
          <p:spPr>
            <a:xfrm>
              <a:off x="8021742" y="2785832"/>
              <a:ext cx="92070" cy="9207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6049964" y="4470354"/>
              <a:ext cx="92070" cy="9207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5298820" y="1983460"/>
              <a:ext cx="1618459" cy="1604744"/>
            </a:xfrm>
            <a:prstGeom prst="rect">
              <a:avLst/>
            </a:prstGeom>
          </p:spPr>
        </p:pic>
      </p:grpSp>
      <p:sp>
        <p:nvSpPr>
          <p:cNvPr id="10" name="矩形 9"/>
          <p:cNvSpPr/>
          <p:nvPr/>
        </p:nvSpPr>
        <p:spPr>
          <a:xfrm>
            <a:off x="774700" y="2923540"/>
            <a:ext cx="2334895" cy="1889760"/>
          </a:xfrm>
          <a:prstGeom prst="rect">
            <a:avLst/>
          </a:prstGeom>
        </p:spPr>
        <p:txBody>
          <a:bodyPr wrap="square">
            <a:spAutoFit/>
          </a:bodyPr>
          <a:lstStyle/>
          <a:p>
            <a:pPr>
              <a:lnSpc>
                <a:spcPct val="130000"/>
              </a:lnSpc>
              <a:buNone/>
            </a:pPr>
            <a:r>
              <a:rPr lang="zh-CN" altLang="zh-CN" dirty="0">
                <a:latin typeface="微软雅黑" panose="020B0503020204020204" pitchFamily="34" charset="-122"/>
                <a:ea typeface="微软雅黑" panose="020B0503020204020204" pitchFamily="34" charset="-122"/>
              </a:rPr>
              <a:t>第一个阶段：</a:t>
            </a:r>
            <a:endParaRPr lang="zh-CN" altLang="zh-CN" dirty="0">
              <a:latin typeface="微软雅黑" panose="020B0503020204020204" pitchFamily="34" charset="-122"/>
              <a:ea typeface="微软雅黑" panose="020B0503020204020204" pitchFamily="34" charset="-122"/>
            </a:endParaRPr>
          </a:p>
          <a:p>
            <a:pPr>
              <a:lnSpc>
                <a:spcPct val="130000"/>
              </a:lnSpc>
              <a:buNone/>
            </a:pPr>
            <a:r>
              <a:rPr lang="zh-CN" altLang="zh-CN" dirty="0">
                <a:latin typeface="微软雅黑" panose="020B0503020204020204" pitchFamily="34" charset="-122"/>
                <a:ea typeface="微软雅黑" panose="020B0503020204020204" pitchFamily="34" charset="-122"/>
              </a:rPr>
              <a:t>由发达的资本主义社会到发达的社会主义社会过渡阶段，也叫</a:t>
            </a:r>
            <a:r>
              <a:rPr lang="zh-CN" altLang="zh-CN" b="1" dirty="0">
                <a:solidFill>
                  <a:srgbClr val="FF0000"/>
                </a:solidFill>
                <a:latin typeface="微软雅黑" panose="020B0503020204020204" pitchFamily="34" charset="-122"/>
                <a:ea typeface="微软雅黑" panose="020B0503020204020204" pitchFamily="34" charset="-122"/>
              </a:rPr>
              <a:t>过渡时期</a:t>
            </a:r>
            <a:endParaRPr lang="zh-CN" altLang="zh-CN" b="1" dirty="0">
              <a:solidFill>
                <a:srgbClr val="FF0000"/>
              </a:solidFill>
              <a:latin typeface="微软雅黑" panose="020B0503020204020204" pitchFamily="34" charset="-122"/>
              <a:ea typeface="微软雅黑" panose="020B0503020204020204" pitchFamily="34" charset="-122"/>
            </a:endParaRPr>
          </a:p>
        </p:txBody>
      </p:sp>
      <p:sp>
        <p:nvSpPr>
          <p:cNvPr id="11" name="矩形 10"/>
          <p:cNvSpPr/>
          <p:nvPr/>
        </p:nvSpPr>
        <p:spPr>
          <a:xfrm>
            <a:off x="2143125" y="4926965"/>
            <a:ext cx="4857115" cy="810260"/>
          </a:xfrm>
          <a:prstGeom prst="rect">
            <a:avLst/>
          </a:prstGeom>
        </p:spPr>
        <p:txBody>
          <a:bodyPr wrap="square">
            <a:spAutoFit/>
          </a:bodyPr>
          <a:lstStyle/>
          <a:p>
            <a:pPr>
              <a:lnSpc>
                <a:spcPct val="130000"/>
              </a:lnSpc>
              <a:buNone/>
            </a:pPr>
            <a:r>
              <a:rPr lang="zh-CN" altLang="zh-CN" dirty="0">
                <a:latin typeface="微软雅黑" panose="020B0503020204020204" pitchFamily="34" charset="-122"/>
                <a:ea typeface="微软雅黑" panose="020B0503020204020204" pitchFamily="34" charset="-122"/>
              </a:rPr>
              <a:t>第二个阶段：</a:t>
            </a:r>
            <a:endParaRPr lang="zh-CN" altLang="zh-CN" dirty="0">
              <a:latin typeface="微软雅黑" panose="020B0503020204020204" pitchFamily="34" charset="-122"/>
              <a:ea typeface="微软雅黑" panose="020B0503020204020204" pitchFamily="34" charset="-122"/>
            </a:endParaRPr>
          </a:p>
          <a:p>
            <a:pPr>
              <a:lnSpc>
                <a:spcPct val="130000"/>
              </a:lnSpc>
              <a:buNone/>
            </a:pPr>
            <a:r>
              <a:rPr lang="zh-CN" altLang="zh-CN" dirty="0">
                <a:latin typeface="微软雅黑" panose="020B0503020204020204" pitchFamily="34" charset="-122"/>
                <a:ea typeface="微软雅黑" panose="020B0503020204020204" pitchFamily="34" charset="-122"/>
              </a:rPr>
              <a:t>共产主义初级阶段，也叫</a:t>
            </a:r>
            <a:r>
              <a:rPr lang="zh-CN" altLang="zh-CN" b="1" dirty="0">
                <a:solidFill>
                  <a:srgbClr val="FF0000"/>
                </a:solidFill>
                <a:latin typeface="微软雅黑" panose="020B0503020204020204" pitchFamily="34" charset="-122"/>
                <a:ea typeface="微软雅黑" panose="020B0503020204020204" pitchFamily="34" charset="-122"/>
              </a:rPr>
              <a:t>发达的社会主义阶段</a:t>
            </a:r>
            <a:endParaRPr lang="zh-CN" altLang="zh-CN" b="1" dirty="0">
              <a:solidFill>
                <a:srgbClr val="FF0000"/>
              </a:solidFill>
              <a:latin typeface="微软雅黑" panose="020B0503020204020204" pitchFamily="34" charset="-122"/>
              <a:ea typeface="微软雅黑" panose="020B0503020204020204" pitchFamily="34" charset="-122"/>
            </a:endParaRPr>
          </a:p>
        </p:txBody>
      </p:sp>
      <p:sp>
        <p:nvSpPr>
          <p:cNvPr id="12" name="矩形 11"/>
          <p:cNvSpPr/>
          <p:nvPr/>
        </p:nvSpPr>
        <p:spPr>
          <a:xfrm>
            <a:off x="6136640" y="2997835"/>
            <a:ext cx="2755900" cy="1170305"/>
          </a:xfrm>
          <a:prstGeom prst="rect">
            <a:avLst/>
          </a:prstGeom>
        </p:spPr>
        <p:txBody>
          <a:bodyPr wrap="square">
            <a:spAutoFit/>
          </a:bodyPr>
          <a:lstStyle/>
          <a:p>
            <a:pPr>
              <a:lnSpc>
                <a:spcPct val="130000"/>
              </a:lnSpc>
              <a:buNone/>
            </a:pPr>
            <a:r>
              <a:rPr lang="zh-CN" altLang="zh-CN" dirty="0">
                <a:latin typeface="微软雅黑" panose="020B0503020204020204" pitchFamily="34" charset="-122"/>
                <a:ea typeface="微软雅黑" panose="020B0503020204020204" pitchFamily="34" charset="-122"/>
              </a:rPr>
              <a:t>第三个阶段：</a:t>
            </a:r>
            <a:endParaRPr lang="zh-CN" altLang="zh-CN" dirty="0">
              <a:latin typeface="微软雅黑" panose="020B0503020204020204" pitchFamily="34" charset="-122"/>
              <a:ea typeface="微软雅黑" panose="020B0503020204020204" pitchFamily="34" charset="-122"/>
            </a:endParaRPr>
          </a:p>
          <a:p>
            <a:pPr>
              <a:lnSpc>
                <a:spcPct val="130000"/>
              </a:lnSpc>
              <a:buNone/>
            </a:pPr>
            <a:r>
              <a:rPr lang="zh-CN" altLang="zh-CN" dirty="0">
                <a:latin typeface="微软雅黑" panose="020B0503020204020204" pitchFamily="34" charset="-122"/>
                <a:ea typeface="微软雅黑" panose="020B0503020204020204" pitchFamily="34" charset="-122"/>
              </a:rPr>
              <a:t>共产主义高级阶段，也叫</a:t>
            </a:r>
            <a:r>
              <a:rPr lang="zh-CN" altLang="zh-CN" b="1" dirty="0">
                <a:solidFill>
                  <a:srgbClr val="FF0000"/>
                </a:solidFill>
                <a:latin typeface="微软雅黑" panose="020B0503020204020204" pitchFamily="34" charset="-122"/>
                <a:ea typeface="微软雅黑" panose="020B0503020204020204" pitchFamily="34" charset="-122"/>
              </a:rPr>
              <a:t>共产主义阶段</a:t>
            </a:r>
            <a:endParaRPr lang="zh-CN" altLang="zh-CN" b="1" dirty="0">
              <a:solidFill>
                <a:srgbClr val="FF0000"/>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wd">
                                    <p:tmPct val="10000"/>
                                  </p:iterate>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2299"/>
                            </p:stCondLst>
                            <p:childTnLst>
                              <p:par>
                                <p:cTn id="9" presetID="10" presetClass="entr" presetSubtype="0" fill="hold" grpId="0" nodeType="afterEffect">
                                  <p:stCondLst>
                                    <p:cond delay="0"/>
                                  </p:stCondLst>
                                  <p:iterate type="wd">
                                    <p:tmPct val="10000"/>
                                  </p:iterate>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par>
                          <p:cTn id="12" fill="hold">
                            <p:stCondLst>
                              <p:cond delay="4050"/>
                            </p:stCondLst>
                            <p:childTnLst>
                              <p:par>
                                <p:cTn id="13" presetID="10" presetClass="entr" presetSubtype="0" fill="hold" grpId="0" nodeType="afterEffect">
                                  <p:stCondLst>
                                    <p:cond delay="0"/>
                                  </p:stCondLst>
                                  <p:iterate type="wd">
                                    <p:tmPct val="10000"/>
                                  </p:iterate>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65" y="1113645"/>
            <a:ext cx="8229600" cy="674948"/>
          </a:xfrm>
        </p:spPr>
        <p:txBody>
          <a:bodyPr>
            <a:normAutofit/>
          </a:bodyPr>
          <a:lstStyle/>
          <a:p>
            <a:r>
              <a:rPr lang="en-US" altLang="zh-CN" sz="2000" b="1" dirty="0">
                <a:solidFill>
                  <a:srgbClr val="C00000"/>
                </a:solidFill>
                <a:latin typeface="微软雅黑" panose="020B0503020204020204" pitchFamily="34" charset="-122"/>
                <a:ea typeface="微软雅黑" panose="020B0503020204020204" pitchFamily="34" charset="-122"/>
              </a:rPr>
              <a:t>2</a:t>
            </a:r>
            <a:r>
              <a:rPr lang="zh-CN" altLang="zh-CN" sz="2000" b="1" dirty="0">
                <a:solidFill>
                  <a:srgbClr val="C00000"/>
                </a:solidFill>
                <a:latin typeface="微软雅黑" panose="020B0503020204020204" pitchFamily="34" charset="-122"/>
                <a:ea typeface="微软雅黑" panose="020B0503020204020204" pitchFamily="34" charset="-122"/>
              </a:rPr>
              <a:t>．落后的国家</a:t>
            </a:r>
            <a:r>
              <a:rPr lang="zh-CN" altLang="en-US" sz="2000" b="1" dirty="0">
                <a:solidFill>
                  <a:srgbClr val="C00000"/>
                </a:solidFill>
                <a:latin typeface="微软雅黑" panose="020B0503020204020204" pitchFamily="34" charset="-122"/>
                <a:ea typeface="微软雅黑" panose="020B0503020204020204" pitchFamily="34" charset="-122"/>
              </a:rPr>
              <a:t>在</a:t>
            </a:r>
            <a:r>
              <a:rPr lang="zh-CN" altLang="zh-CN" sz="2000" b="1" dirty="0">
                <a:solidFill>
                  <a:srgbClr val="C00000"/>
                </a:solidFill>
                <a:latin typeface="微软雅黑" panose="020B0503020204020204" pitchFamily="34" charset="-122"/>
                <a:ea typeface="微软雅黑" panose="020B0503020204020204" pitchFamily="34" charset="-122"/>
              </a:rPr>
              <a:t>无产阶级革命胜利后进入共产主义经历的发展阶段</a:t>
            </a:r>
            <a:endParaRPr lang="zh-CN" altLang="en-US" sz="2000" b="1" dirty="0">
              <a:solidFill>
                <a:srgbClr val="C00000"/>
              </a:solidFill>
              <a:latin typeface="微软雅黑" panose="020B0503020204020204" pitchFamily="34" charset="-122"/>
              <a:ea typeface="微软雅黑" panose="020B0503020204020204" pitchFamily="34" charset="-122"/>
            </a:endParaRPr>
          </a:p>
        </p:txBody>
      </p:sp>
      <p:sp>
        <p:nvSpPr>
          <p:cNvPr id="3" name="内容占位符 2"/>
          <p:cNvSpPr>
            <a:spLocks noGrp="1"/>
          </p:cNvSpPr>
          <p:nvPr>
            <p:ph idx="1"/>
          </p:nvPr>
        </p:nvSpPr>
        <p:spPr>
          <a:xfrm>
            <a:off x="1019175" y="1917065"/>
            <a:ext cx="6990080" cy="3960495"/>
          </a:xfrm>
        </p:spPr>
        <p:txBody>
          <a:bodyPr>
            <a:noAutofit/>
          </a:bodyPr>
          <a:lstStyle/>
          <a:p>
            <a:pPr marL="0" indent="0" algn="just" fontAlgn="auto">
              <a:lnSpc>
                <a:spcPts val="3080"/>
              </a:lnSpc>
              <a:spcBef>
                <a:spcPts val="0"/>
              </a:spcBef>
              <a:spcAft>
                <a:spcPts val="1200"/>
              </a:spcAft>
              <a:buClr>
                <a:srgbClr val="C00000"/>
              </a:buClr>
              <a:buNone/>
            </a:pPr>
            <a:r>
              <a:rPr lang="en-US" altLang="zh-CN" sz="2000" dirty="0">
                <a:latin typeface="微软雅黑" panose="020B0503020204020204" pitchFamily="34" charset="-122"/>
                <a:ea typeface="微软雅黑" panose="020B0503020204020204" pitchFamily="34" charset="-122"/>
              </a:rPr>
              <a:t>      19</a:t>
            </a:r>
            <a:r>
              <a:rPr lang="zh-CN" altLang="zh-CN" sz="2000" dirty="0">
                <a:latin typeface="微软雅黑" panose="020B0503020204020204" pitchFamily="34" charset="-122"/>
                <a:ea typeface="微软雅黑" panose="020B0503020204020204" pitchFamily="34" charset="-122"/>
              </a:rPr>
              <a:t>世纪</a:t>
            </a:r>
            <a:r>
              <a:rPr lang="en-US" altLang="zh-CN" sz="2000" dirty="0">
                <a:latin typeface="微软雅黑" panose="020B0503020204020204" pitchFamily="34" charset="-122"/>
                <a:ea typeface="微软雅黑" panose="020B0503020204020204" pitchFamily="34" charset="-122"/>
              </a:rPr>
              <a:t>80</a:t>
            </a:r>
            <a:r>
              <a:rPr lang="zh-CN" altLang="zh-CN" sz="2000" dirty="0">
                <a:latin typeface="微软雅黑" panose="020B0503020204020204" pitchFamily="34" charset="-122"/>
                <a:ea typeface="微软雅黑" panose="020B0503020204020204" pitchFamily="34" charset="-122"/>
              </a:rPr>
              <a:t>年代以后，</a:t>
            </a:r>
            <a:r>
              <a:rPr lang="zh-CN" altLang="en-US" sz="2000" dirty="0">
                <a:latin typeface="微软雅黑" panose="020B0503020204020204" pitchFamily="34" charset="-122"/>
                <a:ea typeface="微软雅黑" panose="020B0503020204020204" pitchFamily="34" charset="-122"/>
              </a:rPr>
              <a:t>随着欧洲资本主义的迅速发展，</a:t>
            </a:r>
            <a:r>
              <a:rPr lang="zh-CN" altLang="zh-CN" sz="2000" dirty="0">
                <a:latin typeface="微软雅黑" panose="020B0503020204020204" pitchFamily="34" charset="-122"/>
                <a:ea typeface="微软雅黑" panose="020B0503020204020204" pitchFamily="34" charset="-122"/>
              </a:rPr>
              <a:t>东方革命呈现日益高涨</a:t>
            </a:r>
            <a:r>
              <a:rPr lang="zh-CN" altLang="en-US" sz="2000" dirty="0">
                <a:latin typeface="微软雅黑" panose="020B0503020204020204" pitchFamily="34" charset="-122"/>
                <a:ea typeface="微软雅黑" panose="020B0503020204020204" pitchFamily="34" charset="-122"/>
              </a:rPr>
              <a:t>的</a:t>
            </a:r>
            <a:r>
              <a:rPr lang="zh-CN" altLang="zh-CN" sz="2000" dirty="0">
                <a:latin typeface="微软雅黑" panose="020B0503020204020204" pitchFamily="34" charset="-122"/>
                <a:ea typeface="微软雅黑" panose="020B0503020204020204" pitchFamily="34" charset="-122"/>
              </a:rPr>
              <a:t>形势。</a:t>
            </a:r>
            <a:endParaRPr lang="zh-CN" altLang="zh-CN" sz="2000" dirty="0">
              <a:latin typeface="微软雅黑" panose="020B0503020204020204" pitchFamily="34" charset="-122"/>
              <a:ea typeface="微软雅黑" panose="020B0503020204020204" pitchFamily="34" charset="-122"/>
            </a:endParaRPr>
          </a:p>
          <a:p>
            <a:pPr marL="0" indent="0" algn="just" fontAlgn="auto">
              <a:lnSpc>
                <a:spcPts val="3000"/>
              </a:lnSpc>
              <a:spcBef>
                <a:spcPts val="0"/>
              </a:spcBef>
              <a:buClr>
                <a:srgbClr val="C00000"/>
              </a:buClr>
              <a:buNone/>
            </a:pPr>
            <a:r>
              <a:rPr lang="zh-CN" altLang="zh-CN" sz="2000" dirty="0">
                <a:latin typeface="微软雅黑" panose="020B0503020204020204" pitchFamily="34" charset="-122"/>
                <a:ea typeface="微软雅黑" panose="020B0503020204020204" pitchFamily="34" charset="-122"/>
              </a:rPr>
              <a:t>       马克思</a:t>
            </a:r>
            <a:r>
              <a:rPr lang="zh-CN" altLang="en-US" sz="2000" dirty="0">
                <a:latin typeface="微软雅黑" panose="020B0503020204020204" pitchFamily="34" charset="-122"/>
                <a:ea typeface="微软雅黑" panose="020B0503020204020204" pitchFamily="34" charset="-122"/>
              </a:rPr>
              <a:t>认识到东方革命不同于西方革命的特点，认为经济</a:t>
            </a:r>
            <a:r>
              <a:rPr lang="zh-CN" altLang="zh-CN" sz="2000" dirty="0">
                <a:latin typeface="微软雅黑" panose="020B0503020204020204" pitchFamily="34" charset="-122"/>
                <a:ea typeface="微软雅黑" panose="020B0503020204020204" pitchFamily="34" charset="-122"/>
              </a:rPr>
              <a:t>比较落后的</a:t>
            </a:r>
            <a:r>
              <a:rPr lang="zh-CN" altLang="en-US" sz="2000" dirty="0">
                <a:latin typeface="微软雅黑" panose="020B0503020204020204" pitchFamily="34" charset="-122"/>
                <a:ea typeface="微软雅黑" panose="020B0503020204020204" pitchFamily="34" charset="-122"/>
              </a:rPr>
              <a:t>东方</a:t>
            </a:r>
            <a:r>
              <a:rPr lang="zh-CN" altLang="zh-CN" sz="2000" dirty="0">
                <a:latin typeface="微软雅黑" panose="020B0503020204020204" pitchFamily="34" charset="-122"/>
                <a:ea typeface="微软雅黑" panose="020B0503020204020204" pitchFamily="34" charset="-122"/>
              </a:rPr>
              <a:t>封建国家或殖民地半殖民地国家，可以超越资本主义生产发展的整个阶段，</a:t>
            </a:r>
            <a:r>
              <a:rPr lang="zh-CN" altLang="en-US" sz="2000" dirty="0">
                <a:solidFill>
                  <a:srgbClr val="C00000"/>
                </a:solidFill>
                <a:latin typeface="微软雅黑" panose="020B0503020204020204" pitchFamily="34" charset="-122"/>
                <a:ea typeface="微软雅黑" panose="020B0503020204020204" pitchFamily="34" charset="-122"/>
              </a:rPr>
              <a:t>由前资本主义的生产方式直接进入以公有制为基础的社会主义生产方式阶段</a:t>
            </a:r>
            <a:r>
              <a:rPr lang="zh-CN" altLang="en-US" sz="2000" dirty="0">
                <a:latin typeface="微软雅黑" panose="020B0503020204020204" pitchFamily="34" charset="-122"/>
                <a:ea typeface="微软雅黑" panose="020B0503020204020204" pitchFamily="34" charset="-122"/>
              </a:rPr>
              <a:t>，可以</a:t>
            </a:r>
            <a:r>
              <a:rPr lang="zh-CN" altLang="zh-CN" sz="2000" dirty="0">
                <a:latin typeface="微软雅黑" panose="020B0503020204020204" pitchFamily="34" charset="-122"/>
                <a:ea typeface="微软雅黑" panose="020B0503020204020204" pitchFamily="34" charset="-122"/>
              </a:rPr>
              <a:t>避开资本主义制度及其灾难</a:t>
            </a:r>
            <a:r>
              <a:rPr lang="zh-CN" altLang="en-US" sz="2000" dirty="0">
                <a:latin typeface="微软雅黑" panose="020B0503020204020204" pitchFamily="34" charset="-122"/>
                <a:ea typeface="微软雅黑" panose="020B0503020204020204" pitchFamily="34" charset="-122"/>
              </a:rPr>
              <a:t>而</a:t>
            </a:r>
            <a:r>
              <a:rPr lang="zh-CN" altLang="zh-CN" sz="2000" dirty="0">
                <a:latin typeface="微软雅黑" panose="020B0503020204020204" pitchFamily="34" charset="-122"/>
                <a:ea typeface="微软雅黑" panose="020B0503020204020204" pitchFamily="34" charset="-122"/>
              </a:rPr>
              <a:t>吸收资本主义创造的文明和巨大成就，</a:t>
            </a:r>
            <a:r>
              <a:rPr lang="zh-CN" altLang="en-US" sz="2000" dirty="0">
                <a:solidFill>
                  <a:srgbClr val="C00000"/>
                </a:solidFill>
                <a:latin typeface="微软雅黑" panose="020B0503020204020204" pitchFamily="34" charset="-122"/>
                <a:ea typeface="微软雅黑" panose="020B0503020204020204" pitchFamily="34" charset="-122"/>
              </a:rPr>
              <a:t>实现向社会主义过渡。</a:t>
            </a:r>
            <a:endParaRPr lang="zh-CN" altLang="en-US" sz="2000" dirty="0">
              <a:solidFill>
                <a:srgbClr val="C00000"/>
              </a:solidFill>
              <a:latin typeface="微软雅黑" panose="020B0503020204020204" pitchFamily="34" charset="-122"/>
              <a:ea typeface="微软雅黑" panose="020B0503020204020204" pitchFamily="34" charset="-122"/>
            </a:endParaRPr>
          </a:p>
        </p:txBody>
      </p:sp>
      <p:sp>
        <p:nvSpPr>
          <p:cNvPr id="6" name="流程图: 卡片 5"/>
          <p:cNvSpPr/>
          <p:nvPr/>
        </p:nvSpPr>
        <p:spPr>
          <a:xfrm>
            <a:off x="1139190" y="2098040"/>
            <a:ext cx="269875" cy="247015"/>
          </a:xfrm>
          <a:prstGeom prst="flowChartPunchedCard">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p>
            <a:pPr algn="ctr"/>
            <a:endParaRPr lang="zh-CN" altLang="en-US"/>
          </a:p>
        </p:txBody>
      </p:sp>
      <p:sp>
        <p:nvSpPr>
          <p:cNvPr id="8" name="流程图: 卡片 7"/>
          <p:cNvSpPr/>
          <p:nvPr/>
        </p:nvSpPr>
        <p:spPr>
          <a:xfrm>
            <a:off x="1139190" y="3014980"/>
            <a:ext cx="269875" cy="247015"/>
          </a:xfrm>
          <a:prstGeom prst="flowChartPunchedCard">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p>
            <a:pPr algn="ctr"/>
            <a:endParaRPr lang="zh-CN" alt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457200" y="1009650"/>
            <a:ext cx="8229600" cy="3093085"/>
          </a:xfrm>
        </p:spPr>
        <p:txBody>
          <a:bodyPr>
            <a:normAutofit/>
          </a:bodyPr>
          <a:lstStyle/>
          <a:p>
            <a:pPr fontAlgn="auto">
              <a:lnSpc>
                <a:spcPts val="3000"/>
              </a:lnSpc>
              <a:spcBef>
                <a:spcPts val="0"/>
              </a:spcBef>
              <a:buNone/>
            </a:pPr>
            <a:r>
              <a:rPr lang="zh-CN" altLang="en-US" sz="2000" dirty="0">
                <a:latin typeface="微软雅黑" panose="020B0503020204020204" pitchFamily="34" charset="-122"/>
                <a:ea typeface="微软雅黑" panose="020B0503020204020204" pitchFamily="34" charset="-122"/>
              </a:rPr>
              <a:t>           落后的封建国家、殖民地半殖民地国家在无产阶级革命胜利后，进入共产主义也经历三个阶段，但起始阶段不一样。</a:t>
            </a:r>
            <a:endParaRPr lang="en-US" altLang="zh-CN" sz="2000" dirty="0">
              <a:latin typeface="微软雅黑" panose="020B0503020204020204" pitchFamily="34" charset="-122"/>
              <a:ea typeface="微软雅黑" panose="020B0503020204020204" pitchFamily="34" charset="-122"/>
            </a:endParaRPr>
          </a:p>
          <a:p>
            <a:pPr>
              <a:lnSpc>
                <a:spcPct val="130000"/>
              </a:lnSpc>
              <a:buNone/>
            </a:pPr>
            <a:r>
              <a:rPr lang="zh-CN" altLang="en-US" sz="2000" dirty="0">
                <a:latin typeface="微软雅黑" panose="020B0503020204020204" pitchFamily="34" charset="-122"/>
                <a:ea typeface="微软雅黑" panose="020B0503020204020204" pitchFamily="34" charset="-122"/>
              </a:rPr>
              <a:t>           </a:t>
            </a:r>
            <a:r>
              <a:rPr lang="zh-CN" altLang="zh-CN" sz="2000" dirty="0">
                <a:solidFill>
                  <a:srgbClr val="FF0000"/>
                </a:solidFill>
                <a:latin typeface="微软雅黑" panose="020B0503020204020204" pitchFamily="34" charset="-122"/>
                <a:ea typeface="微软雅黑" panose="020B0503020204020204" pitchFamily="34" charset="-122"/>
              </a:rPr>
              <a:t>第一个阶段：</a:t>
            </a:r>
            <a:r>
              <a:rPr lang="zh-CN" altLang="zh-CN" sz="2000" dirty="0">
                <a:latin typeface="微软雅黑" panose="020B0503020204020204" pitchFamily="34" charset="-122"/>
                <a:ea typeface="微软雅黑" panose="020B0503020204020204" pitchFamily="34" charset="-122"/>
              </a:rPr>
              <a:t>由封建社会或殖民地半殖民地社会到社会主义过渡阶段，也叫</a:t>
            </a:r>
            <a:r>
              <a:rPr lang="zh-CN" altLang="zh-CN" sz="2000" b="1" dirty="0">
                <a:solidFill>
                  <a:srgbClr val="C00000"/>
                </a:solidFill>
                <a:latin typeface="微软雅黑" panose="020B0503020204020204" pitchFamily="34" charset="-122"/>
                <a:ea typeface="微软雅黑" panose="020B0503020204020204" pitchFamily="34" charset="-122"/>
              </a:rPr>
              <a:t>过渡时期</a:t>
            </a:r>
            <a:r>
              <a:rPr lang="zh-CN" altLang="zh-CN" sz="2000" dirty="0">
                <a:latin typeface="微软雅黑" panose="020B0503020204020204" pitchFamily="34" charset="-122"/>
                <a:ea typeface="微软雅黑" panose="020B0503020204020204" pitchFamily="34" charset="-122"/>
              </a:rPr>
              <a:t>；</a:t>
            </a:r>
            <a:endParaRPr lang="zh-CN" altLang="zh-CN" sz="2000" dirty="0">
              <a:latin typeface="微软雅黑" panose="020B0503020204020204" pitchFamily="34" charset="-122"/>
              <a:ea typeface="微软雅黑" panose="020B0503020204020204" pitchFamily="34" charset="-122"/>
            </a:endParaRPr>
          </a:p>
          <a:p>
            <a:pPr>
              <a:lnSpc>
                <a:spcPct val="130000"/>
              </a:lnSpc>
              <a:buNone/>
            </a:pPr>
            <a:r>
              <a:rPr lang="en-US" altLang="zh-CN" sz="2000" dirty="0">
                <a:latin typeface="微软雅黑" panose="020B0503020204020204" pitchFamily="34" charset="-122"/>
                <a:ea typeface="微软雅黑" panose="020B0503020204020204" pitchFamily="34" charset="-122"/>
              </a:rPr>
              <a:t>           </a:t>
            </a:r>
            <a:r>
              <a:rPr lang="zh-CN" altLang="zh-CN" sz="2000" dirty="0">
                <a:solidFill>
                  <a:srgbClr val="FF0000"/>
                </a:solidFill>
                <a:latin typeface="微软雅黑" panose="020B0503020204020204" pitchFamily="34" charset="-122"/>
                <a:ea typeface="微软雅黑" panose="020B0503020204020204" pitchFamily="34" charset="-122"/>
              </a:rPr>
              <a:t>第二个阶段：</a:t>
            </a:r>
            <a:r>
              <a:rPr lang="zh-CN" altLang="en-US" sz="2000" b="1" dirty="0">
                <a:solidFill>
                  <a:srgbClr val="C00000"/>
                </a:solidFill>
                <a:latin typeface="微软雅黑" panose="020B0503020204020204" pitchFamily="34" charset="-122"/>
                <a:ea typeface="微软雅黑" panose="020B0503020204020204" pitchFamily="34" charset="-122"/>
              </a:rPr>
              <a:t>共产主义初级阶段</a:t>
            </a:r>
            <a:r>
              <a:rPr lang="zh-CN" altLang="zh-CN" sz="2000" dirty="0">
                <a:latin typeface="微软雅黑" panose="020B0503020204020204" pitchFamily="34" charset="-122"/>
                <a:ea typeface="微软雅黑" panose="020B0503020204020204" pitchFamily="34" charset="-122"/>
              </a:rPr>
              <a:t>，也叫</a:t>
            </a:r>
            <a:r>
              <a:rPr lang="zh-CN" altLang="en-US" sz="2000" b="1" dirty="0">
                <a:solidFill>
                  <a:srgbClr val="C00000"/>
                </a:solidFill>
                <a:latin typeface="微软雅黑" panose="020B0503020204020204" pitchFamily="34" charset="-122"/>
                <a:ea typeface="微软雅黑" panose="020B0503020204020204" pitchFamily="34" charset="-122"/>
              </a:rPr>
              <a:t>社会主义社会，</a:t>
            </a:r>
            <a:r>
              <a:rPr lang="zh-CN" altLang="en-US" sz="2000" dirty="0">
                <a:latin typeface="微软雅黑" panose="020B0503020204020204" pitchFamily="34" charset="-122"/>
                <a:ea typeface="微软雅黑" panose="020B0503020204020204" pitchFamily="34" charset="-122"/>
              </a:rPr>
              <a:t>包括</a:t>
            </a:r>
            <a:r>
              <a:rPr lang="zh-CN" altLang="en-US" sz="2000" b="1" dirty="0">
                <a:solidFill>
                  <a:srgbClr val="C00000"/>
                </a:solidFill>
                <a:latin typeface="微软雅黑" panose="020B0503020204020204" pitchFamily="34" charset="-122"/>
                <a:ea typeface="微软雅黑" panose="020B0503020204020204" pitchFamily="34" charset="-122"/>
              </a:rPr>
              <a:t>社会主义初级阶段</a:t>
            </a:r>
            <a:r>
              <a:rPr lang="zh-CN" altLang="en-US" sz="2000" dirty="0">
                <a:latin typeface="微软雅黑" panose="020B0503020204020204" pitchFamily="34" charset="-122"/>
                <a:ea typeface="微软雅黑" panose="020B0503020204020204" pitchFamily="34" charset="-122"/>
              </a:rPr>
              <a:t>和</a:t>
            </a:r>
            <a:r>
              <a:rPr lang="zh-CN" altLang="en-US" sz="2000" b="1" dirty="0">
                <a:solidFill>
                  <a:srgbClr val="C00000"/>
                </a:solidFill>
                <a:latin typeface="微软雅黑" panose="020B0503020204020204" pitchFamily="34" charset="-122"/>
                <a:ea typeface="微软雅黑" panose="020B0503020204020204" pitchFamily="34" charset="-122"/>
              </a:rPr>
              <a:t>社会主义高级阶段</a:t>
            </a:r>
            <a:r>
              <a:rPr lang="zh-CN" altLang="en-US" sz="2000" dirty="0">
                <a:latin typeface="微软雅黑" panose="020B0503020204020204" pitchFamily="34" charset="-122"/>
                <a:ea typeface="微软雅黑" panose="020B0503020204020204" pitchFamily="34" charset="-122"/>
              </a:rPr>
              <a:t>；</a:t>
            </a:r>
            <a:endParaRPr lang="en-US" altLang="zh-CN" sz="2000" dirty="0">
              <a:latin typeface="微软雅黑" panose="020B0503020204020204" pitchFamily="34" charset="-122"/>
              <a:ea typeface="微软雅黑" panose="020B0503020204020204" pitchFamily="34" charset="-122"/>
            </a:endParaRPr>
          </a:p>
          <a:p>
            <a:pPr>
              <a:lnSpc>
                <a:spcPct val="130000"/>
              </a:lnSpc>
              <a:buNone/>
            </a:pPr>
            <a:r>
              <a:rPr lang="en-US" altLang="zh-CN" sz="2000" dirty="0">
                <a:latin typeface="微软雅黑" panose="020B0503020204020204" pitchFamily="34" charset="-122"/>
                <a:ea typeface="微软雅黑" panose="020B0503020204020204" pitchFamily="34" charset="-122"/>
              </a:rPr>
              <a:t>           </a:t>
            </a:r>
            <a:r>
              <a:rPr lang="zh-CN" altLang="zh-CN" sz="2000" dirty="0">
                <a:solidFill>
                  <a:srgbClr val="FF0000"/>
                </a:solidFill>
                <a:latin typeface="微软雅黑" panose="020B0503020204020204" pitchFamily="34" charset="-122"/>
                <a:ea typeface="微软雅黑" panose="020B0503020204020204" pitchFamily="34" charset="-122"/>
              </a:rPr>
              <a:t>第三个阶段：</a:t>
            </a:r>
            <a:r>
              <a:rPr lang="zh-CN" altLang="zh-CN" sz="2000" dirty="0">
                <a:latin typeface="微软雅黑" panose="020B0503020204020204" pitchFamily="34" charset="-122"/>
                <a:ea typeface="微软雅黑" panose="020B0503020204020204" pitchFamily="34" charset="-122"/>
              </a:rPr>
              <a:t>共产主义高级阶段</a:t>
            </a:r>
            <a:r>
              <a:rPr lang="zh-CN" altLang="en-US" sz="2000" dirty="0">
                <a:latin typeface="微软雅黑" panose="020B0503020204020204" pitchFamily="34" charset="-122"/>
                <a:ea typeface="微软雅黑" panose="020B0503020204020204" pitchFamily="34" charset="-122"/>
              </a:rPr>
              <a:t>，即</a:t>
            </a:r>
            <a:r>
              <a:rPr lang="zh-CN" altLang="en-US" sz="2000" b="1" dirty="0">
                <a:solidFill>
                  <a:srgbClr val="C00000"/>
                </a:solidFill>
                <a:latin typeface="微软雅黑" panose="020B0503020204020204" pitchFamily="34" charset="-122"/>
                <a:ea typeface="微软雅黑" panose="020B0503020204020204" pitchFamily="34" charset="-122"/>
              </a:rPr>
              <a:t>共产主义社会</a:t>
            </a:r>
            <a:r>
              <a:rPr lang="zh-CN" altLang="zh-CN" sz="2000" dirty="0">
                <a:latin typeface="微软雅黑" panose="020B0503020204020204" pitchFamily="34" charset="-122"/>
                <a:ea typeface="微软雅黑" panose="020B0503020204020204" pitchFamily="34" charset="-122"/>
              </a:rPr>
              <a:t>。</a:t>
            </a:r>
            <a:endParaRPr lang="zh-CN" altLang="zh-CN" sz="2000" dirty="0">
              <a:latin typeface="微软雅黑" panose="020B0503020204020204" pitchFamily="34" charset="-122"/>
              <a:ea typeface="微软雅黑" panose="020B0503020204020204" pitchFamily="34" charset="-122"/>
            </a:endParaRPr>
          </a:p>
          <a:p>
            <a:pPr lvl="5"/>
            <a:endParaRPr lang="zh-CN" altLang="en-US" sz="1600" dirty="0"/>
          </a:p>
        </p:txBody>
      </p:sp>
      <p:grpSp>
        <p:nvGrpSpPr>
          <p:cNvPr id="4" name="组合 3"/>
          <p:cNvGrpSpPr/>
          <p:nvPr/>
        </p:nvGrpSpPr>
        <p:grpSpPr>
          <a:xfrm>
            <a:off x="1360602" y="4031357"/>
            <a:ext cx="6671352" cy="2226978"/>
            <a:chOff x="4756562" y="3124020"/>
            <a:chExt cx="6671352" cy="2226978"/>
          </a:xfrm>
        </p:grpSpPr>
        <p:sp>
          <p:nvSpPr>
            <p:cNvPr id="5" name="isļïḓê"/>
            <p:cNvSpPr/>
            <p:nvPr/>
          </p:nvSpPr>
          <p:spPr bwMode="auto">
            <a:xfrm>
              <a:off x="7410887" y="3537179"/>
              <a:ext cx="1431485" cy="1431482"/>
            </a:xfrm>
            <a:prstGeom prst="diamond">
              <a:avLst/>
            </a:prstGeom>
            <a:solidFill>
              <a:srgbClr val="C00000"/>
            </a:solidFill>
            <a:ln w="38100">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none" rtlCol="0" anchor="ctr">
              <a:noAutofit/>
            </a:bodyPr>
            <a:lstStyle/>
            <a:p>
              <a:pPr algn="ctr"/>
              <a:r>
                <a:rPr lang="zh-CN" altLang="en-US" b="1" spc="-100" dirty="0">
                  <a:solidFill>
                    <a:prstClr val="white"/>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社会主义</a:t>
              </a:r>
              <a:endParaRPr lang="en-US" altLang="zh-CN" b="1" spc="-100" dirty="0">
                <a:solidFill>
                  <a:prstClr val="white"/>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algn="ctr"/>
              <a:r>
                <a:rPr lang="zh-CN" altLang="en-US" b="1" spc="-100" dirty="0">
                  <a:solidFill>
                    <a:prstClr val="white"/>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社会</a:t>
              </a:r>
              <a:endParaRPr lang="zh-CN" altLang="en-US" b="1" spc="-100" dirty="0">
                <a:solidFill>
                  <a:prstClr val="white"/>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6" name="ïśḷïḓê"/>
            <p:cNvSpPr/>
            <p:nvPr/>
          </p:nvSpPr>
          <p:spPr bwMode="auto">
            <a:xfrm>
              <a:off x="9647452" y="3537179"/>
              <a:ext cx="1431485" cy="1431482"/>
            </a:xfrm>
            <a:prstGeom prst="diamond">
              <a:avLst/>
            </a:prstGeom>
            <a:solidFill>
              <a:srgbClr val="C00000"/>
            </a:solidFill>
            <a:ln w="38100">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none" rtlCol="0" anchor="ctr">
              <a:noAutofit/>
            </a:bodyPr>
            <a:lstStyle/>
            <a:p>
              <a:pPr algn="ctr"/>
              <a:r>
                <a:rPr lang="zh-CN" altLang="en-US" b="1" dirty="0">
                  <a:solidFill>
                    <a:prstClr val="white"/>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共产主义</a:t>
              </a:r>
              <a:endParaRPr lang="en-US" altLang="zh-CN" b="1" dirty="0">
                <a:solidFill>
                  <a:prstClr val="white"/>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algn="ctr"/>
              <a:r>
                <a:rPr lang="zh-CN" altLang="en-US" b="1" dirty="0">
                  <a:solidFill>
                    <a:prstClr val="white"/>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社会</a:t>
              </a:r>
              <a:endParaRPr lang="zh-CN" altLang="en-US" b="1" dirty="0">
                <a:solidFill>
                  <a:prstClr val="white"/>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7" name="išḻíďè"/>
            <p:cNvSpPr/>
            <p:nvPr/>
          </p:nvSpPr>
          <p:spPr bwMode="auto">
            <a:xfrm>
              <a:off x="4756562" y="3124020"/>
              <a:ext cx="4265066" cy="2226978"/>
            </a:xfrm>
            <a:custGeom>
              <a:avLst/>
              <a:gdLst>
                <a:gd name="T0" fmla="*/ 1558 w 1558"/>
                <a:gd name="T1" fmla="*/ 337 h 814"/>
                <a:gd name="T2" fmla="*/ 1221 w 1558"/>
                <a:gd name="T3" fmla="*/ 0 h 814"/>
                <a:gd name="T4" fmla="*/ 407 w 1558"/>
                <a:gd name="T5" fmla="*/ 814 h 814"/>
                <a:gd name="T6" fmla="*/ 0 w 1558"/>
                <a:gd name="T7" fmla="*/ 407 h 814"/>
                <a:gd name="T8" fmla="*/ 402 w 1558"/>
                <a:gd name="T9" fmla="*/ 5 h 814"/>
                <a:gd name="T10" fmla="*/ 734 w 1558"/>
                <a:gd name="T11" fmla="*/ 337 h 81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8" h="814">
                  <a:moveTo>
                    <a:pt x="1558" y="337"/>
                  </a:moveTo>
                  <a:lnTo>
                    <a:pt x="1221" y="0"/>
                  </a:lnTo>
                  <a:lnTo>
                    <a:pt x="407" y="814"/>
                  </a:lnTo>
                  <a:lnTo>
                    <a:pt x="0" y="407"/>
                  </a:lnTo>
                  <a:lnTo>
                    <a:pt x="402" y="5"/>
                  </a:lnTo>
                  <a:lnTo>
                    <a:pt x="734" y="337"/>
                  </a:lnTo>
                </a:path>
              </a:pathLst>
            </a:custGeom>
            <a:noFill/>
            <a:ln w="15875" cap="flat" cmpd="sng">
              <a:solidFill>
                <a:schemeClr val="bg1">
                  <a:lumMod val="75000"/>
                </a:schemeClr>
              </a:solidFill>
              <a:prstDash val="solid"/>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nchor="ctr"/>
            <a:lstStyle/>
            <a:p>
              <a:endParaRPr lang="zh-CN" altLang="en-US"/>
            </a:p>
          </p:txBody>
        </p:sp>
        <p:sp>
          <p:nvSpPr>
            <p:cNvPr id="8" name="ïṧļiḍê"/>
            <p:cNvSpPr/>
            <p:nvPr/>
          </p:nvSpPr>
          <p:spPr bwMode="auto">
            <a:xfrm flipH="1" flipV="1">
              <a:off x="7162848" y="3124020"/>
              <a:ext cx="4265066" cy="2226978"/>
            </a:xfrm>
            <a:custGeom>
              <a:avLst/>
              <a:gdLst>
                <a:gd name="T0" fmla="*/ 1558 w 1558"/>
                <a:gd name="T1" fmla="*/ 337 h 814"/>
                <a:gd name="T2" fmla="*/ 1221 w 1558"/>
                <a:gd name="T3" fmla="*/ 0 h 814"/>
                <a:gd name="T4" fmla="*/ 407 w 1558"/>
                <a:gd name="T5" fmla="*/ 814 h 814"/>
                <a:gd name="T6" fmla="*/ 0 w 1558"/>
                <a:gd name="T7" fmla="*/ 407 h 814"/>
                <a:gd name="T8" fmla="*/ 402 w 1558"/>
                <a:gd name="T9" fmla="*/ 5 h 814"/>
                <a:gd name="T10" fmla="*/ 734 w 1558"/>
                <a:gd name="T11" fmla="*/ 337 h 81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8" h="814">
                  <a:moveTo>
                    <a:pt x="1558" y="337"/>
                  </a:moveTo>
                  <a:lnTo>
                    <a:pt x="1221" y="0"/>
                  </a:lnTo>
                  <a:lnTo>
                    <a:pt x="407" y="814"/>
                  </a:lnTo>
                  <a:lnTo>
                    <a:pt x="0" y="407"/>
                  </a:lnTo>
                  <a:lnTo>
                    <a:pt x="402" y="5"/>
                  </a:lnTo>
                  <a:lnTo>
                    <a:pt x="734" y="337"/>
                  </a:lnTo>
                </a:path>
              </a:pathLst>
            </a:custGeom>
            <a:noFill/>
            <a:ln w="15875" cap="flat" cmpd="sng">
              <a:solidFill>
                <a:schemeClr val="bg1">
                  <a:lumMod val="75000"/>
                </a:schemeClr>
              </a:solidFill>
              <a:prstDash val="solid"/>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nchor="ctr"/>
            <a:lstStyle/>
            <a:p>
              <a:endParaRPr lang="zh-CN" altLang="en-US"/>
            </a:p>
          </p:txBody>
        </p:sp>
        <p:sp>
          <p:nvSpPr>
            <p:cNvPr id="9" name="iṣliḍè"/>
            <p:cNvSpPr/>
            <p:nvPr/>
          </p:nvSpPr>
          <p:spPr bwMode="auto">
            <a:xfrm>
              <a:off x="5102772" y="3537179"/>
              <a:ext cx="1431485" cy="1431482"/>
            </a:xfrm>
            <a:prstGeom prst="diamond">
              <a:avLst/>
            </a:prstGeom>
            <a:solidFill>
              <a:srgbClr val="C00000"/>
            </a:solidFill>
            <a:ln w="38100">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none" rtlCol="0" anchor="ctr">
              <a:noAutofit/>
            </a:bodyPr>
            <a:lstStyle/>
            <a:p>
              <a:pPr algn="ctr"/>
              <a:r>
                <a:rPr lang="zh-CN" altLang="en-US" b="1" dirty="0">
                  <a:solidFill>
                    <a:prstClr val="white"/>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过渡阶段</a:t>
              </a:r>
              <a:endParaRPr lang="zh-CN" altLang="en-US" b="1" dirty="0">
                <a:solidFill>
                  <a:prstClr val="white"/>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915035" y="921385"/>
            <a:ext cx="7178040" cy="4861560"/>
          </a:xfrm>
          <a:prstGeom prst="rect">
            <a:avLst/>
          </a:prstGeom>
          <a:noFill/>
        </p:spPr>
        <p:txBody>
          <a:bodyPr wrap="square" rtlCol="0">
            <a:spAutoFit/>
          </a:bodyPr>
          <a:p>
            <a:pPr algn="just" fontAlgn="auto">
              <a:lnSpc>
                <a:spcPts val="3000"/>
              </a:lnSpc>
              <a:spcAft>
                <a:spcPts val="600"/>
              </a:spcAft>
            </a:pPr>
            <a:r>
              <a:rPr lang="en-US" altLang="zh-CN" sz="2000">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000">
                <a:latin typeface="微软雅黑" panose="020B0503020204020204" pitchFamily="34" charset="-122"/>
                <a:ea typeface="微软雅黑" panose="020B0503020204020204" pitchFamily="34" charset="-122"/>
                <a:cs typeface="微软雅黑" panose="020B0503020204020204" pitchFamily="34" charset="-122"/>
              </a:rPr>
              <a:t>马克思、恩格斯设想理想社会发展阶段时，他们没有提出社会主义初级阶段理论。后来的苏联与其他的社会主义国家，也没有区分落后的国家与发达的国家在建设社会主义与共产主义过程中，发展阶段是不同的。</a:t>
            </a:r>
            <a:endParaRPr lang="zh-CN" altLang="en-US" sz="2000">
              <a:latin typeface="微软雅黑" panose="020B0503020204020204" pitchFamily="34" charset="-122"/>
              <a:ea typeface="微软雅黑" panose="020B0503020204020204" pitchFamily="34" charset="-122"/>
              <a:cs typeface="微软雅黑" panose="020B0503020204020204" pitchFamily="34" charset="-122"/>
            </a:endParaRPr>
          </a:p>
          <a:p>
            <a:pPr algn="just" fontAlgn="auto">
              <a:lnSpc>
                <a:spcPts val="3000"/>
              </a:lnSpc>
              <a:spcAft>
                <a:spcPts val="600"/>
              </a:spcAft>
            </a:pPr>
            <a:r>
              <a:rPr lang="zh-CN" altLang="en-US" sz="2000">
                <a:latin typeface="微软雅黑" panose="020B0503020204020204" pitchFamily="34" charset="-122"/>
                <a:ea typeface="微软雅黑" panose="020B0503020204020204" pitchFamily="34" charset="-122"/>
                <a:cs typeface="微软雅黑" panose="020B0503020204020204" pitchFamily="34" charset="-122"/>
              </a:rPr>
              <a:t>       社会主义初级阶段理论是邓小平在1987年党的十三大上提出来的。邓小平认为在落后的国家建立社会主义都必然要经历</a:t>
            </a:r>
            <a:r>
              <a:rPr lang="zh-CN" altLang="en-US" sz="200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社会主义初级阶段</a:t>
            </a:r>
            <a:r>
              <a:rPr lang="zh-CN" altLang="en-US" sz="2000">
                <a:latin typeface="微软雅黑" panose="020B0503020204020204" pitchFamily="34" charset="-122"/>
                <a:ea typeface="微软雅黑" panose="020B0503020204020204" pitchFamily="34" charset="-122"/>
                <a:cs typeface="微软雅黑" panose="020B0503020204020204" pitchFamily="34" charset="-122"/>
              </a:rPr>
              <a:t>这一特定的历史阶段。</a:t>
            </a:r>
            <a:endParaRPr lang="zh-CN" altLang="en-US" sz="2000">
              <a:latin typeface="微软雅黑" panose="020B0503020204020204" pitchFamily="34" charset="-122"/>
              <a:ea typeface="微软雅黑" panose="020B0503020204020204" pitchFamily="34" charset="-122"/>
              <a:cs typeface="微软雅黑" panose="020B0503020204020204" pitchFamily="34" charset="-122"/>
            </a:endParaRPr>
          </a:p>
          <a:p>
            <a:pPr algn="just" fontAlgn="auto">
              <a:lnSpc>
                <a:spcPts val="3000"/>
              </a:lnSpc>
            </a:pPr>
            <a:r>
              <a:rPr lang="zh-CN" altLang="en-US" sz="2000">
                <a:latin typeface="微软雅黑" panose="020B0503020204020204" pitchFamily="34" charset="-122"/>
                <a:ea typeface="微软雅黑" panose="020B0503020204020204" pitchFamily="34" charset="-122"/>
                <a:cs typeface="微软雅黑" panose="020B0503020204020204" pitchFamily="34" charset="-122"/>
              </a:rPr>
              <a:t>       我国的社会主义建设是在被西方列强掠夺造成的经济文化十分落后的基础上进行的，这个条件决定了我们在革命胜利后面临的经济社会发展起点比较低，建设任务异常繁重，需要进行长期的努力和积累，要实现人民的共同富裕、社会主义制度的完善和优越性的充分发挥，也需要一个</a:t>
            </a:r>
            <a:r>
              <a:rPr lang="zh-CN" altLang="en-US" sz="200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相当长的奋斗过程</a:t>
            </a:r>
            <a:r>
              <a:rPr lang="zh-CN" altLang="en-US" sz="2000">
                <a:latin typeface="微软雅黑" panose="020B0503020204020204" pitchFamily="34" charset="-122"/>
                <a:ea typeface="微软雅黑" panose="020B0503020204020204" pitchFamily="34" charset="-122"/>
                <a:cs typeface="微软雅黑" panose="020B0503020204020204" pitchFamily="34" charset="-122"/>
              </a:rPr>
              <a:t>。</a:t>
            </a:r>
            <a:endParaRPr lang="zh-CN" altLang="en-US" sz="2000">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5" name="组合 4"/>
          <p:cNvGrpSpPr/>
          <p:nvPr/>
        </p:nvGrpSpPr>
        <p:grpSpPr>
          <a:xfrm>
            <a:off x="1106805" y="1086485"/>
            <a:ext cx="208280" cy="216535"/>
            <a:chOff x="1622714" y="917080"/>
            <a:chExt cx="695020" cy="696900"/>
          </a:xfrm>
        </p:grpSpPr>
        <p:sp>
          <p:nvSpPr>
            <p:cNvPr id="6" name="矩形: 剪去单角 10"/>
            <p:cNvSpPr/>
            <p:nvPr/>
          </p:nvSpPr>
          <p:spPr>
            <a:xfrm rot="10800000" flipH="1">
              <a:off x="1622714" y="917080"/>
              <a:ext cx="695020" cy="695020"/>
            </a:xfrm>
            <a:prstGeom prst="snip1Rect">
              <a:avLst>
                <a:gd name="adj" fmla="val 25900"/>
              </a:avLst>
            </a:prstGeom>
            <a:solidFill>
              <a:srgbClr val="D718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p>
          </p:txBody>
        </p:sp>
        <p:sp>
          <p:nvSpPr>
            <p:cNvPr id="7" name="直角三角形 6"/>
            <p:cNvSpPr/>
            <p:nvPr/>
          </p:nvSpPr>
          <p:spPr>
            <a:xfrm rot="5400000">
              <a:off x="2136868" y="1433114"/>
              <a:ext cx="180866" cy="180866"/>
            </a:xfrm>
            <a:prstGeom prst="rtTriangle">
              <a:avLst/>
            </a:prstGeom>
            <a:solidFill>
              <a:srgbClr val="AC1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8" name="组合 7"/>
          <p:cNvGrpSpPr/>
          <p:nvPr/>
        </p:nvGrpSpPr>
        <p:grpSpPr>
          <a:xfrm>
            <a:off x="1106805" y="2661285"/>
            <a:ext cx="208280" cy="216535"/>
            <a:chOff x="1622714" y="917080"/>
            <a:chExt cx="695020" cy="696900"/>
          </a:xfrm>
        </p:grpSpPr>
        <p:sp>
          <p:nvSpPr>
            <p:cNvPr id="9" name="矩形: 剪去单角 10"/>
            <p:cNvSpPr/>
            <p:nvPr/>
          </p:nvSpPr>
          <p:spPr>
            <a:xfrm rot="10800000" flipH="1">
              <a:off x="1622714" y="917080"/>
              <a:ext cx="695020" cy="695020"/>
            </a:xfrm>
            <a:prstGeom prst="snip1Rect">
              <a:avLst>
                <a:gd name="adj" fmla="val 25900"/>
              </a:avLst>
            </a:prstGeom>
            <a:solidFill>
              <a:srgbClr val="D718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p>
          </p:txBody>
        </p:sp>
        <p:sp>
          <p:nvSpPr>
            <p:cNvPr id="10" name="直角三角形 9"/>
            <p:cNvSpPr/>
            <p:nvPr/>
          </p:nvSpPr>
          <p:spPr>
            <a:xfrm rot="5400000">
              <a:off x="2136868" y="1433114"/>
              <a:ext cx="180866" cy="180866"/>
            </a:xfrm>
            <a:prstGeom prst="rtTriangle">
              <a:avLst/>
            </a:prstGeom>
            <a:solidFill>
              <a:srgbClr val="AC1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11" name="组合 10"/>
          <p:cNvGrpSpPr/>
          <p:nvPr/>
        </p:nvGrpSpPr>
        <p:grpSpPr>
          <a:xfrm>
            <a:off x="1106805" y="3901440"/>
            <a:ext cx="208280" cy="216535"/>
            <a:chOff x="1622714" y="917080"/>
            <a:chExt cx="695020" cy="696900"/>
          </a:xfrm>
        </p:grpSpPr>
        <p:sp>
          <p:nvSpPr>
            <p:cNvPr id="12" name="矩形: 剪去单角 10"/>
            <p:cNvSpPr/>
            <p:nvPr/>
          </p:nvSpPr>
          <p:spPr>
            <a:xfrm rot="10800000" flipH="1">
              <a:off x="1622714" y="917080"/>
              <a:ext cx="695020" cy="695020"/>
            </a:xfrm>
            <a:prstGeom prst="snip1Rect">
              <a:avLst>
                <a:gd name="adj" fmla="val 25900"/>
              </a:avLst>
            </a:prstGeom>
            <a:solidFill>
              <a:srgbClr val="D718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p>
          </p:txBody>
        </p:sp>
        <p:sp>
          <p:nvSpPr>
            <p:cNvPr id="13" name="直角三角形 12"/>
            <p:cNvSpPr/>
            <p:nvPr/>
          </p:nvSpPr>
          <p:spPr>
            <a:xfrm rot="5400000">
              <a:off x="2136868" y="1433114"/>
              <a:ext cx="180866" cy="180866"/>
            </a:xfrm>
            <a:prstGeom prst="rtTriangle">
              <a:avLst/>
            </a:prstGeom>
            <a:solidFill>
              <a:srgbClr val="AC1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randombar(horizontal)">
                                      <p:cBhvr>
                                        <p:cTn id="11" dur="500"/>
                                        <p:tgtEl>
                                          <p:spTgt spid="8"/>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randombar(horizontal)">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594360" y="1671955"/>
            <a:ext cx="8081645" cy="4184650"/>
          </a:xfrm>
          <a:prstGeom prst="rect">
            <a:avLst/>
          </a:prstGeom>
        </p:spPr>
        <p:txBody>
          <a:bodyPr wrap="square">
            <a:spAutoFit/>
          </a:bodyPr>
          <a:lstStyle/>
          <a:p>
            <a:pPr indent="0" fontAlgn="auto">
              <a:lnSpc>
                <a:spcPct val="150000"/>
              </a:lnSpc>
              <a:spcBef>
                <a:spcPts val="0"/>
              </a:spcBef>
              <a:buClr>
                <a:srgbClr val="C00000"/>
              </a:buClr>
              <a:buFont typeface="Wingdings" panose="05000000000000000000" pitchFamily="2" charset="2"/>
              <a:buNone/>
            </a:pPr>
            <a:r>
              <a:rPr lang="zh-CN" altLang="en-US" sz="2000" b="1" dirty="0">
                <a:solidFill>
                  <a:srgbClr val="C00000"/>
                </a:solidFill>
                <a:latin typeface="微软雅黑" panose="020B0503020204020204" pitchFamily="34" charset="-122"/>
                <a:ea typeface="微软雅黑" panose="020B0503020204020204" pitchFamily="34" charset="-122"/>
              </a:rPr>
              <a:t>毛泽东：</a:t>
            </a:r>
            <a:r>
              <a:rPr lang="zh-CN" altLang="en-US" sz="2000" dirty="0">
                <a:latin typeface="微软雅黑" panose="020B0503020204020204" pitchFamily="34" charset="-122"/>
                <a:ea typeface="微软雅黑" panose="020B0503020204020204" pitchFamily="34" charset="-122"/>
              </a:rPr>
              <a:t>我们的党的名称和我们的马克思主义的宇宙观，明确地指明了这个将来的、无限光明的、无限美好的最高理想。每个共产党员入党的时候，心目中就悬着为现在的新民主主义革命而奋斗和为将来的社会主义和共产主义而奋斗这样两个明确目标，而不顾那些共产主义敌人的无知和卑劣的敌视、诬蔑、谩骂或讥笑；对于这些，我们必须给以坚决的排击。</a:t>
            </a:r>
            <a:endParaRPr lang="en-US" altLang="zh-CN" sz="2000" dirty="0">
              <a:latin typeface="微软雅黑" panose="020B0503020204020204" pitchFamily="34" charset="-122"/>
              <a:ea typeface="微软雅黑" panose="020B0503020204020204" pitchFamily="34" charset="-122"/>
            </a:endParaRPr>
          </a:p>
          <a:p>
            <a:pPr indent="0">
              <a:lnSpc>
                <a:spcPct val="130000"/>
              </a:lnSpc>
              <a:spcBef>
                <a:spcPct val="20000"/>
              </a:spcBef>
              <a:buClr>
                <a:srgbClr val="C00000"/>
              </a:buClr>
              <a:buFont typeface="Wingdings" panose="05000000000000000000" pitchFamily="2" charset="2"/>
              <a:buNone/>
            </a:pPr>
            <a:r>
              <a:rPr lang="zh-CN" altLang="en-US" sz="2000" b="1" dirty="0">
                <a:solidFill>
                  <a:srgbClr val="C00000"/>
                </a:solidFill>
                <a:latin typeface="微软雅黑" panose="020B0503020204020204" pitchFamily="34" charset="-122"/>
                <a:ea typeface="微软雅黑" panose="020B0503020204020204" pitchFamily="34" charset="-122"/>
              </a:rPr>
              <a:t>邓小平：</a:t>
            </a:r>
            <a:r>
              <a:rPr lang="zh-CN" altLang="zh-CN" sz="2000" dirty="0">
                <a:latin typeface="微软雅黑" panose="020B0503020204020204" pitchFamily="34" charset="-122"/>
                <a:ea typeface="微软雅黑" panose="020B0503020204020204" pitchFamily="34" charset="-122"/>
              </a:rPr>
              <a:t>帝国主义搞和平演变，把希望寄托在我们以后的几代人身上</a:t>
            </a:r>
            <a:r>
              <a:rPr lang="zh-CN" altLang="en-US" sz="2000" dirty="0">
                <a:latin typeface="微软雅黑" panose="020B0503020204020204" pitchFamily="34" charset="-122"/>
                <a:ea typeface="微软雅黑" panose="020B0503020204020204" pitchFamily="34" charset="-122"/>
              </a:rPr>
              <a:t>。</a:t>
            </a:r>
            <a:endParaRPr lang="en-US" altLang="zh-CN" sz="2000" dirty="0">
              <a:latin typeface="微软雅黑" panose="020B0503020204020204" pitchFamily="34" charset="-122"/>
              <a:ea typeface="微软雅黑" panose="020B0503020204020204" pitchFamily="34" charset="-122"/>
            </a:endParaRPr>
          </a:p>
          <a:p>
            <a:pPr indent="0">
              <a:lnSpc>
                <a:spcPct val="130000"/>
              </a:lnSpc>
              <a:spcBef>
                <a:spcPct val="20000"/>
              </a:spcBef>
              <a:buClr>
                <a:srgbClr val="C00000"/>
              </a:buClr>
              <a:buFont typeface="Wingdings" panose="05000000000000000000" pitchFamily="2" charset="2"/>
              <a:buNone/>
            </a:pPr>
            <a:r>
              <a:rPr lang="zh-CN" altLang="en-US" sz="2000" b="1" dirty="0">
                <a:solidFill>
                  <a:srgbClr val="C00000"/>
                </a:solidFill>
                <a:latin typeface="微软雅黑" panose="020B0503020204020204" pitchFamily="34" charset="-122"/>
                <a:ea typeface="微软雅黑" panose="020B0503020204020204" pitchFamily="34" charset="-122"/>
              </a:rPr>
              <a:t>习近平：</a:t>
            </a:r>
            <a:r>
              <a:rPr lang="zh-CN" altLang="zh-CN" sz="2000" dirty="0">
                <a:latin typeface="微软雅黑" panose="020B0503020204020204" pitchFamily="34" charset="-122"/>
                <a:ea typeface="微软雅黑" panose="020B0503020204020204" pitchFamily="34" charset="-122"/>
              </a:rPr>
              <a:t>世界社会主义实践的曲折历程告诉我们，马克思主义政党一旦放弃马克思主义信仰、社会主义和共产主义信念，就会土崩瓦解</a:t>
            </a:r>
            <a:r>
              <a:rPr lang="zh-CN" altLang="en-US" sz="2000" dirty="0">
                <a:latin typeface="微软雅黑" panose="020B0503020204020204" pitchFamily="34" charset="-122"/>
                <a:ea typeface="微软雅黑" panose="020B0503020204020204" pitchFamily="34" charset="-122"/>
              </a:rPr>
              <a:t>。</a:t>
            </a:r>
            <a:r>
              <a:rPr lang="en-US" altLang="zh-CN" dirty="0">
                <a:latin typeface="微软雅黑" panose="020B0503020204020204" pitchFamily="34" charset="-122"/>
                <a:ea typeface="微软雅黑" panose="020B0503020204020204" pitchFamily="34" charset="-122"/>
              </a:rPr>
              <a:t>  </a:t>
            </a:r>
            <a:endParaRPr lang="en-US" altLang="zh-CN" dirty="0">
              <a:latin typeface="微软雅黑" panose="020B0503020204020204" pitchFamily="34" charset="-122"/>
              <a:ea typeface="微软雅黑" panose="020B0503020204020204" pitchFamily="34" charset="-122"/>
            </a:endParaRPr>
          </a:p>
        </p:txBody>
      </p:sp>
      <p:sp>
        <p:nvSpPr>
          <p:cNvPr id="2" name="文本框 1"/>
          <p:cNvSpPr txBox="1"/>
          <p:nvPr/>
        </p:nvSpPr>
        <p:spPr>
          <a:xfrm>
            <a:off x="594360" y="842010"/>
            <a:ext cx="7955280" cy="829945"/>
          </a:xfrm>
          <a:prstGeom prst="rect">
            <a:avLst/>
          </a:prstGeom>
          <a:noFill/>
        </p:spPr>
        <p:txBody>
          <a:bodyPr wrap="square" rtlCol="0">
            <a:spAutoFit/>
          </a:bodyPr>
          <a:p>
            <a:pPr algn="l" fontAlgn="auto">
              <a:lnSpc>
                <a:spcPct val="100000"/>
              </a:lnSpc>
              <a:spcBef>
                <a:spcPts val="0"/>
              </a:spcBef>
              <a:buClrTx/>
              <a:buSzTx/>
              <a:buFontTx/>
            </a:pPr>
            <a:r>
              <a:rPr lang="zh-CN" altLang="en-US" sz="2400" b="1" spc="300" dirty="0">
                <a:solidFill>
                  <a:srgbClr val="C00000"/>
                </a:solidFill>
                <a:latin typeface="微软雅黑" panose="020B0503020204020204" pitchFamily="34" charset="-122"/>
                <a:ea typeface="微软雅黑" panose="020B0503020204020204" pitchFamily="34" charset="-122"/>
                <a:sym typeface="+mn-ea"/>
              </a:rPr>
              <a:t>（三）</a:t>
            </a:r>
            <a:r>
              <a:rPr lang="zh-CN" altLang="en-US" sz="2400" b="1" spc="300" dirty="0">
                <a:solidFill>
                  <a:srgbClr val="A2292E"/>
                </a:solidFill>
                <a:latin typeface="微软雅黑" panose="020B0503020204020204" pitchFamily="34" charset="-122"/>
                <a:ea typeface="微软雅黑" panose="020B0503020204020204" pitchFamily="34" charset="-122"/>
                <a:sym typeface="+mn-ea"/>
              </a:rPr>
              <a:t>社会主义与资本主义斗争的长期性与复杂性， </a:t>
            </a:r>
            <a:endParaRPr lang="zh-CN" altLang="en-US" sz="2400" b="1" spc="300" dirty="0">
              <a:solidFill>
                <a:srgbClr val="A2292E"/>
              </a:solidFill>
              <a:latin typeface="微软雅黑" panose="020B0503020204020204" pitchFamily="34" charset="-122"/>
              <a:ea typeface="微软雅黑" panose="020B0503020204020204" pitchFamily="34" charset="-122"/>
              <a:sym typeface="+mn-ea"/>
            </a:endParaRPr>
          </a:p>
          <a:p>
            <a:pPr algn="l" fontAlgn="auto">
              <a:lnSpc>
                <a:spcPct val="100000"/>
              </a:lnSpc>
              <a:spcBef>
                <a:spcPts val="0"/>
              </a:spcBef>
              <a:buClrTx/>
              <a:buSzTx/>
              <a:buFontTx/>
            </a:pPr>
            <a:r>
              <a:rPr lang="zh-CN" altLang="en-US" sz="2400" b="1" spc="300" dirty="0">
                <a:solidFill>
                  <a:srgbClr val="A2292E"/>
                </a:solidFill>
                <a:latin typeface="微软雅黑" panose="020B0503020204020204" pitchFamily="34" charset="-122"/>
                <a:ea typeface="微软雅黑" panose="020B0503020204020204" pitchFamily="34" charset="-122"/>
                <a:sym typeface="+mn-ea"/>
              </a:rPr>
              <a:t>        要求我们树立共产主义远大理想</a:t>
            </a:r>
            <a:endParaRPr lang="zh-CN" altLang="en-US" sz="240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606129" y="746302"/>
            <a:ext cx="1902227" cy="707886"/>
          </a:xfrm>
          <a:prstGeom prst="rect">
            <a:avLst/>
          </a:prstGeom>
          <a:noFill/>
        </p:spPr>
        <p:txBody>
          <a:bodyPr wrap="square" rtlCol="0">
            <a:spAutoFit/>
          </a:bodyPr>
          <a:lstStyle/>
          <a:p>
            <a:r>
              <a:rPr lang="zh-CN" altLang="en-US" sz="4000" b="1" dirty="0">
                <a:solidFill>
                  <a:srgbClr val="C00000"/>
                </a:solidFill>
                <a:latin typeface="微软雅黑" panose="020B0503020204020204" pitchFamily="34" charset="-122"/>
                <a:ea typeface="微软雅黑" panose="020B0503020204020204" pitchFamily="34" charset="-122"/>
              </a:rPr>
              <a:t>第五讲</a:t>
            </a:r>
            <a:endParaRPr lang="zh-CN" altLang="en-US" sz="4000" b="1" dirty="0">
              <a:solidFill>
                <a:srgbClr val="C00000"/>
              </a:solidFill>
              <a:latin typeface="微软雅黑" panose="020B0503020204020204" pitchFamily="34" charset="-122"/>
              <a:ea typeface="微软雅黑" panose="020B0503020204020204" pitchFamily="34" charset="-122"/>
            </a:endParaRPr>
          </a:p>
        </p:txBody>
      </p:sp>
      <p:sp>
        <p:nvSpPr>
          <p:cNvPr id="5" name="矩形 4"/>
          <p:cNvSpPr/>
          <p:nvPr/>
        </p:nvSpPr>
        <p:spPr>
          <a:xfrm>
            <a:off x="1331641" y="1785926"/>
            <a:ext cx="6624735" cy="1015663"/>
          </a:xfrm>
          <a:prstGeom prst="rect">
            <a:avLst/>
          </a:prstGeom>
        </p:spPr>
        <p:txBody>
          <a:bodyPr wrap="square">
            <a:spAutoFit/>
          </a:bodyPr>
          <a:lstStyle/>
          <a:p>
            <a:r>
              <a:rPr lang="zh-CN" altLang="en-US" sz="3200" b="1" dirty="0">
                <a:solidFill>
                  <a:srgbClr val="C00000"/>
                </a:solidFill>
                <a:latin typeface="微软雅黑" panose="020B0503020204020204" pitchFamily="34" charset="-122"/>
                <a:ea typeface="微软雅黑" panose="020B0503020204020204" pitchFamily="34" charset="-122"/>
              </a:rPr>
              <a:t>试看将来的环球     必是赤旗的世界</a:t>
            </a:r>
            <a:endParaRPr lang="en-US" altLang="zh-CN" sz="3200" b="1" dirty="0">
              <a:solidFill>
                <a:srgbClr val="C00000"/>
              </a:solidFill>
              <a:latin typeface="微软雅黑" panose="020B0503020204020204" pitchFamily="34" charset="-122"/>
              <a:ea typeface="微软雅黑" panose="020B0503020204020204" pitchFamily="34" charset="-122"/>
            </a:endParaRPr>
          </a:p>
          <a:p>
            <a:r>
              <a:rPr lang="en-US" altLang="zh-CN" sz="2800" b="1" dirty="0">
                <a:solidFill>
                  <a:srgbClr val="C00000"/>
                </a:solidFill>
                <a:latin typeface="微软雅黑" panose="020B0503020204020204" pitchFamily="34" charset="-122"/>
                <a:ea typeface="微软雅黑" panose="020B0503020204020204" pitchFamily="34" charset="-122"/>
              </a:rPr>
              <a:t>——</a:t>
            </a:r>
            <a:r>
              <a:rPr lang="zh-CN" altLang="en-US" sz="2800" b="1" dirty="0">
                <a:solidFill>
                  <a:srgbClr val="C00000"/>
                </a:solidFill>
                <a:latin typeface="微软雅黑" panose="020B0503020204020204" pitchFamily="34" charset="-122"/>
                <a:ea typeface="微软雅黑" panose="020B0503020204020204" pitchFamily="34" charset="-122"/>
              </a:rPr>
              <a:t>为什么要树立共产主义的远大理想</a:t>
            </a:r>
            <a:endParaRPr lang="zh-CN" altLang="en-US" sz="2800" b="1" dirty="0">
              <a:solidFill>
                <a:srgbClr val="C00000"/>
              </a:solidFill>
              <a:latin typeface="微软雅黑" panose="020B0503020204020204" pitchFamily="34" charset="-122"/>
              <a:ea typeface="微软雅黑" panose="020B0503020204020204" pitchFamily="34" charset="-122"/>
            </a:endParaRPr>
          </a:p>
        </p:txBody>
      </p:sp>
      <p:sp>
        <p:nvSpPr>
          <p:cNvPr id="8" name="圆角矩形 7"/>
          <p:cNvSpPr/>
          <p:nvPr/>
        </p:nvSpPr>
        <p:spPr>
          <a:xfrm>
            <a:off x="876935" y="3143250"/>
            <a:ext cx="7535545" cy="480695"/>
          </a:xfrm>
          <a:prstGeom prst="roundRect">
            <a:avLst/>
          </a:prstGeom>
          <a:solidFill>
            <a:srgbClr val="CB5252"/>
          </a:solidFill>
          <a:ln>
            <a:solidFill>
              <a:srgbClr val="CB525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b="1">
              <a:latin typeface="微软雅黑" panose="020B0503020204020204" pitchFamily="34" charset="-122"/>
              <a:ea typeface="微软雅黑" panose="020B0503020204020204" pitchFamily="34" charset="-122"/>
            </a:endParaRPr>
          </a:p>
        </p:txBody>
      </p:sp>
      <p:sp>
        <p:nvSpPr>
          <p:cNvPr id="13" name="矩形 12"/>
          <p:cNvSpPr/>
          <p:nvPr/>
        </p:nvSpPr>
        <p:spPr>
          <a:xfrm>
            <a:off x="974140" y="3183079"/>
            <a:ext cx="6624736" cy="400110"/>
          </a:xfrm>
          <a:prstGeom prst="rect">
            <a:avLst/>
          </a:prstGeom>
        </p:spPr>
        <p:txBody>
          <a:bodyPr wrap="square">
            <a:spAutoFit/>
          </a:bodyPr>
          <a:lstStyle/>
          <a:p>
            <a:r>
              <a:rPr lang="zh-CN" altLang="en-US" sz="2000" b="1" spc="-100" dirty="0">
                <a:solidFill>
                  <a:schemeClr val="bg1"/>
                </a:solidFill>
                <a:latin typeface="微软雅黑" panose="020B0503020204020204" pitchFamily="34" charset="-122"/>
                <a:ea typeface="微软雅黑" panose="020B0503020204020204" pitchFamily="34" charset="-122"/>
              </a:rPr>
              <a:t>一、科学预言，真理光芒：马克思主义经典作家论共产主义</a:t>
            </a:r>
            <a:endParaRPr lang="zh-CN" altLang="en-US" sz="2000" b="1" spc="-100" dirty="0">
              <a:solidFill>
                <a:schemeClr val="bg1"/>
              </a:solidFill>
              <a:latin typeface="微软雅黑" panose="020B0503020204020204" pitchFamily="34" charset="-122"/>
              <a:ea typeface="微软雅黑" panose="020B0503020204020204" pitchFamily="34" charset="-122"/>
            </a:endParaRPr>
          </a:p>
        </p:txBody>
      </p:sp>
      <p:sp>
        <p:nvSpPr>
          <p:cNvPr id="9" name="圆角矩形 7"/>
          <p:cNvSpPr/>
          <p:nvPr/>
        </p:nvSpPr>
        <p:spPr>
          <a:xfrm>
            <a:off x="876300" y="4079875"/>
            <a:ext cx="7536180" cy="480695"/>
          </a:xfrm>
          <a:prstGeom prst="roundRect">
            <a:avLst/>
          </a:prstGeom>
          <a:solidFill>
            <a:srgbClr val="CB5252"/>
          </a:solidFill>
          <a:ln>
            <a:solidFill>
              <a:srgbClr val="CB525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b="1">
              <a:latin typeface="微软雅黑" panose="020B0503020204020204" pitchFamily="34" charset="-122"/>
              <a:ea typeface="微软雅黑" panose="020B0503020204020204" pitchFamily="34" charset="-122"/>
            </a:endParaRPr>
          </a:p>
        </p:txBody>
      </p:sp>
      <p:sp>
        <p:nvSpPr>
          <p:cNvPr id="10" name="矩形 9"/>
          <p:cNvSpPr/>
          <p:nvPr/>
        </p:nvSpPr>
        <p:spPr>
          <a:xfrm>
            <a:off x="876300" y="4120515"/>
            <a:ext cx="7535545" cy="398780"/>
          </a:xfrm>
          <a:prstGeom prst="rect">
            <a:avLst/>
          </a:prstGeom>
        </p:spPr>
        <p:txBody>
          <a:bodyPr wrap="square">
            <a:spAutoFit/>
          </a:bodyPr>
          <a:lstStyle/>
          <a:p>
            <a:r>
              <a:rPr lang="en-US" altLang="zh-CN" sz="2000" b="1" spc="-100" dirty="0">
                <a:solidFill>
                  <a:schemeClr val="bg1"/>
                </a:solidFill>
                <a:latin typeface="微软雅黑" panose="020B0503020204020204" pitchFamily="34" charset="-122"/>
                <a:ea typeface="微软雅黑" panose="020B0503020204020204" pitchFamily="34" charset="-122"/>
              </a:rPr>
              <a:t> </a:t>
            </a:r>
            <a:r>
              <a:rPr lang="zh-CN" altLang="en-US" sz="2000" b="1" spc="-100" dirty="0">
                <a:solidFill>
                  <a:schemeClr val="bg1"/>
                </a:solidFill>
                <a:latin typeface="微软雅黑" panose="020B0503020204020204" pitchFamily="34" charset="-122"/>
                <a:ea typeface="微软雅黑" panose="020B0503020204020204" pitchFamily="34" charset="-122"/>
              </a:rPr>
              <a:t>二、凤凰涅槃，永不言败：共产党人为实现共产主义理想的奋斗历程</a:t>
            </a:r>
            <a:endParaRPr lang="zh-CN" altLang="en-US" sz="2000" b="1" spc="-100" dirty="0">
              <a:solidFill>
                <a:schemeClr val="bg1"/>
              </a:solidFill>
              <a:latin typeface="微软雅黑" panose="020B0503020204020204" pitchFamily="34" charset="-122"/>
              <a:ea typeface="微软雅黑" panose="020B0503020204020204" pitchFamily="34" charset="-122"/>
            </a:endParaRPr>
          </a:p>
        </p:txBody>
      </p:sp>
      <p:sp>
        <p:nvSpPr>
          <p:cNvPr id="11" name="圆角矩形 7"/>
          <p:cNvSpPr/>
          <p:nvPr/>
        </p:nvSpPr>
        <p:spPr>
          <a:xfrm>
            <a:off x="876300" y="5036185"/>
            <a:ext cx="7536180" cy="480695"/>
          </a:xfrm>
          <a:prstGeom prst="roundRect">
            <a:avLst/>
          </a:prstGeom>
          <a:solidFill>
            <a:srgbClr val="CB5252"/>
          </a:solidFill>
          <a:ln>
            <a:solidFill>
              <a:srgbClr val="CB525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b="1">
              <a:latin typeface="微软雅黑" panose="020B0503020204020204" pitchFamily="34" charset="-122"/>
              <a:ea typeface="微软雅黑" panose="020B0503020204020204" pitchFamily="34" charset="-122"/>
            </a:endParaRPr>
          </a:p>
        </p:txBody>
      </p:sp>
      <p:sp>
        <p:nvSpPr>
          <p:cNvPr id="12" name="矩形 11"/>
          <p:cNvSpPr/>
          <p:nvPr/>
        </p:nvSpPr>
        <p:spPr>
          <a:xfrm>
            <a:off x="974139" y="5076374"/>
            <a:ext cx="6984777" cy="400110"/>
          </a:xfrm>
          <a:prstGeom prst="rect">
            <a:avLst/>
          </a:prstGeom>
        </p:spPr>
        <p:txBody>
          <a:bodyPr wrap="square">
            <a:spAutoFit/>
          </a:bodyPr>
          <a:lstStyle/>
          <a:p>
            <a:r>
              <a:rPr lang="zh-CN" altLang="en-US" sz="2000" b="1" spc="-100" dirty="0">
                <a:solidFill>
                  <a:schemeClr val="bg1"/>
                </a:solidFill>
                <a:latin typeface="微软雅黑" panose="020B0503020204020204" pitchFamily="34" charset="-122"/>
                <a:ea typeface="微软雅黑" panose="020B0503020204020204" pitchFamily="34" charset="-122"/>
              </a:rPr>
              <a:t>三、志存高远，脚踏实地：中国梦与共产主义远大理想</a:t>
            </a:r>
            <a:endParaRPr lang="zh-CN" altLang="en-US" sz="2000" b="1" spc="-1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487741" y="781487"/>
            <a:ext cx="8008893" cy="1735454"/>
            <a:chOff x="508723" y="666924"/>
            <a:chExt cx="9032243" cy="1826052"/>
          </a:xfrm>
        </p:grpSpPr>
        <p:sp>
          <p:nvSpPr>
            <p:cNvPr id="8" name="矩形 2"/>
            <p:cNvSpPr>
              <a:spLocks noChangeArrowheads="1"/>
            </p:cNvSpPr>
            <p:nvPr/>
          </p:nvSpPr>
          <p:spPr bwMode="auto">
            <a:xfrm>
              <a:off x="508723" y="1911018"/>
              <a:ext cx="4151453" cy="581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45720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1pPr>
              <a:lvl2pPr>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2pPr>
              <a:lvl3pPr>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3pPr>
              <a:lvl4pPr>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4pPr>
              <a:lvl5pPr>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5pPr>
              <a:lvl6pPr marL="1370330" indent="916305"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6pPr>
              <a:lvl7pPr marL="1827530" indent="916305"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7pPr>
              <a:lvl8pPr marL="2284730" indent="916305"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8pPr>
              <a:lvl9pPr marL="2741930" indent="916305"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9pPr>
            </a:lstStyle>
            <a:p>
              <a:pPr>
                <a:lnSpc>
                  <a:spcPct val="150000"/>
                </a:lnSpc>
                <a:buNone/>
              </a:pPr>
              <a:endParaRPr lang="zh-CN" altLang="zh-CN" sz="2000" dirty="0">
                <a:solidFill>
                  <a:srgbClr val="FF0000"/>
                </a:solidFill>
                <a:latin typeface="微软雅黑" panose="020B0503020204020204" pitchFamily="34" charset="-122"/>
                <a:ea typeface="微软雅黑" panose="020B0503020204020204" pitchFamily="34" charset="-122"/>
              </a:endParaRPr>
            </a:p>
          </p:txBody>
        </p:sp>
        <p:sp>
          <p:nvSpPr>
            <p:cNvPr id="11" name="矩形 10"/>
            <p:cNvSpPr/>
            <p:nvPr/>
          </p:nvSpPr>
          <p:spPr>
            <a:xfrm>
              <a:off x="689190" y="666924"/>
              <a:ext cx="8851776" cy="484409"/>
            </a:xfrm>
            <a:prstGeom prst="rect">
              <a:avLst/>
            </a:prstGeom>
          </p:spPr>
          <p:txBody>
            <a:bodyPr wrap="square">
              <a:spAutoFit/>
            </a:bodyPr>
            <a:lstStyle/>
            <a:p>
              <a:pPr algn="l" fontAlgn="auto">
                <a:lnSpc>
                  <a:spcPct val="100000"/>
                </a:lnSpc>
                <a:spcBef>
                  <a:spcPts val="0"/>
                </a:spcBef>
                <a:buClrTx/>
                <a:buSzTx/>
                <a:buFontTx/>
              </a:pPr>
              <a:endParaRPr lang="zh-CN" altLang="en-US" sz="2400" b="1" spc="300" dirty="0">
                <a:solidFill>
                  <a:srgbClr val="C00000"/>
                </a:solidFill>
                <a:latin typeface="微软雅黑" panose="020B0503020204020204" pitchFamily="34" charset="-122"/>
                <a:ea typeface="微软雅黑" panose="020B0503020204020204" pitchFamily="34" charset="-122"/>
              </a:endParaRPr>
            </a:p>
          </p:txBody>
        </p:sp>
      </p:grpSp>
      <p:sp>
        <p:nvSpPr>
          <p:cNvPr id="3" name="文本框 2"/>
          <p:cNvSpPr txBox="1"/>
          <p:nvPr/>
        </p:nvSpPr>
        <p:spPr>
          <a:xfrm>
            <a:off x="768350" y="5241290"/>
            <a:ext cx="7946390" cy="860425"/>
          </a:xfrm>
          <a:prstGeom prst="rect">
            <a:avLst/>
          </a:prstGeom>
          <a:noFill/>
        </p:spPr>
        <p:txBody>
          <a:bodyPr wrap="square" rtlCol="0">
            <a:spAutoFit/>
          </a:bodyPr>
          <a:p>
            <a:pPr algn="just" fontAlgn="auto">
              <a:lnSpc>
                <a:spcPts val="3000"/>
              </a:lnSpc>
            </a:pPr>
            <a:r>
              <a:rPr lang="en-US" altLang="zh-CN" sz="200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1917年11月7日晚9点45分，停泊在涅瓦河上的“阿芙乐尔”号巡洋舰向冬宫（临时政府所在地）开炮，揭开了“十月革命”的序幕</a:t>
            </a:r>
            <a:endParaRPr lang="zh-CN" altLang="en-US">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4" name="图片 3"/>
          <p:cNvPicPr>
            <a:picLocks noChangeAspect="1"/>
          </p:cNvPicPr>
          <p:nvPr/>
        </p:nvPicPr>
        <p:blipFill>
          <a:blip r:embed="rId1"/>
          <a:stretch>
            <a:fillRect/>
          </a:stretch>
        </p:blipFill>
        <p:spPr>
          <a:xfrm>
            <a:off x="2139315" y="1784350"/>
            <a:ext cx="5356860" cy="3420745"/>
          </a:xfrm>
          <a:prstGeom prst="rect">
            <a:avLst/>
          </a:prstGeom>
        </p:spPr>
      </p:pic>
      <p:sp>
        <p:nvSpPr>
          <p:cNvPr id="5" name="文本框 4"/>
          <p:cNvSpPr txBox="1"/>
          <p:nvPr/>
        </p:nvSpPr>
        <p:spPr>
          <a:xfrm>
            <a:off x="647700" y="781685"/>
            <a:ext cx="8187055" cy="860425"/>
          </a:xfrm>
          <a:prstGeom prst="rect">
            <a:avLst/>
          </a:prstGeom>
          <a:noFill/>
        </p:spPr>
        <p:txBody>
          <a:bodyPr wrap="square" rtlCol="0">
            <a:spAutoFit/>
          </a:bodyPr>
          <a:p>
            <a:pPr algn="l" fontAlgn="auto">
              <a:lnSpc>
                <a:spcPts val="3000"/>
              </a:lnSpc>
              <a:buNone/>
            </a:pPr>
            <a:r>
              <a:rPr lang="en-US" altLang="zh-CN" sz="2000" dirty="0">
                <a:latin typeface="微软雅黑" panose="020B0503020204020204" pitchFamily="34" charset="-122"/>
                <a:ea typeface="微软雅黑" panose="020B0503020204020204" pitchFamily="34" charset="-122"/>
                <a:sym typeface="+mn-ea"/>
              </a:rPr>
              <a:t>      </a:t>
            </a:r>
            <a:r>
              <a:rPr lang="zh-CN" altLang="zh-CN" sz="2000" dirty="0">
                <a:latin typeface="微软雅黑" panose="020B0503020204020204" pitchFamily="34" charset="-122"/>
                <a:ea typeface="微软雅黑" panose="020B0503020204020204" pitchFamily="34" charset="-122"/>
                <a:sym typeface="+mn-ea"/>
              </a:rPr>
              <a:t>社会主义在1917年俄国十月革命后由理论变成现实，开辟了人类历史的</a:t>
            </a:r>
            <a:r>
              <a:rPr lang="zh-CN" altLang="zh-CN" sz="2000" dirty="0">
                <a:solidFill>
                  <a:srgbClr val="FF0000"/>
                </a:solidFill>
                <a:latin typeface="微软雅黑" panose="020B0503020204020204" pitchFamily="34" charset="-122"/>
                <a:ea typeface="微软雅黑" panose="020B0503020204020204" pitchFamily="34" charset="-122"/>
                <a:sym typeface="+mn-ea"/>
              </a:rPr>
              <a:t>新纪元</a:t>
            </a:r>
            <a:r>
              <a:rPr lang="zh-CN" altLang="zh-CN" sz="2000" dirty="0">
                <a:latin typeface="微软雅黑" panose="020B0503020204020204" pitchFamily="34" charset="-122"/>
                <a:ea typeface="微软雅黑" panose="020B0503020204020204" pitchFamily="34" charset="-122"/>
                <a:sym typeface="+mn-ea"/>
              </a:rPr>
              <a:t>。</a:t>
            </a:r>
            <a:endParaRPr lang="zh-CN" altLang="en-US" sz="200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1"/>
          <a:stretch>
            <a:fillRect/>
          </a:stretch>
        </p:blipFill>
        <p:spPr>
          <a:xfrm>
            <a:off x="-3175" y="3493135"/>
            <a:ext cx="9150350" cy="2498725"/>
          </a:xfrm>
          <a:prstGeom prst="rect">
            <a:avLst/>
          </a:prstGeom>
        </p:spPr>
      </p:pic>
      <p:sp>
        <p:nvSpPr>
          <p:cNvPr id="3" name="内容占位符 2"/>
          <p:cNvSpPr>
            <a:spLocks noGrp="1"/>
          </p:cNvSpPr>
          <p:nvPr>
            <p:ph idx="1"/>
          </p:nvPr>
        </p:nvSpPr>
        <p:spPr>
          <a:xfrm>
            <a:off x="153324" y="1127232"/>
            <a:ext cx="5117929" cy="2145149"/>
          </a:xfrm>
        </p:spPr>
        <p:txBody>
          <a:bodyPr>
            <a:noAutofit/>
          </a:bodyPr>
          <a:lstStyle/>
          <a:p>
            <a:pPr>
              <a:lnSpc>
                <a:spcPts val="3000"/>
              </a:lnSpc>
              <a:buNone/>
            </a:pPr>
            <a:r>
              <a:rPr lang="en-US" altLang="zh-CN" sz="2000" dirty="0">
                <a:latin typeface="微软雅黑" panose="020B0503020204020204" pitchFamily="34" charset="-122"/>
                <a:ea typeface="微软雅黑" panose="020B0503020204020204" pitchFamily="34" charset="-122"/>
              </a:rPr>
              <a:t>    </a:t>
            </a:r>
            <a:endParaRPr lang="zh-CN" altLang="en-US" sz="2000" dirty="0">
              <a:latin typeface="微软雅黑" panose="020B0503020204020204" pitchFamily="34" charset="-122"/>
              <a:ea typeface="微软雅黑" panose="020B0503020204020204" pitchFamily="34" charset="-122"/>
            </a:endParaRPr>
          </a:p>
        </p:txBody>
      </p:sp>
      <p:grpSp>
        <p:nvGrpSpPr>
          <p:cNvPr id="2" name="组合 1"/>
          <p:cNvGrpSpPr/>
          <p:nvPr/>
        </p:nvGrpSpPr>
        <p:grpSpPr>
          <a:xfrm>
            <a:off x="153035" y="1127125"/>
            <a:ext cx="9104630" cy="1179195"/>
            <a:chOff x="-650836" y="4672108"/>
            <a:chExt cx="10431752" cy="1329703"/>
          </a:xfrm>
        </p:grpSpPr>
        <p:grpSp>
          <p:nvGrpSpPr>
            <p:cNvPr id="10" name="组合 9"/>
            <p:cNvGrpSpPr/>
            <p:nvPr/>
          </p:nvGrpSpPr>
          <p:grpSpPr>
            <a:xfrm>
              <a:off x="-650836" y="4672108"/>
              <a:ext cx="3308091" cy="1329702"/>
              <a:chOff x="942987" y="3960017"/>
              <a:chExt cx="3308091" cy="1329702"/>
            </a:xfrm>
          </p:grpSpPr>
          <p:sp>
            <p:nvSpPr>
              <p:cNvPr id="11" name="ïṥḻiḓé"/>
              <p:cNvSpPr/>
              <p:nvPr/>
            </p:nvSpPr>
            <p:spPr>
              <a:xfrm>
                <a:off x="942987" y="3960017"/>
                <a:ext cx="3308091" cy="1329702"/>
              </a:xfrm>
              <a:custGeom>
                <a:avLst/>
                <a:gdLst>
                  <a:gd name="connsiteX0" fmla="*/ 101734 w 2806603"/>
                  <a:gd name="connsiteY0" fmla="*/ 0 h 1296144"/>
                  <a:gd name="connsiteX1" fmla="*/ 2158531 w 2806603"/>
                  <a:gd name="connsiteY1" fmla="*/ 0 h 1296144"/>
                  <a:gd name="connsiteX2" fmla="*/ 2806603 w 2806603"/>
                  <a:gd name="connsiteY2" fmla="*/ 648072 h 1296144"/>
                  <a:gd name="connsiteX3" fmla="*/ 2158531 w 2806603"/>
                  <a:gd name="connsiteY3" fmla="*/ 1296144 h 1296144"/>
                  <a:gd name="connsiteX4" fmla="*/ 101734 w 2806603"/>
                  <a:gd name="connsiteY4" fmla="*/ 1296144 h 1296144"/>
                  <a:gd name="connsiteX5" fmla="*/ 0 w 2806603"/>
                  <a:gd name="connsiteY5" fmla="*/ 1194410 h 1296144"/>
                  <a:gd name="connsiteX6" fmla="*/ 0 w 2806603"/>
                  <a:gd name="connsiteY6" fmla="*/ 101734 h 1296144"/>
                  <a:gd name="connsiteX7" fmla="*/ 101734 w 2806603"/>
                  <a:gd name="connsiteY7" fmla="*/ 0 h 1296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6603" h="1296144">
                    <a:moveTo>
                      <a:pt x="101734" y="0"/>
                    </a:moveTo>
                    <a:lnTo>
                      <a:pt x="2158531" y="0"/>
                    </a:lnTo>
                    <a:lnTo>
                      <a:pt x="2806603" y="648072"/>
                    </a:lnTo>
                    <a:lnTo>
                      <a:pt x="2158531" y="1296144"/>
                    </a:lnTo>
                    <a:lnTo>
                      <a:pt x="101734" y="1296144"/>
                    </a:lnTo>
                    <a:cubicBezTo>
                      <a:pt x="45548" y="1296144"/>
                      <a:pt x="0" y="1250596"/>
                      <a:pt x="0" y="1194410"/>
                    </a:cubicBezTo>
                    <a:lnTo>
                      <a:pt x="0" y="101734"/>
                    </a:lnTo>
                    <a:cubicBezTo>
                      <a:pt x="0" y="45548"/>
                      <a:pt x="45548" y="0"/>
                      <a:pt x="101734" y="0"/>
                    </a:cubicBezTo>
                    <a:close/>
                  </a:path>
                </a:pathLst>
              </a:custGeom>
              <a:solidFill>
                <a:schemeClr val="accent2">
                  <a:lumMod val="75000"/>
                </a:schemeClr>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anchor="ctr" anchorCtr="0" forceAA="0" compatLnSpc="1">
                <a:normAutofit/>
              </a:bodyPr>
              <a:lstStyle>
                <a:defPPr>
                  <a:defRPr lang="zh-CN"/>
                </a:defPPr>
                <a:lvl1pPr marL="0" algn="l" defTabSz="913765" rtl="0" eaLnBrk="1" latinLnBrk="0" hangingPunct="1">
                  <a:defRPr sz="1800" kern="1200">
                    <a:solidFill>
                      <a:schemeClr val="lt1"/>
                    </a:solidFill>
                  </a:defRPr>
                </a:lvl1pPr>
                <a:lvl2pPr marL="457200" algn="l" defTabSz="913765" rtl="0" eaLnBrk="1" latinLnBrk="0" hangingPunct="1">
                  <a:defRPr sz="1800" kern="1200">
                    <a:solidFill>
                      <a:schemeClr val="lt1"/>
                    </a:solidFill>
                  </a:defRPr>
                </a:lvl2pPr>
                <a:lvl3pPr marL="914400" algn="l" defTabSz="913765" rtl="0" eaLnBrk="1" latinLnBrk="0" hangingPunct="1">
                  <a:defRPr sz="1800" kern="1200">
                    <a:solidFill>
                      <a:schemeClr val="lt1"/>
                    </a:solidFill>
                  </a:defRPr>
                </a:lvl3pPr>
                <a:lvl4pPr marL="1371600" algn="l" defTabSz="913765" rtl="0" eaLnBrk="1" latinLnBrk="0" hangingPunct="1">
                  <a:defRPr sz="1800" kern="1200">
                    <a:solidFill>
                      <a:schemeClr val="lt1"/>
                    </a:solidFill>
                  </a:defRPr>
                </a:lvl4pPr>
                <a:lvl5pPr marL="1828800" algn="l" defTabSz="913765" rtl="0" eaLnBrk="1" latinLnBrk="0" hangingPunct="1">
                  <a:defRPr sz="1800" kern="1200">
                    <a:solidFill>
                      <a:schemeClr val="lt1"/>
                    </a:solidFill>
                  </a:defRPr>
                </a:lvl5pPr>
                <a:lvl6pPr marL="2286000" algn="l" defTabSz="913765" rtl="0" eaLnBrk="1" latinLnBrk="0" hangingPunct="1">
                  <a:defRPr sz="1800" kern="1200">
                    <a:solidFill>
                      <a:schemeClr val="lt1"/>
                    </a:solidFill>
                  </a:defRPr>
                </a:lvl6pPr>
                <a:lvl7pPr marL="2743200" algn="l" defTabSz="913765" rtl="0" eaLnBrk="1" latinLnBrk="0" hangingPunct="1">
                  <a:defRPr sz="1800" kern="1200">
                    <a:solidFill>
                      <a:schemeClr val="lt1"/>
                    </a:solidFill>
                  </a:defRPr>
                </a:lvl7pPr>
                <a:lvl8pPr marL="3200400" algn="l" defTabSz="913765" rtl="0" eaLnBrk="1" latinLnBrk="0" hangingPunct="1">
                  <a:defRPr sz="1800" kern="1200">
                    <a:solidFill>
                      <a:schemeClr val="lt1"/>
                    </a:solidFill>
                  </a:defRPr>
                </a:lvl8pPr>
                <a:lvl9pPr marL="3657600" algn="l" defTabSz="913765" rtl="0" eaLnBrk="1" latinLnBrk="0" hangingPunct="1">
                  <a:defRPr sz="1800" kern="1200">
                    <a:solidFill>
                      <a:schemeClr val="lt1"/>
                    </a:solidFill>
                  </a:defRPr>
                </a:lvl9pPr>
              </a:lstStyle>
              <a:p>
                <a:endParaRPr lang="zh-CN" altLang="en-US" sz="1400" b="1" dirty="0">
                  <a:solidFill>
                    <a:schemeClr val="bg1"/>
                  </a:solidFill>
                </a:endParaRPr>
              </a:p>
            </p:txBody>
          </p:sp>
          <p:sp>
            <p:nvSpPr>
              <p:cNvPr id="12" name="矩形 11"/>
              <p:cNvSpPr/>
              <p:nvPr/>
            </p:nvSpPr>
            <p:spPr>
              <a:xfrm>
                <a:off x="1094840" y="4283562"/>
                <a:ext cx="2593919" cy="658049"/>
              </a:xfrm>
              <a:prstGeom prst="rect">
                <a:avLst/>
              </a:prstGeom>
            </p:spPr>
            <p:txBody>
              <a:bodyPr wrap="square">
                <a:spAutoFit/>
              </a:bodyPr>
              <a:lstStyle/>
              <a:p>
                <a:r>
                  <a:rPr lang="zh-CN" altLang="en-US" sz="32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无比优越性</a:t>
                </a:r>
                <a:endParaRPr lang="zh-CN" altLang="en-US" sz="32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grpSp>
          <p:nvGrpSpPr>
            <p:cNvPr id="13" name="组合 12"/>
            <p:cNvGrpSpPr/>
            <p:nvPr/>
          </p:nvGrpSpPr>
          <p:grpSpPr>
            <a:xfrm>
              <a:off x="6023060" y="4672109"/>
              <a:ext cx="3757856" cy="1329702"/>
              <a:chOff x="7616883" y="3960018"/>
              <a:chExt cx="3757856" cy="1329702"/>
            </a:xfrm>
          </p:grpSpPr>
          <p:sp>
            <p:nvSpPr>
              <p:cNvPr id="14" name="îṡļîḍè"/>
              <p:cNvSpPr/>
              <p:nvPr/>
            </p:nvSpPr>
            <p:spPr>
              <a:xfrm flipH="1">
                <a:off x="7616883" y="3960018"/>
                <a:ext cx="3336200" cy="1329702"/>
              </a:xfrm>
              <a:custGeom>
                <a:avLst/>
                <a:gdLst>
                  <a:gd name="connsiteX0" fmla="*/ 101734 w 2806603"/>
                  <a:gd name="connsiteY0" fmla="*/ 0 h 1296144"/>
                  <a:gd name="connsiteX1" fmla="*/ 2158531 w 2806603"/>
                  <a:gd name="connsiteY1" fmla="*/ 0 h 1296144"/>
                  <a:gd name="connsiteX2" fmla="*/ 2806603 w 2806603"/>
                  <a:gd name="connsiteY2" fmla="*/ 648072 h 1296144"/>
                  <a:gd name="connsiteX3" fmla="*/ 2158531 w 2806603"/>
                  <a:gd name="connsiteY3" fmla="*/ 1296144 h 1296144"/>
                  <a:gd name="connsiteX4" fmla="*/ 101734 w 2806603"/>
                  <a:gd name="connsiteY4" fmla="*/ 1296144 h 1296144"/>
                  <a:gd name="connsiteX5" fmla="*/ 0 w 2806603"/>
                  <a:gd name="connsiteY5" fmla="*/ 1194410 h 1296144"/>
                  <a:gd name="connsiteX6" fmla="*/ 0 w 2806603"/>
                  <a:gd name="connsiteY6" fmla="*/ 101734 h 1296144"/>
                  <a:gd name="connsiteX7" fmla="*/ 101734 w 2806603"/>
                  <a:gd name="connsiteY7" fmla="*/ 0 h 1296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6603" h="1296144">
                    <a:moveTo>
                      <a:pt x="101734" y="0"/>
                    </a:moveTo>
                    <a:lnTo>
                      <a:pt x="2158531" y="0"/>
                    </a:lnTo>
                    <a:lnTo>
                      <a:pt x="2806603" y="648072"/>
                    </a:lnTo>
                    <a:lnTo>
                      <a:pt x="2158531" y="1296144"/>
                    </a:lnTo>
                    <a:lnTo>
                      <a:pt x="101734" y="1296144"/>
                    </a:lnTo>
                    <a:cubicBezTo>
                      <a:pt x="45548" y="1296144"/>
                      <a:pt x="0" y="1250596"/>
                      <a:pt x="0" y="1194410"/>
                    </a:cubicBezTo>
                    <a:lnTo>
                      <a:pt x="0" y="101734"/>
                    </a:lnTo>
                    <a:cubicBezTo>
                      <a:pt x="0" y="45548"/>
                      <a:pt x="45548" y="0"/>
                      <a:pt x="101734" y="0"/>
                    </a:cubicBezTo>
                    <a:close/>
                  </a:path>
                </a:pathLst>
              </a:custGeom>
              <a:solidFill>
                <a:srgbClr val="C00000"/>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anchor="ctr" anchorCtr="0" forceAA="0" compatLnSpc="1">
                <a:normAutofit/>
              </a:bodyPr>
              <a:lstStyle>
                <a:defPPr>
                  <a:defRPr lang="zh-CN"/>
                </a:defPPr>
                <a:lvl1pPr marL="0" algn="l" defTabSz="913765" rtl="0" eaLnBrk="1" latinLnBrk="0" hangingPunct="1">
                  <a:defRPr sz="1800" kern="1200">
                    <a:solidFill>
                      <a:schemeClr val="lt1"/>
                    </a:solidFill>
                  </a:defRPr>
                </a:lvl1pPr>
                <a:lvl2pPr marL="457200" algn="l" defTabSz="913765" rtl="0" eaLnBrk="1" latinLnBrk="0" hangingPunct="1">
                  <a:defRPr sz="1800" kern="1200">
                    <a:solidFill>
                      <a:schemeClr val="lt1"/>
                    </a:solidFill>
                  </a:defRPr>
                </a:lvl2pPr>
                <a:lvl3pPr marL="914400" algn="l" defTabSz="913765" rtl="0" eaLnBrk="1" latinLnBrk="0" hangingPunct="1">
                  <a:defRPr sz="1800" kern="1200">
                    <a:solidFill>
                      <a:schemeClr val="lt1"/>
                    </a:solidFill>
                  </a:defRPr>
                </a:lvl3pPr>
                <a:lvl4pPr marL="1371600" algn="l" defTabSz="913765" rtl="0" eaLnBrk="1" latinLnBrk="0" hangingPunct="1">
                  <a:defRPr sz="1800" kern="1200">
                    <a:solidFill>
                      <a:schemeClr val="lt1"/>
                    </a:solidFill>
                  </a:defRPr>
                </a:lvl4pPr>
                <a:lvl5pPr marL="1828800" algn="l" defTabSz="913765" rtl="0" eaLnBrk="1" latinLnBrk="0" hangingPunct="1">
                  <a:defRPr sz="1800" kern="1200">
                    <a:solidFill>
                      <a:schemeClr val="lt1"/>
                    </a:solidFill>
                  </a:defRPr>
                </a:lvl5pPr>
                <a:lvl6pPr marL="2286000" algn="l" defTabSz="913765" rtl="0" eaLnBrk="1" latinLnBrk="0" hangingPunct="1">
                  <a:defRPr sz="1800" kern="1200">
                    <a:solidFill>
                      <a:schemeClr val="lt1"/>
                    </a:solidFill>
                  </a:defRPr>
                </a:lvl6pPr>
                <a:lvl7pPr marL="2743200" algn="l" defTabSz="913765" rtl="0" eaLnBrk="1" latinLnBrk="0" hangingPunct="1">
                  <a:defRPr sz="1800" kern="1200">
                    <a:solidFill>
                      <a:schemeClr val="lt1"/>
                    </a:solidFill>
                  </a:defRPr>
                </a:lvl7pPr>
                <a:lvl8pPr marL="3200400" algn="l" defTabSz="913765" rtl="0" eaLnBrk="1" latinLnBrk="0" hangingPunct="1">
                  <a:defRPr sz="1800" kern="1200">
                    <a:solidFill>
                      <a:schemeClr val="lt1"/>
                    </a:solidFill>
                  </a:defRPr>
                </a:lvl8pPr>
                <a:lvl9pPr marL="3657600" algn="l" defTabSz="913765" rtl="0" eaLnBrk="1" latinLnBrk="0" hangingPunct="1">
                  <a:defRPr sz="1800" kern="1200">
                    <a:solidFill>
                      <a:schemeClr val="lt1"/>
                    </a:solidFill>
                  </a:defRPr>
                </a:lvl9pPr>
              </a:lstStyle>
              <a:p>
                <a:pPr algn="r"/>
                <a:endParaRPr lang="zh-CN" altLang="en-US" sz="1400" b="1" dirty="0">
                  <a:solidFill>
                    <a:schemeClr val="bg1"/>
                  </a:solidFill>
                  <a:latin typeface="微软雅黑" panose="020B0503020204020204" pitchFamily="34" charset="-122"/>
                  <a:ea typeface="微软雅黑" panose="020B0503020204020204" pitchFamily="34" charset="-122"/>
                </a:endParaRPr>
              </a:p>
            </p:txBody>
          </p:sp>
          <p:sp>
            <p:nvSpPr>
              <p:cNvPr id="15" name="矩形 14"/>
              <p:cNvSpPr/>
              <p:nvPr/>
            </p:nvSpPr>
            <p:spPr>
              <a:xfrm>
                <a:off x="7685103" y="4245591"/>
                <a:ext cx="3689636" cy="658049"/>
              </a:xfrm>
              <a:prstGeom prst="rect">
                <a:avLst/>
              </a:prstGeom>
            </p:spPr>
            <p:txBody>
              <a:bodyPr wrap="square">
                <a:spAutoFit/>
              </a:bodyPr>
              <a:lstStyle/>
              <a:p>
                <a:pPr algn="ctr"/>
                <a:r>
                  <a:rPr lang="zh-CN" altLang="en-US" sz="32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强大生命力</a:t>
                </a:r>
                <a:endParaRPr lang="zh-CN" altLang="en-US" sz="32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grpSp>
      <p:sp>
        <p:nvSpPr>
          <p:cNvPr id="19" name="党"/>
          <p:cNvSpPr txBox="1"/>
          <p:nvPr/>
        </p:nvSpPr>
        <p:spPr>
          <a:xfrm>
            <a:off x="2918941" y="1218071"/>
            <a:ext cx="3305847" cy="997845"/>
          </a:xfrm>
          <a:prstGeom prst="rect">
            <a:avLst/>
          </a:prstGeom>
          <a:noFill/>
          <a:ln>
            <a:noFill/>
          </a:ln>
          <a:effectLst>
            <a:innerShdw blurRad="63500" dist="50800" dir="16200000">
              <a:prstClr val="black">
                <a:alpha val="50000"/>
              </a:prstClr>
            </a:innerShdw>
          </a:effectLst>
        </p:spPr>
        <p:txBody>
          <a:bodyPr wrap="square" rtlCol="0">
            <a:spAutoFit/>
            <a:scene3d>
              <a:camera prst="perspectiveFront" fov="0">
                <a:rot lat="21300001" lon="0" rev="0"/>
              </a:camera>
              <a:lightRig rig="balanced" dir="t"/>
            </a:scene3d>
            <a:sp3d extrusionH="1270000" prstMaterial="matte">
              <a:extrusionClr>
                <a:srgbClr val="C00000"/>
              </a:extrusionClr>
              <a:contourClr>
                <a:srgbClr val="FF4A54"/>
              </a:contourClr>
            </a:sp3d>
          </a:bodyPr>
          <a:lstStyle/>
          <a:p>
            <a:pPr algn="ctr">
              <a:lnSpc>
                <a:spcPct val="110000"/>
              </a:lnSpc>
            </a:pPr>
            <a:r>
              <a:rPr lang="zh-CN" altLang="en-US" sz="5400" dirty="0">
                <a:ln w="3175">
                  <a:noFill/>
                </a:ln>
                <a:blipFill>
                  <a:blip r:embed="rId2"/>
                  <a:stretch>
                    <a:fillRect/>
                  </a:stretch>
                </a:blipFill>
                <a:latin typeface="华文行楷" panose="02010800040101010101" pitchFamily="2" charset="-122"/>
                <a:ea typeface="华文行楷" panose="02010800040101010101" pitchFamily="2" charset="-122"/>
                <a:cs typeface="经典空叠黑" panose="02010609000101010101" pitchFamily="49" charset="-122"/>
              </a:rPr>
              <a:t>社会主义</a:t>
            </a:r>
            <a:endParaRPr lang="en-US" altLang="zh-CN" sz="5400" dirty="0">
              <a:ln w="3175">
                <a:noFill/>
              </a:ln>
              <a:blipFill>
                <a:blip r:embed="rId2"/>
                <a:stretch>
                  <a:fillRect/>
                </a:stretch>
              </a:blipFill>
              <a:latin typeface="华文行楷" panose="02010800040101010101" pitchFamily="2" charset="-122"/>
              <a:ea typeface="华文行楷" panose="02010800040101010101" pitchFamily="2" charset="-122"/>
              <a:cs typeface="经典空叠黑" panose="02010609000101010101" pitchFamily="49" charset="-122"/>
            </a:endParaRPr>
          </a:p>
        </p:txBody>
      </p:sp>
      <p:sp>
        <p:nvSpPr>
          <p:cNvPr id="4" name="文本框 3"/>
          <p:cNvSpPr txBox="1"/>
          <p:nvPr/>
        </p:nvSpPr>
        <p:spPr>
          <a:xfrm>
            <a:off x="1016635" y="2759710"/>
            <a:ext cx="7452360" cy="2091690"/>
          </a:xfrm>
          <a:prstGeom prst="rect">
            <a:avLst/>
          </a:prstGeom>
          <a:noFill/>
        </p:spPr>
        <p:txBody>
          <a:bodyPr wrap="square" rtlCol="0">
            <a:spAutoFit/>
          </a:bodyPr>
          <a:p>
            <a:pPr algn="just" fontAlgn="auto">
              <a:lnSpc>
                <a:spcPts val="3000"/>
              </a:lnSpc>
              <a:spcAft>
                <a:spcPts val="600"/>
              </a:spcAft>
            </a:pPr>
            <a:r>
              <a:rPr lang="en-US" altLang="zh-CN" sz="2000" dirty="0">
                <a:solidFill>
                  <a:schemeClr val="tx1"/>
                </a:solidFill>
                <a:latin typeface="微软雅黑" panose="020B0503020204020204" pitchFamily="34" charset="-122"/>
                <a:ea typeface="微软雅黑" panose="020B0503020204020204" pitchFamily="34" charset="-122"/>
              </a:rPr>
              <a:t>     </a:t>
            </a:r>
            <a:r>
              <a:rPr lang="en-US" altLang="zh-CN" sz="2400" dirty="0">
                <a:solidFill>
                  <a:schemeClr val="tx1"/>
                </a:solidFill>
                <a:latin typeface="微软雅黑" panose="020B0503020204020204" pitchFamily="34" charset="-122"/>
                <a:ea typeface="微软雅黑" panose="020B0503020204020204" pitchFamily="34" charset="-122"/>
              </a:rPr>
              <a:t>  </a:t>
            </a:r>
            <a:r>
              <a:rPr lang="zh-CN" altLang="zh-CN" sz="2000" dirty="0">
                <a:latin typeface="微软雅黑" panose="020B0503020204020204" pitchFamily="34" charset="-122"/>
                <a:ea typeface="微软雅黑" panose="020B0503020204020204" pitchFamily="34" charset="-122"/>
                <a:sym typeface="+mn-ea"/>
              </a:rPr>
              <a:t>在社会主义社会取得重大发展的时期，社会主义国家的人口曾占世界人口的三分之一，领土面积达到世界陆地面积的四分之一。社会主义国家相继开展了大规模的社会主义建设，推动了社会主义国家经济、政治和社会各项事业的发展。</a:t>
            </a:r>
            <a:endParaRPr lang="zh-CN" altLang="zh-CN" sz="2000" dirty="0">
              <a:latin typeface="微软雅黑" panose="020B0503020204020204" pitchFamily="34" charset="-122"/>
              <a:ea typeface="微软雅黑" panose="020B0503020204020204" pitchFamily="34" charset="-122"/>
            </a:endParaRPr>
          </a:p>
          <a:p>
            <a:pPr algn="just" fontAlgn="auto">
              <a:lnSpc>
                <a:spcPts val="3000"/>
              </a:lnSpc>
              <a:spcAft>
                <a:spcPts val="600"/>
              </a:spcAft>
            </a:pPr>
            <a:r>
              <a:rPr lang="zh-CN" altLang="zh-CN" sz="2000" dirty="0">
                <a:solidFill>
                  <a:srgbClr val="FF0000"/>
                </a:solidFill>
                <a:latin typeface="微软雅黑" panose="020B0503020204020204" pitchFamily="34" charset="-122"/>
                <a:ea typeface="微软雅黑" panose="020B0503020204020204" pitchFamily="34" charset="-122"/>
                <a:sym typeface="+mn-ea"/>
              </a:rPr>
              <a:t>      </a:t>
            </a:r>
            <a:endParaRPr lang="zh-CN" altLang="zh-CN" sz="2000" dirty="0">
              <a:solidFill>
                <a:schemeClr val="tx1"/>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6"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500" fill="hold"/>
                                        <p:tgtEl>
                                          <p:spTgt spid="19"/>
                                        </p:tgtEl>
                                        <p:attrNameLst>
                                          <p:attrName>ppt_w</p:attrName>
                                        </p:attrNameLst>
                                      </p:cBhvr>
                                      <p:tavLst>
                                        <p:tav tm="0">
                                          <p:val>
                                            <p:strVal val="(6*min(max(#ppt_w*#ppt_h,.3),1)-7.4)/-.7*#ppt_w"/>
                                          </p:val>
                                        </p:tav>
                                        <p:tav tm="100000">
                                          <p:val>
                                            <p:strVal val="#ppt_w"/>
                                          </p:val>
                                        </p:tav>
                                      </p:tavLst>
                                    </p:anim>
                                    <p:anim calcmode="lin" valueType="num">
                                      <p:cBhvr>
                                        <p:cTn id="8" dur="1500" fill="hold"/>
                                        <p:tgtEl>
                                          <p:spTgt spid="19"/>
                                        </p:tgtEl>
                                        <p:attrNameLst>
                                          <p:attrName>ppt_h</p:attrName>
                                        </p:attrNameLst>
                                      </p:cBhvr>
                                      <p:tavLst>
                                        <p:tav tm="0">
                                          <p:val>
                                            <p:strVal val="(6*min(max(#ppt_w*#ppt_h,.3),1)-7.4)/-.7*#ppt_h"/>
                                          </p:val>
                                        </p:tav>
                                        <p:tav tm="100000">
                                          <p:val>
                                            <p:strVal val="#ppt_h"/>
                                          </p:val>
                                        </p:tav>
                                      </p:tavLst>
                                    </p:anim>
                                    <p:anim calcmode="lin" valueType="num">
                                      <p:cBhvr>
                                        <p:cTn id="9" dur="1500" fill="hold"/>
                                        <p:tgtEl>
                                          <p:spTgt spid="19"/>
                                        </p:tgtEl>
                                        <p:attrNameLst>
                                          <p:attrName>ppt_x</p:attrName>
                                        </p:attrNameLst>
                                      </p:cBhvr>
                                      <p:tavLst>
                                        <p:tav tm="0">
                                          <p:val>
                                            <p:fltVal val="0.5"/>
                                          </p:val>
                                        </p:tav>
                                        <p:tav tm="100000">
                                          <p:val>
                                            <p:strVal val="#ppt_x"/>
                                          </p:val>
                                        </p:tav>
                                      </p:tavLst>
                                    </p:anim>
                                    <p:anim calcmode="lin" valueType="num">
                                      <p:cBhvr>
                                        <p:cTn id="10" dur="1500" fill="hold"/>
                                        <p:tgtEl>
                                          <p:spTgt spid="19"/>
                                        </p:tgtEl>
                                        <p:attrNameLst>
                                          <p:attrName>ppt_y</p:attrName>
                                        </p:attrNameLst>
                                      </p:cBhvr>
                                      <p:tavLst>
                                        <p:tav tm="0">
                                          <p:val>
                                            <p:strVal val="1+(6*min(max(#ppt_w*#ppt_h,.3),1)-7.4)/-.7*#ppt_h/2"/>
                                          </p:val>
                                        </p:tav>
                                        <p:tav tm="100000">
                                          <p:val>
                                            <p:strVal val="#ppt_y"/>
                                          </p:val>
                                        </p:tav>
                                      </p:tavLst>
                                    </p:anim>
                                  </p:childTnLst>
                                </p:cTn>
                              </p:par>
                              <p:par>
                                <p:cTn id="11" presetID="26" presetClass="emph" presetSubtype="0" fill="hold" grpId="1" nodeType="withEffect">
                                  <p:stCondLst>
                                    <p:cond delay="1500"/>
                                  </p:stCondLst>
                                  <p:childTnLst>
                                    <p:animEffect transition="out" filter="fade">
                                      <p:cBhvr>
                                        <p:cTn id="12" dur="1000" tmFilter="0, 0; .2, .5; .8, .5; 1, 0"/>
                                        <p:tgtEl>
                                          <p:spTgt spid="19"/>
                                        </p:tgtEl>
                                      </p:cBhvr>
                                    </p:animEffect>
                                    <p:animScale>
                                      <p:cBhvr>
                                        <p:cTn id="13" dur="500" autoRev="1" fill="hold"/>
                                        <p:tgtEl>
                                          <p:spTgt spid="1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ldLvl="0" animBg="1"/>
      <p:bldP spid="19" grpId="1" bldLvl="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2525483" y="1169342"/>
            <a:ext cx="6629694" cy="1116286"/>
            <a:chOff x="3247246" y="1836244"/>
            <a:chExt cx="8944753" cy="1506088"/>
          </a:xfrm>
        </p:grpSpPr>
        <p:grpSp>
          <p:nvGrpSpPr>
            <p:cNvPr id="8" name="组合 7"/>
            <p:cNvGrpSpPr/>
            <p:nvPr/>
          </p:nvGrpSpPr>
          <p:grpSpPr>
            <a:xfrm>
              <a:off x="5051947" y="1837604"/>
              <a:ext cx="7140052" cy="1504728"/>
              <a:chOff x="5051947" y="1837604"/>
              <a:chExt cx="7140052" cy="1504728"/>
            </a:xfrm>
          </p:grpSpPr>
          <p:sp>
            <p:nvSpPr>
              <p:cNvPr id="9" name="矩形: 圆角 8"/>
              <p:cNvSpPr/>
              <p:nvPr/>
            </p:nvSpPr>
            <p:spPr>
              <a:xfrm>
                <a:off x="5051947" y="1837604"/>
                <a:ext cx="7140052" cy="1504728"/>
              </a:xfrm>
              <a:prstGeom prst="roundRect">
                <a:avLst>
                  <a:gd name="adj" fmla="val 0"/>
                </a:avLst>
              </a:prstGeom>
              <a:solidFill>
                <a:srgbClr val="58140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 Box 9"/>
              <p:cNvSpPr txBox="1">
                <a:spLocks noChangeArrowheads="1"/>
              </p:cNvSpPr>
              <p:nvPr/>
            </p:nvSpPr>
            <p:spPr bwMode="auto">
              <a:xfrm>
                <a:off x="5457331" y="1965914"/>
                <a:ext cx="6601778" cy="1243985"/>
              </a:xfrm>
              <a:prstGeom prst="rect">
                <a:avLst/>
              </a:prstGeom>
              <a:ln>
                <a:solidFill>
                  <a:schemeClr val="accent1"/>
                </a:solidFill>
              </a:ln>
              <a:extLst>
                <a:ext uri="{909E8E84-426E-40DD-AFC4-6F175D3DCCD1}">
                  <a14:hiddenFill xmlns:a14="http://schemas.microsoft.com/office/drawing/2010/main">
                    <a:solidFill>
                      <a:srgbClr val="FFFF00">
                        <a:alpha val="53999"/>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zh-CN"/>
                </a:defPPr>
                <a:lvl1pPr>
                  <a:lnSpc>
                    <a:spcPct val="150000"/>
                  </a:lnSpc>
                  <a:defRPr>
                    <a:solidFill>
                      <a:srgbClr val="FF0000"/>
                    </a:solidFill>
                    <a:latin typeface="微软雅黑" panose="020B0503020204020204" pitchFamily="34" charset="-122"/>
                    <a:ea typeface="微软雅黑" panose="020B0503020204020204" pitchFamily="34" charset="-122"/>
                  </a:defRPr>
                </a:lvl1pPr>
              </a:lstStyle>
              <a:p>
                <a:r>
                  <a:rPr lang="zh-CN" altLang="en-US" b="1" dirty="0">
                    <a:solidFill>
                      <a:srgbClr val="FFF6EF"/>
                    </a:solidFill>
                  </a:rPr>
                  <a:t>苏联解体、东欧剧变，苏联社会主义模式失败，</a:t>
                </a:r>
                <a:endParaRPr lang="en-US" altLang="zh-CN" b="1" dirty="0">
                  <a:solidFill>
                    <a:srgbClr val="FFF6EF"/>
                  </a:solidFill>
                </a:endParaRPr>
              </a:p>
              <a:p>
                <a:r>
                  <a:rPr lang="zh-CN" altLang="en-US" b="1" dirty="0">
                    <a:solidFill>
                      <a:srgbClr val="FFF6EF"/>
                    </a:solidFill>
                  </a:rPr>
                  <a:t>国际共产主义运动跌入低谷</a:t>
                </a:r>
                <a:endParaRPr lang="zh-CN" altLang="en-US" b="1" dirty="0">
                  <a:solidFill>
                    <a:srgbClr val="FFF6EF"/>
                  </a:solidFill>
                </a:endParaRPr>
              </a:p>
            </p:txBody>
          </p:sp>
        </p:grpSp>
        <p:sp>
          <p:nvSpPr>
            <p:cNvPr id="13" name="矩形: 圆角 12"/>
            <p:cNvSpPr>
              <a:spLocks noChangeAspect="1"/>
            </p:cNvSpPr>
            <p:nvPr/>
          </p:nvSpPr>
          <p:spPr>
            <a:xfrm>
              <a:off x="3247246" y="1836244"/>
              <a:ext cx="1805149" cy="1504434"/>
            </a:xfrm>
            <a:prstGeom prst="roundRect">
              <a:avLst>
                <a:gd name="adj" fmla="val 0"/>
              </a:avLst>
            </a:prstGeom>
            <a:solidFill>
              <a:srgbClr val="A82B2E"/>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 name="矩形 4"/>
          <p:cNvSpPr/>
          <p:nvPr/>
        </p:nvSpPr>
        <p:spPr>
          <a:xfrm>
            <a:off x="359217" y="2426087"/>
            <a:ext cx="8424936" cy="3030220"/>
          </a:xfrm>
          <a:prstGeom prst="rect">
            <a:avLst/>
          </a:prstGeom>
        </p:spPr>
        <p:txBody>
          <a:bodyPr wrap="square">
            <a:spAutoFit/>
          </a:bodyPr>
          <a:lstStyle/>
          <a:p>
            <a:pPr indent="0">
              <a:lnSpc>
                <a:spcPct val="150000"/>
              </a:lnSpc>
              <a:buClr>
                <a:srgbClr val="C00000"/>
              </a:buClr>
              <a:buFont typeface="Wingdings" panose="05000000000000000000" pitchFamily="2" charset="2"/>
              <a:buNone/>
            </a:pPr>
            <a:endParaRPr lang="zh-CN" altLang="zh-CN" sz="1900" dirty="0">
              <a:latin typeface="微软雅黑" panose="020B0503020204020204" pitchFamily="34" charset="-122"/>
              <a:ea typeface="微软雅黑" panose="020B0503020204020204" pitchFamily="34" charset="-122"/>
            </a:endParaRPr>
          </a:p>
          <a:p>
            <a:pPr marL="342900" indent="-342900">
              <a:lnSpc>
                <a:spcPct val="150000"/>
              </a:lnSpc>
              <a:buClr>
                <a:srgbClr val="C00000"/>
              </a:buClr>
              <a:buFont typeface="Wingdings" panose="05000000000000000000" pitchFamily="2" charset="2"/>
              <a:buChar char="Ø"/>
            </a:pPr>
            <a:r>
              <a:rPr lang="zh-CN" altLang="zh-CN" sz="1900" dirty="0">
                <a:solidFill>
                  <a:srgbClr val="FF0000"/>
                </a:solidFill>
                <a:latin typeface="微软雅黑" panose="020B0503020204020204" pitchFamily="34" charset="-122"/>
                <a:ea typeface="微软雅黑" panose="020B0503020204020204" pitchFamily="34" charset="-122"/>
                <a:sym typeface="+mn-ea"/>
              </a:rPr>
              <a:t>社会主义制度</a:t>
            </a:r>
            <a:r>
              <a:rPr lang="zh-CN" altLang="zh-CN" sz="1900" dirty="0">
                <a:latin typeface="微软雅黑" panose="020B0503020204020204" pitchFamily="34" charset="-122"/>
                <a:ea typeface="微软雅黑" panose="020B0503020204020204" pitchFamily="34" charset="-122"/>
                <a:sym typeface="+mn-ea"/>
              </a:rPr>
              <a:t>确立后，与其他新生事物一样，从诞生到发展壮大不可能一帆风顺，</a:t>
            </a:r>
            <a:r>
              <a:rPr lang="zh-CN" altLang="zh-CN" sz="1900" dirty="0">
                <a:solidFill>
                  <a:srgbClr val="FF0000"/>
                </a:solidFill>
                <a:latin typeface="微软雅黑" panose="020B0503020204020204" pitchFamily="34" charset="-122"/>
                <a:ea typeface="微软雅黑" panose="020B0503020204020204" pitchFamily="34" charset="-122"/>
                <a:sym typeface="+mn-ea"/>
              </a:rPr>
              <a:t>会遭遇一些困难，出现一些曲折失误。</a:t>
            </a:r>
            <a:endParaRPr lang="en-US" altLang="zh-CN" sz="1900" dirty="0">
              <a:latin typeface="微软雅黑" panose="020B0503020204020204" pitchFamily="34" charset="-122"/>
              <a:ea typeface="微软雅黑" panose="020B0503020204020204" pitchFamily="34" charset="-122"/>
            </a:endParaRPr>
          </a:p>
          <a:p>
            <a:pPr marL="342900" indent="-342900">
              <a:lnSpc>
                <a:spcPct val="150000"/>
              </a:lnSpc>
              <a:buClr>
                <a:srgbClr val="C00000"/>
              </a:buClr>
              <a:buFont typeface="Wingdings" panose="05000000000000000000" pitchFamily="2" charset="2"/>
              <a:buChar char="Ø"/>
            </a:pPr>
            <a:r>
              <a:rPr lang="zh-CN" altLang="en-US" sz="1900" dirty="0">
                <a:latin typeface="微软雅黑" panose="020B0503020204020204" pitchFamily="34" charset="-122"/>
                <a:ea typeface="微软雅黑" panose="020B0503020204020204" pitchFamily="34" charset="-122"/>
              </a:rPr>
              <a:t>中国作为世界上最大的社会主义发展中国家，实际上已成为社会主义的一面旗帜，向世界展示了</a:t>
            </a:r>
            <a:r>
              <a:rPr lang="zh-CN" altLang="en-US" sz="1900" dirty="0">
                <a:solidFill>
                  <a:srgbClr val="FF0000"/>
                </a:solidFill>
                <a:latin typeface="微软雅黑" panose="020B0503020204020204" pitchFamily="34" charset="-122"/>
                <a:ea typeface="微软雅黑" panose="020B0503020204020204" pitchFamily="34" charset="-122"/>
              </a:rPr>
              <a:t>社会主义的优越性</a:t>
            </a:r>
            <a:r>
              <a:rPr lang="zh-CN" altLang="en-US" sz="1900" dirty="0">
                <a:latin typeface="微软雅黑" panose="020B0503020204020204" pitchFamily="34" charset="-122"/>
                <a:ea typeface="微软雅黑" panose="020B0503020204020204" pitchFamily="34" charset="-122"/>
              </a:rPr>
              <a:t>，中国道路对世界影响越来越大，中国特色社会主义为世界社会主义增添了光辉。</a:t>
            </a:r>
            <a:endParaRPr lang="en-US" altLang="zh-CN" sz="1900" dirty="0">
              <a:latin typeface="微软雅黑" panose="020B0503020204020204" pitchFamily="34" charset="-122"/>
              <a:ea typeface="微软雅黑" panose="020B0503020204020204" pitchFamily="34" charset="-122"/>
            </a:endParaRPr>
          </a:p>
          <a:p>
            <a:pPr>
              <a:buNone/>
            </a:pPr>
            <a:endParaRPr lang="en-US" altLang="zh-CN" sz="2000" dirty="0">
              <a:latin typeface="微软雅黑" panose="020B0503020204020204" pitchFamily="34" charset="-122"/>
              <a:ea typeface="微软雅黑" panose="020B0503020204020204" pitchFamily="34" charset="-122"/>
            </a:endParaRPr>
          </a:p>
        </p:txBody>
      </p:sp>
      <p:sp>
        <p:nvSpPr>
          <p:cNvPr id="2" name="矩形: 圆角 8"/>
          <p:cNvSpPr/>
          <p:nvPr/>
        </p:nvSpPr>
        <p:spPr>
          <a:xfrm>
            <a:off x="-39370" y="1170305"/>
            <a:ext cx="2532380" cy="1115060"/>
          </a:xfrm>
          <a:prstGeom prst="roundRect">
            <a:avLst>
              <a:gd name="adj" fmla="val 0"/>
            </a:avLst>
          </a:prstGeom>
          <a:solidFill>
            <a:srgbClr val="58140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b="1" dirty="0">
                <a:solidFill>
                  <a:srgbClr val="FFF6EF"/>
                </a:solidFill>
                <a:latin typeface="微软雅黑" panose="020B0503020204020204" pitchFamily="34" charset="-122"/>
                <a:ea typeface="微软雅黑" panose="020B0503020204020204" pitchFamily="34" charset="-122"/>
              </a:rPr>
              <a:t>发展中出现曲折</a:t>
            </a:r>
            <a:endParaRPr lang="zh-CN" altLang="en-US"/>
          </a:p>
        </p:txBody>
      </p:sp>
      <p:sp>
        <p:nvSpPr>
          <p:cNvPr id="3" name="文本框 2"/>
          <p:cNvSpPr txBox="1"/>
          <p:nvPr/>
        </p:nvSpPr>
        <p:spPr>
          <a:xfrm>
            <a:off x="2599055" y="1170305"/>
            <a:ext cx="1191260" cy="922020"/>
          </a:xfrm>
          <a:prstGeom prst="rect">
            <a:avLst/>
          </a:prstGeom>
          <a:noFill/>
        </p:spPr>
        <p:txBody>
          <a:bodyPr wrap="square" rtlCol="0">
            <a:spAutoFit/>
          </a:bodyPr>
          <a:p>
            <a:pPr fontAlgn="auto">
              <a:lnSpc>
                <a:spcPct val="150000"/>
              </a:lnSpc>
            </a:pPr>
            <a:r>
              <a:rPr lang="en-US" altLang="zh-CN"/>
              <a:t>   </a:t>
            </a:r>
            <a:r>
              <a:rPr lang="zh-CN" altLang="en-US" b="1" dirty="0">
                <a:solidFill>
                  <a:srgbClr val="FFF6EF"/>
                </a:solidFill>
                <a:latin typeface="微软雅黑" panose="020B0503020204020204" pitchFamily="34" charset="-122"/>
                <a:ea typeface="微软雅黑" panose="020B0503020204020204" pitchFamily="34" charset="-122"/>
              </a:rPr>
              <a:t>僵化的</a:t>
            </a:r>
            <a:endParaRPr lang="zh-CN" altLang="en-US" b="1" dirty="0">
              <a:solidFill>
                <a:srgbClr val="FFF6EF"/>
              </a:solidFill>
              <a:latin typeface="微软雅黑" panose="020B0503020204020204" pitchFamily="34" charset="-122"/>
              <a:ea typeface="微软雅黑" panose="020B0503020204020204" pitchFamily="34" charset="-122"/>
            </a:endParaRPr>
          </a:p>
          <a:p>
            <a:pPr fontAlgn="auto">
              <a:lnSpc>
                <a:spcPct val="150000"/>
              </a:lnSpc>
            </a:pPr>
            <a:r>
              <a:rPr lang="zh-CN" altLang="en-US" b="1" dirty="0">
                <a:solidFill>
                  <a:srgbClr val="FFF6EF"/>
                </a:solidFill>
                <a:latin typeface="微软雅黑" panose="020B0503020204020204" pitchFamily="34" charset="-122"/>
                <a:ea typeface="微软雅黑" panose="020B0503020204020204" pitchFamily="34" charset="-122"/>
              </a:rPr>
              <a:t>苏联模式</a:t>
            </a:r>
            <a:endParaRPr lang="zh-CN" altLang="en-US" b="1" dirty="0">
              <a:solidFill>
                <a:srgbClr val="FFF6EF"/>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p:cNvGrpSpPr/>
          <p:nvPr/>
        </p:nvGrpSpPr>
        <p:grpSpPr>
          <a:xfrm>
            <a:off x="1" y="2966165"/>
            <a:ext cx="9143999" cy="2013004"/>
            <a:chOff x="1" y="2448588"/>
            <a:chExt cx="12192000" cy="2694912"/>
          </a:xfrm>
        </p:grpSpPr>
        <p:sp>
          <p:nvSpPr>
            <p:cNvPr id="7" name="矩形 6"/>
            <p:cNvSpPr/>
            <p:nvPr/>
          </p:nvSpPr>
          <p:spPr>
            <a:xfrm>
              <a:off x="1" y="2448588"/>
              <a:ext cx="12192000" cy="2694912"/>
            </a:xfrm>
            <a:prstGeom prst="rect">
              <a:avLst/>
            </a:prstGeom>
            <a:solidFill>
              <a:srgbClr val="C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8" name="矩形 7"/>
            <p:cNvSpPr/>
            <p:nvPr/>
          </p:nvSpPr>
          <p:spPr>
            <a:xfrm>
              <a:off x="566611" y="2587400"/>
              <a:ext cx="6421438" cy="2477212"/>
            </a:xfrm>
            <a:prstGeom prst="rect">
              <a:avLst/>
            </a:prstGeom>
            <a:noFill/>
          </p:spPr>
          <p:txBody>
            <a:bodyPr wrap="square" rtlCol="0">
              <a:spAutoFit/>
            </a:bodyPr>
            <a:lstStyle/>
            <a:p>
              <a:pPr indent="457200">
                <a:lnSpc>
                  <a:spcPct val="130000"/>
                </a:lnSpc>
                <a:spcBef>
                  <a:spcPts val="600"/>
                </a:spcBef>
              </a:pPr>
              <a:r>
                <a:rPr lang="zh-CN" altLang="en-US" sz="2400" b="1" dirty="0">
                  <a:solidFill>
                    <a:prstClr val="white"/>
                  </a:solidFill>
                  <a:latin typeface="微软雅黑" panose="020B0503020204020204" pitchFamily="34" charset="-122"/>
                  <a:ea typeface="微软雅黑" panose="020B0503020204020204" pitchFamily="34" charset="-122"/>
                  <a:cs typeface="+mn-ea"/>
                </a:rPr>
                <a:t>实践证明：社会主义</a:t>
              </a:r>
              <a:r>
                <a:rPr lang="zh-CN" altLang="en-US" sz="2000" dirty="0">
                  <a:solidFill>
                    <a:prstClr val="white"/>
                  </a:solidFill>
                  <a:latin typeface="微软雅黑" panose="020B0503020204020204" pitchFamily="34" charset="-122"/>
                  <a:ea typeface="微软雅黑" panose="020B0503020204020204" pitchFamily="34" charset="-122"/>
                  <a:cs typeface="+mn-ea"/>
                </a:rPr>
                <a:t>是指引世界上处于剥削制度压迫之下的无产阶级和劳动人民改变自己命运、获得社会解放、建设幸福生活的</a:t>
              </a:r>
              <a:r>
                <a:rPr lang="zh-CN" altLang="en-US" sz="2400" b="1" dirty="0">
                  <a:solidFill>
                    <a:prstClr val="white"/>
                  </a:solidFill>
                  <a:latin typeface="微软雅黑" panose="020B0503020204020204" pitchFamily="34" charset="-122"/>
                  <a:ea typeface="微软雅黑" panose="020B0503020204020204" pitchFamily="34" charset="-122"/>
                  <a:cs typeface="+mn-ea"/>
                </a:rPr>
                <a:t>正确道路</a:t>
              </a:r>
              <a:r>
                <a:rPr lang="zh-CN" altLang="en-US" sz="2000" dirty="0">
                  <a:solidFill>
                    <a:prstClr val="white"/>
                  </a:solidFill>
                  <a:latin typeface="微软雅黑" panose="020B0503020204020204" pitchFamily="34" charset="-122"/>
                  <a:ea typeface="微软雅黑" panose="020B0503020204020204" pitchFamily="34" charset="-122"/>
                  <a:cs typeface="+mn-ea"/>
                </a:rPr>
                <a:t>。</a:t>
              </a:r>
              <a:endParaRPr lang="zh-CN" altLang="zh-CN" sz="2000" dirty="0">
                <a:solidFill>
                  <a:prstClr val="white"/>
                </a:solidFill>
                <a:latin typeface="微软雅黑" panose="020B0503020204020204" pitchFamily="34" charset="-122"/>
                <a:ea typeface="微软雅黑" panose="020B0503020204020204" pitchFamily="34" charset="-122"/>
                <a:cs typeface="+mn-ea"/>
              </a:endParaRPr>
            </a:p>
          </p:txBody>
        </p:sp>
      </p:grpSp>
      <p:pic>
        <p:nvPicPr>
          <p:cNvPr id="3" name="图片 2"/>
          <p:cNvPicPr>
            <a:picLocks noChangeAspect="1"/>
          </p:cNvPicPr>
          <p:nvPr/>
        </p:nvPicPr>
        <p:blipFill>
          <a:blip r:embed="rId1"/>
          <a:stretch>
            <a:fillRect/>
          </a:stretch>
        </p:blipFill>
        <p:spPr>
          <a:xfrm>
            <a:off x="5240655" y="3180080"/>
            <a:ext cx="3803015" cy="1584325"/>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3175" y="3482340"/>
            <a:ext cx="9150350" cy="2498725"/>
          </a:xfrm>
          <a:prstGeom prst="rect">
            <a:avLst/>
          </a:prstGeom>
        </p:spPr>
      </p:pic>
      <p:sp>
        <p:nvSpPr>
          <p:cNvPr id="5" name="矩形 4"/>
          <p:cNvSpPr/>
          <p:nvPr/>
        </p:nvSpPr>
        <p:spPr>
          <a:xfrm>
            <a:off x="1026160" y="2506345"/>
            <a:ext cx="7091680" cy="1732915"/>
          </a:xfrm>
          <a:prstGeom prst="rect">
            <a:avLst/>
          </a:prstGeom>
        </p:spPr>
        <p:txBody>
          <a:bodyPr wrap="square">
            <a:spAutoFit/>
          </a:bodyPr>
          <a:lstStyle/>
          <a:p>
            <a:pPr algn="just" fontAlgn="auto">
              <a:lnSpc>
                <a:spcPts val="3200"/>
              </a:lnSpc>
            </a:pPr>
            <a:r>
              <a:rPr lang="en-US" altLang="zh-CN" sz="2400" dirty="0">
                <a:latin typeface="华文行楷" panose="02010800040101010101" pitchFamily="2" charset="-122"/>
                <a:ea typeface="华文行楷" panose="02010800040101010101" pitchFamily="2" charset="-122"/>
              </a:rPr>
              <a:t>       </a:t>
            </a:r>
            <a:r>
              <a:rPr lang="zh-CN" altLang="en-US" sz="2000" dirty="0">
                <a:latin typeface="微软雅黑" panose="020B0503020204020204" pitchFamily="34" charset="-122"/>
                <a:ea typeface="微软雅黑" panose="020B0503020204020204" pitchFamily="34" charset="-122"/>
              </a:rPr>
              <a:t>中国共产党一经成立，就把</a:t>
            </a:r>
            <a:r>
              <a:rPr lang="zh-CN" altLang="en-US" sz="2000" dirty="0">
                <a:solidFill>
                  <a:srgbClr val="FF0000"/>
                </a:solidFill>
                <a:latin typeface="微软雅黑" panose="020B0503020204020204" pitchFamily="34" charset="-122"/>
                <a:ea typeface="微软雅黑" panose="020B0503020204020204" pitchFamily="34" charset="-122"/>
              </a:rPr>
              <a:t>实现共产主义</a:t>
            </a:r>
            <a:r>
              <a:rPr lang="zh-CN" altLang="en-US" sz="2000" dirty="0">
                <a:latin typeface="微软雅黑" panose="020B0503020204020204" pitchFamily="34" charset="-122"/>
                <a:ea typeface="微软雅黑" panose="020B0503020204020204" pitchFamily="34" charset="-122"/>
              </a:rPr>
              <a:t>作为党的</a:t>
            </a:r>
            <a:r>
              <a:rPr lang="zh-CN" altLang="en-US" sz="2000" dirty="0">
                <a:solidFill>
                  <a:srgbClr val="FF0000"/>
                </a:solidFill>
                <a:latin typeface="微软雅黑" panose="020B0503020204020204" pitchFamily="34" charset="-122"/>
                <a:ea typeface="微软雅黑" panose="020B0503020204020204" pitchFamily="34" charset="-122"/>
              </a:rPr>
              <a:t>最高理想</a:t>
            </a:r>
            <a:r>
              <a:rPr lang="zh-CN" altLang="en-US" sz="2000" dirty="0">
                <a:latin typeface="微软雅黑" panose="020B0503020204020204" pitchFamily="34" charset="-122"/>
                <a:ea typeface="微软雅黑" panose="020B0503020204020204" pitchFamily="34" charset="-122"/>
              </a:rPr>
              <a:t>和</a:t>
            </a:r>
            <a:r>
              <a:rPr lang="zh-CN" altLang="en-US" sz="2000" dirty="0">
                <a:solidFill>
                  <a:srgbClr val="FF0000"/>
                </a:solidFill>
                <a:latin typeface="微软雅黑" panose="020B0503020204020204" pitchFamily="34" charset="-122"/>
                <a:ea typeface="微软雅黑" panose="020B0503020204020204" pitchFamily="34" charset="-122"/>
              </a:rPr>
              <a:t>最终目标</a:t>
            </a:r>
            <a:r>
              <a:rPr lang="zh-CN" altLang="en-US" sz="2000" dirty="0">
                <a:latin typeface="微软雅黑" panose="020B0503020204020204" pitchFamily="34" charset="-122"/>
                <a:ea typeface="微软雅黑" panose="020B0503020204020204" pitchFamily="34" charset="-122"/>
              </a:rPr>
              <a:t>，义无反顾肩负起实现</a:t>
            </a:r>
            <a:r>
              <a:rPr lang="zh-CN" altLang="en-US" sz="2000" dirty="0">
                <a:solidFill>
                  <a:srgbClr val="FF0000"/>
                </a:solidFill>
                <a:latin typeface="微软雅黑" panose="020B0503020204020204" pitchFamily="34" charset="-122"/>
                <a:ea typeface="微软雅黑" panose="020B0503020204020204" pitchFamily="34" charset="-122"/>
              </a:rPr>
              <a:t>中华民族伟大复兴</a:t>
            </a:r>
            <a:r>
              <a:rPr lang="zh-CN" altLang="en-US" sz="2000" dirty="0">
                <a:latin typeface="微软雅黑" panose="020B0503020204020204" pitchFamily="34" charset="-122"/>
                <a:ea typeface="微软雅黑" panose="020B0503020204020204" pitchFamily="34" charset="-122"/>
              </a:rPr>
              <a:t>的历史使命，团结带领人民进行了艰苦卓绝的斗争，谱写了气吞山河的壮丽史诗。</a:t>
            </a:r>
            <a:endParaRPr lang="zh-CN" altLang="en-US" sz="2000" dirty="0">
              <a:blipFill>
                <a:blip r:embed="rId2"/>
                <a:stretch>
                  <a:fillRect/>
                </a:stretch>
              </a:blipFill>
              <a:latin typeface="微软雅黑" panose="020B0503020204020204" pitchFamily="34" charset="-122"/>
              <a:ea typeface="微软雅黑" panose="020B0503020204020204" pitchFamily="34" charset="-122"/>
            </a:endParaRPr>
          </a:p>
        </p:txBody>
      </p:sp>
      <p:sp>
        <p:nvSpPr>
          <p:cNvPr id="7" name="标题 1"/>
          <p:cNvSpPr>
            <a:spLocks noGrp="1"/>
          </p:cNvSpPr>
          <p:nvPr>
            <p:ph type="title"/>
          </p:nvPr>
        </p:nvSpPr>
        <p:spPr>
          <a:xfrm>
            <a:off x="739140" y="1391285"/>
            <a:ext cx="8533130" cy="731520"/>
          </a:xfrm>
        </p:spPr>
        <p:txBody>
          <a:bodyPr>
            <a:noAutofit/>
          </a:bodyPr>
          <a:lstStyle/>
          <a:p>
            <a:pPr algn="l"/>
            <a:r>
              <a:rPr lang="zh-CN" altLang="en-US" sz="2800" b="1" spc="300" dirty="0">
                <a:solidFill>
                  <a:srgbClr val="A32A2D"/>
                </a:solidFill>
                <a:latin typeface="微软雅黑" panose="020B0503020204020204" pitchFamily="34" charset="-122"/>
                <a:ea typeface="微软雅黑" panose="020B0503020204020204" pitchFamily="34" charset="-122"/>
                <a:cs typeface="+mn-cs"/>
              </a:rPr>
              <a:t>二、凤凰涅槃，永不言败：</a:t>
            </a:r>
            <a:br>
              <a:rPr lang="zh-CN" altLang="en-US" sz="2800" b="1" spc="300" dirty="0">
                <a:solidFill>
                  <a:srgbClr val="A32A2D"/>
                </a:solidFill>
                <a:latin typeface="微软雅黑" panose="020B0503020204020204" pitchFamily="34" charset="-122"/>
                <a:ea typeface="微软雅黑" panose="020B0503020204020204" pitchFamily="34" charset="-122"/>
                <a:cs typeface="+mn-cs"/>
              </a:rPr>
            </a:br>
            <a:r>
              <a:rPr lang="zh-CN" altLang="en-US" sz="2800" b="1" spc="300" dirty="0">
                <a:solidFill>
                  <a:srgbClr val="A32A2D"/>
                </a:solidFill>
                <a:latin typeface="微软雅黑" panose="020B0503020204020204" pitchFamily="34" charset="-122"/>
                <a:ea typeface="微软雅黑" panose="020B0503020204020204" pitchFamily="34" charset="-122"/>
                <a:cs typeface="+mn-cs"/>
              </a:rPr>
              <a:t>     共产党人为实现共产主义理想的奋斗历程</a:t>
            </a:r>
            <a:endParaRPr lang="zh-CN" altLang="en-US" sz="2800" b="1" spc="300" dirty="0">
              <a:solidFill>
                <a:srgbClr val="A32A2D"/>
              </a:solidFill>
              <a:latin typeface="微软雅黑" panose="020B0503020204020204" pitchFamily="34" charset="-122"/>
              <a:ea typeface="微软雅黑" panose="020B0503020204020204" pitchFamily="34" charset="-122"/>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iterate type="lt">
                                    <p:tmPct val="0"/>
                                  </p:iterate>
                                  <p:childTnLst>
                                    <p:set>
                                      <p:cBhvr>
                                        <p:cTn id="6" dur="1" fill="hold">
                                          <p:stCondLst>
                                            <p:cond delay="0"/>
                                          </p:stCondLst>
                                        </p:cTn>
                                        <p:tgtEl>
                                          <p:spTgt spid="5"/>
                                        </p:tgtEl>
                                        <p:attrNameLst>
                                          <p:attrName>style.visibility</p:attrName>
                                        </p:attrNameLst>
                                      </p:cBhvr>
                                      <p:to>
                                        <p:strVal val="visible"/>
                                      </p:to>
                                    </p:set>
                                    <p:animEffect transition="in" filter="wipe(left)">
                                      <p:cBhvr>
                                        <p:cTn id="7" dur="3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78719" y="1308229"/>
            <a:ext cx="8229600" cy="638944"/>
          </a:xfrm>
        </p:spPr>
        <p:txBody>
          <a:bodyPr>
            <a:normAutofit/>
          </a:bodyPr>
          <a:lstStyle/>
          <a:p>
            <a:pPr algn="ctr"/>
            <a:r>
              <a:rPr lang="zh-CN" altLang="zh-CN" sz="2400" b="1" spc="300" dirty="0">
                <a:solidFill>
                  <a:srgbClr val="A32A2D"/>
                </a:solidFill>
                <a:latin typeface="微软雅黑" panose="020B0503020204020204" pitchFamily="34" charset="-122"/>
                <a:ea typeface="微软雅黑" panose="020B0503020204020204" pitchFamily="34" charset="-122"/>
                <a:cs typeface="+mn-cs"/>
              </a:rPr>
              <a:t>（一）历经艰辛，实现了人民解放和民族独立</a:t>
            </a:r>
            <a:endParaRPr lang="zh-CN" altLang="zh-CN" sz="2400" b="1" spc="300" dirty="0">
              <a:solidFill>
                <a:srgbClr val="A32A2D"/>
              </a:solidFill>
              <a:latin typeface="微软雅黑" panose="020B0503020204020204" pitchFamily="34" charset="-122"/>
              <a:ea typeface="微软雅黑" panose="020B0503020204020204" pitchFamily="34" charset="-122"/>
              <a:cs typeface="+mn-cs"/>
            </a:endParaRPr>
          </a:p>
        </p:txBody>
      </p:sp>
      <p:sp>
        <p:nvSpPr>
          <p:cNvPr id="3" name="内容占位符 2"/>
          <p:cNvSpPr>
            <a:spLocks noGrp="1"/>
          </p:cNvSpPr>
          <p:nvPr>
            <p:ph idx="1"/>
          </p:nvPr>
        </p:nvSpPr>
        <p:spPr>
          <a:xfrm>
            <a:off x="516890" y="2058035"/>
            <a:ext cx="7753350" cy="4171950"/>
          </a:xfrm>
        </p:spPr>
        <p:txBody>
          <a:bodyPr>
            <a:normAutofit/>
          </a:bodyPr>
          <a:lstStyle/>
          <a:p>
            <a:pPr fontAlgn="auto">
              <a:lnSpc>
                <a:spcPts val="3000"/>
              </a:lnSpc>
              <a:spcBef>
                <a:spcPts val="0"/>
              </a:spcBef>
              <a:spcAft>
                <a:spcPts val="600"/>
              </a:spcAft>
              <a:buNone/>
            </a:pPr>
            <a:r>
              <a:rPr lang="zh-CN" altLang="en-US" dirty="0"/>
              <a:t>         </a:t>
            </a:r>
            <a:r>
              <a:rPr lang="zh-CN" altLang="en-US" sz="2000" dirty="0">
                <a:latin typeface="微软雅黑" panose="020B0503020204020204" pitchFamily="34" charset="-122"/>
                <a:ea typeface="微软雅黑" panose="020B0503020204020204" pitchFamily="34" charset="-122"/>
              </a:rPr>
              <a:t>1921年7月，党的一大宣告</a:t>
            </a:r>
            <a:r>
              <a:rPr lang="zh-CN" altLang="en-US" sz="2000" dirty="0">
                <a:solidFill>
                  <a:srgbClr val="FF0000"/>
                </a:solidFill>
                <a:latin typeface="微软雅黑" panose="020B0503020204020204" pitchFamily="34" charset="-122"/>
                <a:ea typeface="微软雅黑" panose="020B0503020204020204" pitchFamily="34" charset="-122"/>
              </a:rPr>
              <a:t>中国共产党成立</a:t>
            </a:r>
            <a:r>
              <a:rPr lang="zh-CN" altLang="en-US" sz="2000" dirty="0">
                <a:latin typeface="微软雅黑" panose="020B0503020204020204" pitchFamily="34" charset="-122"/>
                <a:ea typeface="微软雅黑" panose="020B0503020204020204" pitchFamily="34" charset="-122"/>
              </a:rPr>
              <a:t>。党的最高理想和最终目标是</a:t>
            </a:r>
            <a:r>
              <a:rPr lang="zh-CN" altLang="en-US" sz="2000" dirty="0">
                <a:solidFill>
                  <a:srgbClr val="FF0000"/>
                </a:solidFill>
                <a:latin typeface="微软雅黑" panose="020B0503020204020204" pitchFamily="34" charset="-122"/>
                <a:ea typeface="微软雅黑" panose="020B0503020204020204" pitchFamily="34" charset="-122"/>
              </a:rPr>
              <a:t>实现共产主义</a:t>
            </a:r>
            <a:r>
              <a:rPr lang="zh-CN" altLang="en-US" sz="2000" dirty="0">
                <a:latin typeface="微软雅黑" panose="020B0503020204020204" pitchFamily="34" charset="-122"/>
                <a:ea typeface="微软雅黑" panose="020B0503020204020204" pitchFamily="34" charset="-122"/>
              </a:rPr>
              <a:t>，一直以来，中国共产党人就是朝着这一理想而不懈地奋斗。</a:t>
            </a:r>
            <a:endParaRPr lang="zh-CN" altLang="en-US" sz="2000" dirty="0">
              <a:latin typeface="微软雅黑" panose="020B0503020204020204" pitchFamily="34" charset="-122"/>
              <a:ea typeface="微软雅黑" panose="020B0503020204020204" pitchFamily="34" charset="-122"/>
            </a:endParaRPr>
          </a:p>
          <a:p>
            <a:pPr fontAlgn="auto">
              <a:lnSpc>
                <a:spcPts val="3000"/>
              </a:lnSpc>
              <a:spcBef>
                <a:spcPts val="0"/>
              </a:spcBef>
              <a:buNone/>
            </a:pPr>
            <a:r>
              <a:rPr lang="zh-CN" altLang="en-US" sz="2000" dirty="0">
                <a:latin typeface="微软雅黑" panose="020B0503020204020204" pitchFamily="34" charset="-122"/>
                <a:ea typeface="微软雅黑" panose="020B0503020204020204" pitchFamily="34" charset="-122"/>
              </a:rPr>
              <a:t>           历经国共合作大革命高涨与失败、土地革命的艰难探索，到抗日战争和解放战争的胜利， 中国共产党团结带领人民</a:t>
            </a:r>
            <a:r>
              <a:rPr lang="zh-CN" altLang="en-US" sz="2000" dirty="0">
                <a:solidFill>
                  <a:srgbClr val="FF0000"/>
                </a:solidFill>
                <a:latin typeface="微软雅黑" panose="020B0503020204020204" pitchFamily="34" charset="-122"/>
                <a:ea typeface="微软雅黑" panose="020B0503020204020204" pitchFamily="34" charset="-122"/>
              </a:rPr>
              <a:t>找到了一条以农村包围城市、武装夺取政权的正确革命道路</a:t>
            </a:r>
            <a:r>
              <a:rPr lang="zh-CN" altLang="en-US" sz="2000" dirty="0">
                <a:latin typeface="微软雅黑" panose="020B0503020204020204" pitchFamily="34" charset="-122"/>
                <a:ea typeface="微软雅黑" panose="020B0503020204020204" pitchFamily="34" charset="-122"/>
              </a:rPr>
              <a:t>，经过二十八年的浴血奋战，最终取得了</a:t>
            </a:r>
            <a:r>
              <a:rPr lang="zh-CN" altLang="en-US" sz="2000" dirty="0">
                <a:solidFill>
                  <a:srgbClr val="FF0000"/>
                </a:solidFill>
                <a:latin typeface="微软雅黑" panose="020B0503020204020204" pitchFamily="34" charset="-122"/>
                <a:ea typeface="微软雅黑" panose="020B0503020204020204" pitchFamily="34" charset="-122"/>
              </a:rPr>
              <a:t>新民主主义革命的胜利</a:t>
            </a:r>
            <a:r>
              <a:rPr lang="zh-CN" altLang="en-US" sz="2000" dirty="0">
                <a:latin typeface="微软雅黑" panose="020B0503020204020204" pitchFamily="34" charset="-122"/>
                <a:ea typeface="微软雅黑" panose="020B0503020204020204" pitchFamily="34" charset="-122"/>
              </a:rPr>
              <a:t>。</a:t>
            </a:r>
            <a:endParaRPr lang="zh-CN" altLang="en-US" sz="2000" dirty="0">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16"/>
          <p:cNvGrpSpPr/>
          <p:nvPr/>
        </p:nvGrpSpPr>
        <p:grpSpPr>
          <a:xfrm>
            <a:off x="35560" y="2294890"/>
            <a:ext cx="9072880" cy="3400425"/>
            <a:chOff x="1090863" y="2079508"/>
            <a:chExt cx="11101137" cy="3962139"/>
          </a:xfrm>
        </p:grpSpPr>
        <p:sp>
          <p:nvSpPr>
            <p:cNvPr id="18" name="矩形 17"/>
            <p:cNvSpPr/>
            <p:nvPr/>
          </p:nvSpPr>
          <p:spPr>
            <a:xfrm>
              <a:off x="1090863" y="2079508"/>
              <a:ext cx="11101137" cy="3962139"/>
            </a:xfrm>
            <a:prstGeom prst="rect">
              <a:avLst/>
            </a:prstGeom>
            <a:solidFill>
              <a:srgbClr val="C00000"/>
            </a:solidFill>
            <a:ln w="12700" cap="flat" cmpd="sng" algn="ctr">
              <a:noFill/>
              <a:prstDash val="solid"/>
              <a:miter lim="800000"/>
            </a:ln>
            <a:effectLst>
              <a:outerShdw blurRad="127000" dist="165100" dir="8100000" algn="tr" rotWithShape="0">
                <a:prstClr val="black">
                  <a:alpha val="45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Arial" panose="020B0604020202020204"/>
                <a:ea typeface="微软雅黑" panose="020B0503020204020204" pitchFamily="34" charset="-122"/>
                <a:cs typeface="+mn-cs"/>
              </a:endParaRPr>
            </a:p>
          </p:txBody>
        </p:sp>
        <p:sp>
          <p:nvSpPr>
            <p:cNvPr id="19" name="矩形 18"/>
            <p:cNvSpPr/>
            <p:nvPr/>
          </p:nvSpPr>
          <p:spPr>
            <a:xfrm>
              <a:off x="1090863" y="2079508"/>
              <a:ext cx="11101137" cy="2333861"/>
            </a:xfrm>
            <a:prstGeom prst="rect">
              <a:avLst/>
            </a:prstGeom>
            <a:blipFill dpi="0" rotWithShape="1">
              <a:blip r:embed="rId1">
                <a:alphaModFix amt="60000"/>
              </a:blip>
              <a:srcRect/>
              <a:stretch>
                <a:fillRect t="-9772" b="-1010"/>
              </a:stretch>
            </a:blipFill>
            <a:ln w="12700" cap="flat" cmpd="sng" algn="ctr">
              <a:solidFill>
                <a:schemeClr val="accent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Arial" panose="020B0604020202020204"/>
                <a:ea typeface="微软雅黑" panose="020B0503020204020204" pitchFamily="34" charset="-122"/>
                <a:cs typeface="+mn-cs"/>
              </a:endParaRPr>
            </a:p>
          </p:txBody>
        </p:sp>
        <p:sp>
          <p:nvSpPr>
            <p:cNvPr id="20" name="矩形 19"/>
            <p:cNvSpPr/>
            <p:nvPr/>
          </p:nvSpPr>
          <p:spPr>
            <a:xfrm flipV="1">
              <a:off x="1090863" y="3914273"/>
              <a:ext cx="11101137" cy="2127373"/>
            </a:xfrm>
            <a:prstGeom prst="rect">
              <a:avLst/>
            </a:prstGeom>
            <a:blipFill dpi="0" rotWithShape="1">
              <a:blip r:embed="rId1">
                <a:alphaModFix amt="60000"/>
              </a:blip>
              <a:srcRect/>
              <a:stretch>
                <a:fillRect t="-9772" b="-1010"/>
              </a:stretch>
            </a:bli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Arial" panose="020B0604020202020204"/>
                <a:ea typeface="微软雅黑" panose="020B0503020204020204" pitchFamily="34" charset="-122"/>
                <a:cs typeface="+mn-cs"/>
              </a:endParaRPr>
            </a:p>
          </p:txBody>
        </p:sp>
      </p:grpSp>
      <p:sp>
        <p:nvSpPr>
          <p:cNvPr id="22" name="文本框 21"/>
          <p:cNvSpPr txBox="1"/>
          <p:nvPr/>
        </p:nvSpPr>
        <p:spPr>
          <a:xfrm>
            <a:off x="251396" y="2615828"/>
            <a:ext cx="1215814" cy="645160"/>
          </a:xfrm>
          <a:prstGeom prst="rect">
            <a:avLst/>
          </a:prstGeom>
          <a:noFill/>
        </p:spPr>
        <p:txBody>
          <a:bodyPr wrap="square" rtlCol="0">
            <a:spAutoFit/>
          </a:bodyPr>
          <a:lstStyle>
            <a:defPPr>
              <a:defRPr lang="zh-CN"/>
            </a:defPPr>
            <a:lvl1pPr algn="r">
              <a:defRPr sz="5400">
                <a:gradFill>
                  <a:gsLst>
                    <a:gs pos="71000">
                      <a:srgbClr val="E2B838"/>
                    </a:gs>
                    <a:gs pos="23000">
                      <a:schemeClr val="accent1"/>
                    </a:gs>
                    <a:gs pos="48000">
                      <a:schemeClr val="accent3"/>
                    </a:gs>
                    <a:gs pos="0">
                      <a:srgbClr val="F6792C"/>
                    </a:gs>
                    <a:gs pos="93000">
                      <a:schemeClr val="accent3">
                        <a:lumMod val="75000"/>
                      </a:schemeClr>
                    </a:gs>
                  </a:gsLst>
                  <a:lin ang="20700000" scaled="0"/>
                </a:gradFill>
                <a:effectLst>
                  <a:outerShdw blurRad="50800" dist="38100" dir="2700000" algn="tl" rotWithShape="0">
                    <a:prstClr val="black">
                      <a:alpha val="40000"/>
                    </a:prstClr>
                  </a:outerShdw>
                </a:effectLst>
                <a:latin typeface="Impact" panose="020B0806030902050204" pitchFamily="34" charset="0"/>
              </a:defRPr>
            </a:lvl1pPr>
          </a:lstStyle>
          <a:p>
            <a:pPr algn="l"/>
            <a:r>
              <a:rPr lang="en-US" altLang="zh-CN" sz="3600" dirty="0">
                <a:ln w="25400">
                  <a:solidFill>
                    <a:srgbClr val="C89E04"/>
                  </a:solidFill>
                </a:ln>
                <a:solidFill>
                  <a:srgbClr val="C00000">
                    <a:alpha val="0"/>
                  </a:srgbClr>
                </a:solidFill>
                <a:effectLst/>
                <a:ea typeface="微软雅黑" panose="020B0503020204020204" pitchFamily="34" charset="-122"/>
              </a:rPr>
              <a:t>1949</a:t>
            </a:r>
            <a:endParaRPr lang="zh-CN" altLang="en-US" sz="3600" dirty="0">
              <a:ln w="25400">
                <a:solidFill>
                  <a:srgbClr val="C89E04"/>
                </a:solidFill>
              </a:ln>
              <a:solidFill>
                <a:srgbClr val="C00000">
                  <a:alpha val="0"/>
                </a:srgbClr>
              </a:solidFill>
              <a:effectLst/>
              <a:ea typeface="微软雅黑" panose="020B0503020204020204" pitchFamily="34" charset="-122"/>
            </a:endParaRPr>
          </a:p>
        </p:txBody>
      </p:sp>
      <p:pic>
        <p:nvPicPr>
          <p:cNvPr id="26" name="图片 25"/>
          <p:cNvPicPr>
            <a:picLocks noChangeAspect="1"/>
          </p:cNvPicPr>
          <p:nvPr/>
        </p:nvPicPr>
        <p:blipFill>
          <a:blip r:embed="rId2" cstate="print"/>
          <a:stretch>
            <a:fillRect/>
          </a:stretch>
        </p:blipFill>
        <p:spPr>
          <a:xfrm>
            <a:off x="185420" y="3422650"/>
            <a:ext cx="2588260" cy="1851025"/>
          </a:xfrm>
          <a:prstGeom prst="rect">
            <a:avLst/>
          </a:prstGeom>
          <a:ln w="57150">
            <a:solidFill>
              <a:srgbClr val="FFFFFF"/>
            </a:solidFill>
            <a:miter lim="800000"/>
            <a:headEnd/>
            <a:tailEnd/>
          </a:ln>
          <a:effectLst>
            <a:outerShdw blurRad="50800" dist="38100" dir="2700000" algn="tl" rotWithShape="0">
              <a:prstClr val="black">
                <a:alpha val="40000"/>
              </a:prstClr>
            </a:outerShdw>
          </a:effectLst>
        </p:spPr>
      </p:pic>
      <p:sp>
        <p:nvSpPr>
          <p:cNvPr id="27" name="TextBox 15"/>
          <p:cNvSpPr txBox="1"/>
          <p:nvPr/>
        </p:nvSpPr>
        <p:spPr>
          <a:xfrm>
            <a:off x="1263015" y="2799715"/>
            <a:ext cx="2054225" cy="276860"/>
          </a:xfrm>
          <a:prstGeom prst="rect">
            <a:avLst/>
          </a:prstGeom>
          <a:noFill/>
        </p:spPr>
        <p:txBody>
          <a:bodyPr wrap="square" lIns="0" tIns="0" rIns="0" bIns="0" rtlCol="0">
            <a:spAutoFit/>
          </a:bodyPr>
          <a:lstStyle>
            <a:defPPr>
              <a:defRPr lang="zh-CN"/>
            </a:defPPr>
            <a:lvl1pPr>
              <a:lnSpc>
                <a:spcPct val="120000"/>
              </a:lnSpc>
              <a:spcBef>
                <a:spcPct val="0"/>
              </a:spcBef>
              <a:defRPr sz="14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marL="0" marR="0" lvl="0" indent="0" algn="r" defTabSz="914400" eaLnBrk="1" fontAlgn="auto" latinLnBrk="1" hangingPunct="1">
              <a:lnSpc>
                <a:spcPct val="120000"/>
              </a:lnSpc>
              <a:spcBef>
                <a:spcPct val="0"/>
              </a:spcBef>
              <a:spcAft>
                <a:spcPts val="0"/>
              </a:spcAft>
              <a:buClrTx/>
              <a:buSzTx/>
              <a:buFontTx/>
              <a:buNone/>
              <a:defRPr/>
            </a:pPr>
            <a:r>
              <a:rPr kumimoji="0" lang="zh-CN" altLang="en-US" sz="15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rPr>
              <a:t>新中国开国大典阅兵式</a:t>
            </a:r>
            <a:endParaRPr kumimoji="0" lang="zh-CN" altLang="en-US" sz="15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endParaRPr>
          </a:p>
        </p:txBody>
      </p:sp>
      <p:sp>
        <p:nvSpPr>
          <p:cNvPr id="28" name="文本框 27"/>
          <p:cNvSpPr txBox="1"/>
          <p:nvPr/>
        </p:nvSpPr>
        <p:spPr>
          <a:xfrm>
            <a:off x="251704" y="1081784"/>
            <a:ext cx="8640960" cy="1014730"/>
          </a:xfrm>
          <a:prstGeom prst="rect">
            <a:avLst/>
          </a:prstGeom>
          <a:noFill/>
        </p:spPr>
        <p:txBody>
          <a:bodyPr wrap="square" rtlCol="0">
            <a:spAutoFit/>
          </a:bodyPr>
          <a:lstStyle/>
          <a:p>
            <a:pPr>
              <a:lnSpc>
                <a:spcPct val="150000"/>
              </a:lnSpc>
            </a:pPr>
            <a:r>
              <a:rPr lang="zh-CN" altLang="en-US" sz="2000" dirty="0">
                <a:latin typeface="微软雅黑" panose="020B0503020204020204" pitchFamily="34" charset="-122"/>
                <a:ea typeface="微软雅黑" panose="020B0503020204020204" pitchFamily="34" charset="-122"/>
              </a:rPr>
              <a:t>      </a:t>
            </a:r>
            <a:r>
              <a:rPr lang="en-US" altLang="zh-CN" sz="2000" dirty="0">
                <a:latin typeface="微软雅黑" panose="020B0503020204020204" pitchFamily="34" charset="-122"/>
                <a:ea typeface="微软雅黑" panose="020B0503020204020204" pitchFamily="34" charset="-122"/>
              </a:rPr>
              <a:t>1949</a:t>
            </a:r>
            <a:r>
              <a:rPr lang="zh-CN" altLang="en-US" sz="2000" dirty="0">
                <a:latin typeface="微软雅黑" panose="020B0503020204020204" pitchFamily="34" charset="-122"/>
                <a:ea typeface="微软雅黑" panose="020B0503020204020204" pitchFamily="34" charset="-122"/>
              </a:rPr>
              <a:t>年中华人民共和国成立，实现了近代以来中华民族独立</a:t>
            </a:r>
            <a:r>
              <a:rPr lang="zh-CN" altLang="en-US" sz="2000" dirty="0">
                <a:latin typeface="微软雅黑" panose="020B0503020204020204" pitchFamily="34" charset="-122"/>
                <a:ea typeface="微软雅黑" panose="020B0503020204020204" pitchFamily="34" charset="-122"/>
                <a:sym typeface="+mn-ea"/>
              </a:rPr>
              <a:t>解放</a:t>
            </a:r>
            <a:r>
              <a:rPr lang="zh-CN" altLang="en-US" sz="2000" dirty="0">
                <a:latin typeface="微软雅黑" panose="020B0503020204020204" pitchFamily="34" charset="-122"/>
                <a:ea typeface="微软雅黑" panose="020B0503020204020204" pitchFamily="34" charset="-122"/>
              </a:rPr>
              <a:t>的伟大梦想，也为共产主义远大理想的实现开辟了新的航道。</a:t>
            </a:r>
            <a:endParaRPr lang="zh-CN" altLang="en-US" sz="2000" dirty="0">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3"/>
          <a:stretch>
            <a:fillRect/>
          </a:stretch>
        </p:blipFill>
        <p:spPr>
          <a:xfrm>
            <a:off x="2931795" y="3348355"/>
            <a:ext cx="3031490" cy="2000250"/>
          </a:xfrm>
          <a:prstGeom prst="rect">
            <a:avLst/>
          </a:prstGeom>
          <a:ln>
            <a:solidFill>
              <a:srgbClr val="4F81BD"/>
            </a:solidFill>
          </a:ln>
          <a:effectLst>
            <a:outerShdw blurRad="50800" dist="38100" dir="2700000" algn="tl" rotWithShape="0">
              <a:prstClr val="black">
                <a:alpha val="40000"/>
              </a:prstClr>
            </a:outerShdw>
            <a:softEdge rad="63500"/>
          </a:effectLst>
        </p:spPr>
      </p:pic>
      <p:pic>
        <p:nvPicPr>
          <p:cNvPr id="5" name="图片 4"/>
          <p:cNvPicPr>
            <a:picLocks noChangeAspect="1"/>
          </p:cNvPicPr>
          <p:nvPr/>
        </p:nvPicPr>
        <p:blipFill>
          <a:blip r:embed="rId4"/>
          <a:stretch>
            <a:fillRect/>
          </a:stretch>
        </p:blipFill>
        <p:spPr>
          <a:xfrm>
            <a:off x="6028690" y="3339465"/>
            <a:ext cx="2975610" cy="1934210"/>
          </a:xfrm>
          <a:prstGeom prst="rect">
            <a:avLst/>
          </a:prstGeom>
          <a:ln>
            <a:solidFill>
              <a:schemeClr val="accent1"/>
            </a:solidFill>
          </a:ln>
          <a:effectLst>
            <a:softEdge rad="3175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withEffect">
                                  <p:stCondLst>
                                    <p:cond delay="2500"/>
                                  </p:stCondLst>
                                  <p:childTnLst>
                                    <p:animEffect transition="out" filter="fade">
                                      <p:cBhvr>
                                        <p:cTn id="6" dur="500" tmFilter="0, 0; .2, .5; .8, .5; 1, 0"/>
                                        <p:tgtEl>
                                          <p:spTgt spid="22"/>
                                        </p:tgtEl>
                                      </p:cBhvr>
                                    </p:animEffect>
                                    <p:animScale>
                                      <p:cBhvr>
                                        <p:cTn id="7" dur="250" autoRev="1" fill="hold"/>
                                        <p:tgtEl>
                                          <p:spTgt spid="22"/>
                                        </p:tgtEl>
                                      </p:cBhvr>
                                      <p:by x="105000" y="105000"/>
                                    </p:animScale>
                                  </p:childTnLst>
                                </p:cTn>
                              </p:par>
                            </p:childTnLst>
                          </p:cTn>
                        </p:par>
                        <p:par>
                          <p:cTn id="8" fill="hold">
                            <p:stCondLst>
                              <p:cond delay="3000"/>
                            </p:stCondLst>
                            <p:childTnLst>
                              <p:par>
                                <p:cTn id="9" presetID="2" presetClass="entr" presetSubtype="8" fill="hold" nodeType="after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500" fill="hold"/>
                                        <p:tgtEl>
                                          <p:spTgt spid="26"/>
                                        </p:tgtEl>
                                        <p:attrNameLst>
                                          <p:attrName>ppt_x</p:attrName>
                                        </p:attrNameLst>
                                      </p:cBhvr>
                                      <p:tavLst>
                                        <p:tav tm="0">
                                          <p:val>
                                            <p:strVal val="0-#ppt_w/2"/>
                                          </p:val>
                                        </p:tav>
                                        <p:tav tm="100000">
                                          <p:val>
                                            <p:strVal val="#ppt_x"/>
                                          </p:val>
                                        </p:tav>
                                      </p:tavLst>
                                    </p:anim>
                                    <p:anim calcmode="lin" valueType="num">
                                      <p:cBhvr additive="base">
                                        <p:cTn id="12" dur="500" fill="hold"/>
                                        <p:tgtEl>
                                          <p:spTgt spid="26"/>
                                        </p:tgtEl>
                                        <p:attrNameLst>
                                          <p:attrName>ppt_y</p:attrName>
                                        </p:attrNameLst>
                                      </p:cBhvr>
                                      <p:tavLst>
                                        <p:tav tm="0">
                                          <p:val>
                                            <p:strVal val="#ppt_y"/>
                                          </p:val>
                                        </p:tav>
                                        <p:tav tm="100000">
                                          <p:val>
                                            <p:strVal val="#ppt_y"/>
                                          </p:val>
                                        </p:tav>
                                      </p:tavLst>
                                    </p:anim>
                                  </p:childTnLst>
                                </p:cTn>
                              </p:par>
                            </p:childTnLst>
                          </p:cTn>
                        </p:par>
                        <p:par>
                          <p:cTn id="13" fill="hold">
                            <p:stCondLst>
                              <p:cond delay="3500"/>
                            </p:stCondLst>
                            <p:childTnLst>
                              <p:par>
                                <p:cTn id="14" presetID="22" presetClass="entr" presetSubtype="2" fill="hold" grpId="0" nodeType="after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wipe(right)">
                                      <p:cBhvr>
                                        <p:cTn id="1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35" y="692150"/>
            <a:ext cx="6174740" cy="770890"/>
          </a:xfrm>
        </p:spPr>
        <p:txBody>
          <a:bodyPr>
            <a:noAutofit/>
          </a:bodyPr>
          <a:lstStyle/>
          <a:p>
            <a:pPr algn="l"/>
            <a:r>
              <a:rPr lang="en-US" altLang="zh-CN" sz="2400" b="1" spc="300" dirty="0">
                <a:solidFill>
                  <a:srgbClr val="A32A2D"/>
                </a:solidFill>
                <a:latin typeface="微软雅黑" panose="020B0503020204020204" pitchFamily="34" charset="-122"/>
                <a:ea typeface="微软雅黑" panose="020B0503020204020204" pitchFamily="34" charset="-122"/>
                <a:cs typeface="+mn-cs"/>
              </a:rPr>
              <a:t>    </a:t>
            </a:r>
            <a:r>
              <a:rPr lang="zh-CN" altLang="en-US" sz="2400" b="1" spc="300" dirty="0">
                <a:solidFill>
                  <a:srgbClr val="A32A2D"/>
                </a:solidFill>
                <a:latin typeface="微软雅黑" panose="020B0503020204020204" pitchFamily="34" charset="-122"/>
                <a:ea typeface="微软雅黑" panose="020B0503020204020204" pitchFamily="34" charset="-122"/>
                <a:cs typeface="+mn-cs"/>
              </a:rPr>
              <a:t>（二）接续奋斗：顺利完成向</a:t>
            </a:r>
            <a:br>
              <a:rPr lang="zh-CN" altLang="en-US" sz="2400" b="1" spc="300" dirty="0">
                <a:solidFill>
                  <a:srgbClr val="A32A2D"/>
                </a:solidFill>
                <a:latin typeface="微软雅黑" panose="020B0503020204020204" pitchFamily="34" charset="-122"/>
                <a:ea typeface="微软雅黑" panose="020B0503020204020204" pitchFamily="34" charset="-122"/>
                <a:cs typeface="+mn-cs"/>
              </a:rPr>
            </a:br>
            <a:r>
              <a:rPr lang="zh-CN" altLang="en-US" sz="2400" b="1" spc="300" dirty="0">
                <a:solidFill>
                  <a:srgbClr val="A32A2D"/>
                </a:solidFill>
                <a:latin typeface="微软雅黑" panose="020B0503020204020204" pitchFamily="34" charset="-122"/>
                <a:ea typeface="微软雅黑" panose="020B0503020204020204" pitchFamily="34" charset="-122"/>
                <a:cs typeface="+mn-cs"/>
              </a:rPr>
              <a:t>            社会主义过渡</a:t>
            </a:r>
            <a:endParaRPr lang="zh-CN" altLang="en-US" sz="2400" b="1" spc="300" dirty="0">
              <a:solidFill>
                <a:srgbClr val="A32A2D"/>
              </a:solidFill>
              <a:latin typeface="微软雅黑" panose="020B0503020204020204" pitchFamily="34" charset="-122"/>
              <a:ea typeface="微软雅黑" panose="020B0503020204020204" pitchFamily="34" charset="-122"/>
              <a:cs typeface="+mn-cs"/>
            </a:endParaRPr>
          </a:p>
        </p:txBody>
      </p:sp>
      <p:sp>
        <p:nvSpPr>
          <p:cNvPr id="3" name="内容占位符 2"/>
          <p:cNvSpPr>
            <a:spLocks noGrp="1"/>
          </p:cNvSpPr>
          <p:nvPr>
            <p:ph idx="1"/>
          </p:nvPr>
        </p:nvSpPr>
        <p:spPr>
          <a:xfrm>
            <a:off x="363220" y="1779905"/>
            <a:ext cx="5120005" cy="4399915"/>
          </a:xfrm>
        </p:spPr>
        <p:txBody>
          <a:bodyPr>
            <a:noAutofit/>
          </a:bodyPr>
          <a:lstStyle/>
          <a:p>
            <a:pPr algn="just">
              <a:buFont typeface="Arial" panose="020B0604020202020204" pitchFamily="34" charset="0"/>
              <a:buNone/>
            </a:pPr>
            <a:r>
              <a:rPr lang="en-US" altLang="zh-CN" sz="2000" dirty="0">
                <a:latin typeface="微软雅黑" panose="020B0503020204020204" pitchFamily="34" charset="-122"/>
                <a:ea typeface="微软雅黑" panose="020B0503020204020204" pitchFamily="34" charset="-122"/>
              </a:rPr>
              <a:t>      </a:t>
            </a:r>
            <a:r>
              <a:rPr lang="zh-CN" altLang="zh-CN" sz="2000" dirty="0">
                <a:latin typeface="微软雅黑" panose="020B0503020204020204" pitchFamily="34" charset="-122"/>
                <a:ea typeface="微软雅黑" panose="020B0503020204020204" pitchFamily="34" charset="-122"/>
              </a:rPr>
              <a:t>从</a:t>
            </a:r>
            <a:r>
              <a:rPr lang="en-US" altLang="zh-CN" sz="2000" dirty="0">
                <a:latin typeface="微软雅黑" panose="020B0503020204020204" pitchFamily="34" charset="-122"/>
                <a:ea typeface="微软雅黑" panose="020B0503020204020204" pitchFamily="34" charset="-122"/>
              </a:rPr>
              <a:t>1949</a:t>
            </a:r>
            <a:r>
              <a:rPr lang="zh-CN" altLang="zh-CN" sz="2000" dirty="0">
                <a:latin typeface="微软雅黑" panose="020B0503020204020204" pitchFamily="34" charset="-122"/>
                <a:ea typeface="微软雅黑" panose="020B0503020204020204" pitchFamily="34" charset="-122"/>
              </a:rPr>
              <a:t>年中华人民共和国成立到</a:t>
            </a:r>
            <a:r>
              <a:rPr lang="en-US" altLang="zh-CN" sz="2000" dirty="0">
                <a:latin typeface="微软雅黑" panose="020B0503020204020204" pitchFamily="34" charset="-122"/>
                <a:ea typeface="微软雅黑" panose="020B0503020204020204" pitchFamily="34" charset="-122"/>
                <a:sym typeface="+mn-ea"/>
              </a:rPr>
              <a:t>1956</a:t>
            </a:r>
            <a:endParaRPr lang="en-US" altLang="zh-CN" sz="2000" dirty="0">
              <a:latin typeface="微软雅黑" panose="020B0503020204020204" pitchFamily="34" charset="-122"/>
              <a:ea typeface="微软雅黑" panose="020B0503020204020204" pitchFamily="34" charset="-122"/>
              <a:sym typeface="+mn-ea"/>
            </a:endParaRPr>
          </a:p>
          <a:p>
            <a:pPr algn="just">
              <a:buFont typeface="Arial" panose="020B0604020202020204" pitchFamily="34" charset="0"/>
              <a:buNone/>
            </a:pPr>
            <a:r>
              <a:rPr lang="zh-CN" altLang="en-US" sz="2000" dirty="0">
                <a:latin typeface="微软雅黑" panose="020B0503020204020204" pitchFamily="34" charset="-122"/>
                <a:ea typeface="微软雅黑" panose="020B0503020204020204" pitchFamily="34" charset="-122"/>
                <a:sym typeface="+mn-ea"/>
              </a:rPr>
              <a:t>年</a:t>
            </a:r>
            <a:r>
              <a:rPr lang="zh-CN" altLang="zh-CN" sz="2000" dirty="0">
                <a:latin typeface="微软雅黑" panose="020B0503020204020204" pitchFamily="34" charset="-122"/>
                <a:ea typeface="微软雅黑" panose="020B0503020204020204" pitchFamily="34" charset="-122"/>
              </a:rPr>
              <a:t>社会主义三大改造</a:t>
            </a:r>
            <a:r>
              <a:rPr lang="zh-CN" altLang="en-US" sz="2000" dirty="0">
                <a:latin typeface="微软雅黑" panose="020B0503020204020204" pitchFamily="34" charset="-122"/>
                <a:ea typeface="微软雅黑" panose="020B0503020204020204" pitchFamily="34" charset="-122"/>
              </a:rPr>
              <a:t>基本</a:t>
            </a:r>
            <a:r>
              <a:rPr lang="zh-CN" altLang="zh-CN" sz="2000" dirty="0">
                <a:latin typeface="微软雅黑" panose="020B0503020204020204" pitchFamily="34" charset="-122"/>
                <a:ea typeface="微软雅黑" panose="020B0503020204020204" pitchFamily="34" charset="-122"/>
              </a:rPr>
              <a:t>完成，实现了从半</a:t>
            </a:r>
            <a:endParaRPr lang="zh-CN" altLang="zh-CN" sz="2000" dirty="0">
              <a:latin typeface="微软雅黑" panose="020B0503020204020204" pitchFamily="34" charset="-122"/>
              <a:ea typeface="微软雅黑" panose="020B0503020204020204" pitchFamily="34" charset="-122"/>
            </a:endParaRPr>
          </a:p>
          <a:p>
            <a:pPr algn="just">
              <a:buFont typeface="Arial" panose="020B0604020202020204" pitchFamily="34" charset="0"/>
              <a:buNone/>
            </a:pPr>
            <a:r>
              <a:rPr lang="zh-CN" altLang="zh-CN" sz="2000" dirty="0">
                <a:latin typeface="微软雅黑" panose="020B0503020204020204" pitchFamily="34" charset="-122"/>
                <a:ea typeface="微软雅黑" panose="020B0503020204020204" pitchFamily="34" charset="-122"/>
              </a:rPr>
              <a:t>殖民地半封建社会到民族独立、人民当家做</a:t>
            </a:r>
            <a:endParaRPr lang="zh-CN" altLang="zh-CN" sz="2000" dirty="0">
              <a:latin typeface="微软雅黑" panose="020B0503020204020204" pitchFamily="34" charset="-122"/>
              <a:ea typeface="微软雅黑" panose="020B0503020204020204" pitchFamily="34" charset="-122"/>
            </a:endParaRPr>
          </a:p>
          <a:p>
            <a:pPr algn="just" fontAlgn="auto">
              <a:lnSpc>
                <a:spcPts val="3000"/>
              </a:lnSpc>
              <a:spcBef>
                <a:spcPts val="0"/>
              </a:spcBef>
              <a:buFont typeface="Arial" panose="020B0604020202020204" pitchFamily="34" charset="0"/>
              <a:buNone/>
            </a:pPr>
            <a:r>
              <a:rPr lang="zh-CN" altLang="zh-CN" sz="2000" dirty="0">
                <a:latin typeface="微软雅黑" panose="020B0503020204020204" pitchFamily="34" charset="-122"/>
                <a:ea typeface="微软雅黑" panose="020B0503020204020204" pitchFamily="34" charset="-122"/>
              </a:rPr>
              <a:t>主的新社会，从新民主主义到社会主义的</a:t>
            </a:r>
            <a:r>
              <a:rPr lang="zh-CN" altLang="zh-CN" sz="2000" dirty="0">
                <a:solidFill>
                  <a:srgbClr val="FF0000"/>
                </a:solidFill>
                <a:latin typeface="微软雅黑" panose="020B0503020204020204" pitchFamily="34" charset="-122"/>
                <a:ea typeface="微软雅黑" panose="020B0503020204020204" pitchFamily="34" charset="-122"/>
              </a:rPr>
              <a:t>两</a:t>
            </a:r>
            <a:endParaRPr lang="zh-CN" altLang="zh-CN" sz="2000" dirty="0">
              <a:solidFill>
                <a:srgbClr val="FF0000"/>
              </a:solidFill>
              <a:latin typeface="微软雅黑" panose="020B0503020204020204" pitchFamily="34" charset="-122"/>
              <a:ea typeface="微软雅黑" panose="020B0503020204020204" pitchFamily="34" charset="-122"/>
            </a:endParaRPr>
          </a:p>
          <a:p>
            <a:pPr algn="just" fontAlgn="auto">
              <a:spcBef>
                <a:spcPts val="0"/>
              </a:spcBef>
              <a:spcAft>
                <a:spcPts val="600"/>
              </a:spcAft>
              <a:buFont typeface="Arial" panose="020B0604020202020204" pitchFamily="34" charset="0"/>
              <a:buNone/>
            </a:pPr>
            <a:r>
              <a:rPr lang="zh-CN" altLang="zh-CN" sz="2000" dirty="0">
                <a:solidFill>
                  <a:srgbClr val="FF0000"/>
                </a:solidFill>
                <a:latin typeface="微软雅黑" panose="020B0503020204020204" pitchFamily="34" charset="-122"/>
                <a:ea typeface="微软雅黑" panose="020B0503020204020204" pitchFamily="34" charset="-122"/>
              </a:rPr>
              <a:t>个历史性转变</a:t>
            </a:r>
            <a:r>
              <a:rPr lang="zh-CN" altLang="zh-CN" sz="2000" dirty="0">
                <a:latin typeface="微软雅黑" panose="020B0503020204020204" pitchFamily="34" charset="-122"/>
                <a:ea typeface="微软雅黑" panose="020B0503020204020204" pitchFamily="34" charset="-122"/>
              </a:rPr>
              <a:t>。</a:t>
            </a:r>
            <a:endParaRPr lang="zh-CN" altLang="zh-CN" sz="2000" dirty="0">
              <a:latin typeface="微软雅黑" panose="020B0503020204020204" pitchFamily="34" charset="-122"/>
              <a:ea typeface="微软雅黑" panose="020B0503020204020204" pitchFamily="34" charset="-122"/>
            </a:endParaRPr>
          </a:p>
          <a:p>
            <a:pPr algn="just">
              <a:buFont typeface="Arial" panose="020B0604020202020204" pitchFamily="34" charset="0"/>
              <a:buNone/>
            </a:pPr>
            <a:r>
              <a:rPr lang="zh-CN" altLang="zh-CN" sz="2000" dirty="0">
                <a:latin typeface="微软雅黑" panose="020B0503020204020204" pitchFamily="34" charset="-122"/>
                <a:ea typeface="微软雅黑" panose="020B0503020204020204" pitchFamily="34" charset="-122"/>
              </a:rPr>
              <a:t>      新民主主义革命的胜利，社会主义基本</a:t>
            </a:r>
            <a:endParaRPr lang="zh-CN" altLang="zh-CN" sz="2000" dirty="0">
              <a:latin typeface="微软雅黑" panose="020B0503020204020204" pitchFamily="34" charset="-122"/>
              <a:ea typeface="微软雅黑" panose="020B0503020204020204" pitchFamily="34" charset="-122"/>
            </a:endParaRPr>
          </a:p>
          <a:p>
            <a:pPr algn="just">
              <a:buFont typeface="Arial" panose="020B0604020202020204" pitchFamily="34" charset="0"/>
              <a:buNone/>
            </a:pPr>
            <a:r>
              <a:rPr lang="zh-CN" altLang="zh-CN" sz="2000" dirty="0">
                <a:latin typeface="微软雅黑" panose="020B0503020204020204" pitchFamily="34" charset="-122"/>
                <a:ea typeface="微软雅黑" panose="020B0503020204020204" pitchFamily="34" charset="-122"/>
              </a:rPr>
              <a:t>制度的建立，为当代中国一切发展进步奠定</a:t>
            </a:r>
            <a:endParaRPr lang="zh-CN" altLang="zh-CN" sz="2000" dirty="0">
              <a:latin typeface="微软雅黑" panose="020B0503020204020204" pitchFamily="34" charset="-122"/>
              <a:ea typeface="微软雅黑" panose="020B0503020204020204" pitchFamily="34" charset="-122"/>
            </a:endParaRPr>
          </a:p>
          <a:p>
            <a:pPr algn="just">
              <a:buFont typeface="Arial" panose="020B0604020202020204" pitchFamily="34" charset="0"/>
              <a:buNone/>
            </a:pPr>
            <a:r>
              <a:rPr lang="zh-CN" altLang="zh-CN" sz="2000" dirty="0">
                <a:latin typeface="微软雅黑" panose="020B0503020204020204" pitchFamily="34" charset="-122"/>
                <a:ea typeface="微软雅黑" panose="020B0503020204020204" pitchFamily="34" charset="-122"/>
              </a:rPr>
              <a:t>了</a:t>
            </a:r>
            <a:r>
              <a:rPr lang="zh-CN" altLang="zh-CN" sz="2000" dirty="0">
                <a:solidFill>
                  <a:srgbClr val="FF0000"/>
                </a:solidFill>
                <a:latin typeface="微软雅黑" panose="020B0503020204020204" pitchFamily="34" charset="-122"/>
                <a:ea typeface="微软雅黑" panose="020B0503020204020204" pitchFamily="34" charset="-122"/>
              </a:rPr>
              <a:t>根本政治前提和制度基础</a:t>
            </a:r>
            <a:r>
              <a:rPr lang="zh-CN" altLang="zh-CN" sz="2000" dirty="0">
                <a:latin typeface="微软雅黑" panose="020B0503020204020204" pitchFamily="34" charset="-122"/>
                <a:ea typeface="微软雅黑" panose="020B0503020204020204" pitchFamily="34" charset="-122"/>
              </a:rPr>
              <a:t>。</a:t>
            </a:r>
            <a:endParaRPr lang="zh-CN" altLang="zh-CN" sz="2000" dirty="0">
              <a:latin typeface="微软雅黑" panose="020B0503020204020204" pitchFamily="34" charset="-122"/>
              <a:ea typeface="微软雅黑" panose="020B0503020204020204" pitchFamily="34" charset="-122"/>
            </a:endParaRPr>
          </a:p>
          <a:p>
            <a:pPr>
              <a:buFont typeface="Arial" panose="020B0604020202020204" pitchFamily="34" charset="0"/>
              <a:buNone/>
            </a:pPr>
            <a:endParaRPr lang="en-US" altLang="zh-CN" sz="2400" dirty="0">
              <a:latin typeface="微软雅黑" panose="020B0503020204020204" pitchFamily="34" charset="-122"/>
              <a:ea typeface="微软雅黑" panose="020B0503020204020204" pitchFamily="34" charset="-122"/>
            </a:endParaRPr>
          </a:p>
          <a:p>
            <a:pPr marL="0" indent="0">
              <a:buClr>
                <a:srgbClr val="C00000"/>
              </a:buClr>
              <a:buFont typeface="Wingdings" panose="05000000000000000000" pitchFamily="2" charset="2"/>
              <a:buNone/>
            </a:pPr>
            <a:r>
              <a:rPr lang="en-US" altLang="zh-CN" sz="2000" dirty="0">
                <a:latin typeface="微软雅黑" panose="020B0503020204020204" pitchFamily="34" charset="-122"/>
                <a:ea typeface="微软雅黑" panose="020B0503020204020204" pitchFamily="34" charset="-122"/>
              </a:rPr>
              <a:t>    </a:t>
            </a:r>
            <a:endParaRPr lang="zh-CN" altLang="en-US" sz="2000" dirty="0">
              <a:latin typeface="微软雅黑" panose="020B0503020204020204" pitchFamily="34" charset="-122"/>
              <a:ea typeface="微软雅黑" panose="020B0503020204020204" pitchFamily="34" charset="-122"/>
            </a:endParaRPr>
          </a:p>
        </p:txBody>
      </p:sp>
      <p:pic>
        <p:nvPicPr>
          <p:cNvPr id="7" name="图片 6"/>
          <p:cNvPicPr>
            <a:picLocks noChangeAspect="1"/>
          </p:cNvPicPr>
          <p:nvPr/>
        </p:nvPicPr>
        <p:blipFill>
          <a:blip r:embed="rId1"/>
          <a:srcRect r="-800" b="9024"/>
          <a:stretch>
            <a:fillRect/>
          </a:stretch>
        </p:blipFill>
        <p:spPr>
          <a:xfrm>
            <a:off x="5476875" y="497205"/>
            <a:ext cx="3650615" cy="2303780"/>
          </a:xfrm>
          <a:prstGeom prst="rect">
            <a:avLst/>
          </a:prstGeom>
        </p:spPr>
      </p:pic>
      <p:sp>
        <p:nvSpPr>
          <p:cNvPr id="8" name="文本框 7"/>
          <p:cNvSpPr txBox="1"/>
          <p:nvPr/>
        </p:nvSpPr>
        <p:spPr>
          <a:xfrm>
            <a:off x="5476875" y="2887345"/>
            <a:ext cx="3841115" cy="645160"/>
          </a:xfrm>
          <a:prstGeom prst="rect">
            <a:avLst/>
          </a:prstGeom>
          <a:noFill/>
        </p:spPr>
        <p:txBody>
          <a:bodyPr wrap="square" rtlCol="0">
            <a:spAutoFit/>
          </a:bodyPr>
          <a:p>
            <a:pPr algn="l"/>
            <a:r>
              <a:rPr lang="zh-CN" altLang="en-US">
                <a:solidFill>
                  <a:srgbClr val="FF0000"/>
                </a:solidFill>
                <a:latin typeface="微软雅黑" panose="020B0503020204020204" pitchFamily="34" charset="-122"/>
                <a:ea typeface="微软雅黑" panose="020B0503020204020204" pitchFamily="34" charset="-122"/>
              </a:rPr>
              <a:t>上海举行欢庆进入社会主义社会的</a:t>
            </a:r>
            <a:endParaRPr lang="zh-CN" altLang="en-US">
              <a:solidFill>
                <a:srgbClr val="FF0000"/>
              </a:solidFill>
              <a:latin typeface="微软雅黑" panose="020B0503020204020204" pitchFamily="34" charset="-122"/>
              <a:ea typeface="微软雅黑" panose="020B0503020204020204" pitchFamily="34" charset="-122"/>
            </a:endParaRPr>
          </a:p>
          <a:p>
            <a:pPr algn="l"/>
            <a:r>
              <a:rPr lang="zh-CN" altLang="en-US">
                <a:solidFill>
                  <a:srgbClr val="FF0000"/>
                </a:solidFill>
                <a:latin typeface="微软雅黑" panose="020B0503020204020204" pitchFamily="34" charset="-122"/>
                <a:ea typeface="微软雅黑" panose="020B0503020204020204" pitchFamily="34" charset="-122"/>
              </a:rPr>
              <a:t>集会和游行</a:t>
            </a:r>
            <a:endParaRPr lang="zh-CN" altLang="en-US">
              <a:solidFill>
                <a:srgbClr val="FF0000"/>
              </a:solidFill>
              <a:latin typeface="微软雅黑" panose="020B0503020204020204" pitchFamily="34" charset="-122"/>
              <a:ea typeface="微软雅黑" panose="020B0503020204020204" pitchFamily="34" charset="-122"/>
            </a:endParaRPr>
          </a:p>
        </p:txBody>
      </p:sp>
      <p:sp>
        <p:nvSpPr>
          <p:cNvPr id="10" name="文本框 9"/>
          <p:cNvSpPr txBox="1"/>
          <p:nvPr/>
        </p:nvSpPr>
        <p:spPr>
          <a:xfrm>
            <a:off x="1008380" y="5483860"/>
            <a:ext cx="4297680" cy="368300"/>
          </a:xfrm>
          <a:prstGeom prst="rect">
            <a:avLst/>
          </a:prstGeom>
          <a:noFill/>
        </p:spPr>
        <p:txBody>
          <a:bodyPr wrap="none" rtlCol="0">
            <a:spAutoFit/>
          </a:bodyPr>
          <a:p>
            <a:pPr algn="l"/>
            <a:r>
              <a:rPr lang="zh-CN" altLang="en-US">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广州举行庆祝社会主义改造胜利联欢大会</a:t>
            </a:r>
            <a:endParaRPr lang="zh-CN" altLang="en-US">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11" name="图片 10"/>
          <p:cNvPicPr>
            <a:picLocks noChangeAspect="1"/>
          </p:cNvPicPr>
          <p:nvPr/>
        </p:nvPicPr>
        <p:blipFill>
          <a:blip r:embed="rId2"/>
          <a:stretch>
            <a:fillRect/>
          </a:stretch>
        </p:blipFill>
        <p:spPr>
          <a:xfrm>
            <a:off x="5485765" y="3618230"/>
            <a:ext cx="3632835" cy="2444115"/>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23240" y="723265"/>
            <a:ext cx="7786370" cy="716280"/>
          </a:xfrm>
        </p:spPr>
        <p:txBody>
          <a:bodyPr>
            <a:noAutofit/>
          </a:bodyPr>
          <a:lstStyle/>
          <a:p>
            <a:pPr algn="l"/>
            <a:r>
              <a:rPr lang="zh-CN" altLang="en-US" sz="2400" b="1" spc="300" dirty="0">
                <a:solidFill>
                  <a:srgbClr val="A32A2D"/>
                </a:solidFill>
                <a:latin typeface="微软雅黑" panose="020B0503020204020204" pitchFamily="34" charset="-122"/>
                <a:ea typeface="微软雅黑" panose="020B0503020204020204" pitchFamily="34" charset="-122"/>
                <a:cs typeface="+mn-cs"/>
              </a:rPr>
              <a:t>（三）独立自主：初步探索中国社会主义道路</a:t>
            </a:r>
            <a:r>
              <a:rPr lang="zh-CN" altLang="en-US" sz="2400" b="1" spc="300" dirty="0">
                <a:solidFill>
                  <a:srgbClr val="A32A2D"/>
                </a:solidFill>
                <a:latin typeface="微软雅黑" panose="020B0503020204020204" pitchFamily="34" charset="-122"/>
                <a:ea typeface="微软雅黑" panose="020B0503020204020204" pitchFamily="34" charset="-122"/>
                <a:cs typeface="+mn-cs"/>
                <a:sym typeface="+mn-ea"/>
              </a:rPr>
              <a:t>建设</a:t>
            </a:r>
            <a:endParaRPr lang="zh-CN" altLang="en-US" sz="2400" b="1" spc="300" dirty="0">
              <a:solidFill>
                <a:srgbClr val="A32A2D"/>
              </a:solidFill>
              <a:latin typeface="微软雅黑" panose="020B0503020204020204" pitchFamily="34" charset="-122"/>
              <a:ea typeface="微软雅黑" panose="020B0503020204020204" pitchFamily="34" charset="-122"/>
              <a:cs typeface="+mn-cs"/>
              <a:sym typeface="+mn-ea"/>
            </a:endParaRPr>
          </a:p>
        </p:txBody>
      </p:sp>
      <p:sp>
        <p:nvSpPr>
          <p:cNvPr id="3" name="内容占位符 2"/>
          <p:cNvSpPr>
            <a:spLocks noGrp="1"/>
          </p:cNvSpPr>
          <p:nvPr>
            <p:ph idx="1"/>
          </p:nvPr>
        </p:nvSpPr>
        <p:spPr>
          <a:xfrm>
            <a:off x="523240" y="1439545"/>
            <a:ext cx="7988300" cy="4248785"/>
          </a:xfrm>
        </p:spPr>
        <p:txBody>
          <a:bodyPr>
            <a:noAutofit/>
          </a:bodyPr>
          <a:lstStyle/>
          <a:p>
            <a:pPr fontAlgn="auto">
              <a:lnSpc>
                <a:spcPts val="3000"/>
              </a:lnSpc>
              <a:spcBef>
                <a:spcPts val="0"/>
              </a:spcBef>
              <a:spcAft>
                <a:spcPts val="600"/>
              </a:spcAft>
              <a:buClr>
                <a:srgbClr val="C00000"/>
              </a:buClr>
              <a:buFont typeface="Wingdings" panose="05000000000000000000" charset="0"/>
              <a:buChar char="u"/>
            </a:pPr>
            <a:r>
              <a:rPr lang="zh-CN" altLang="zh-CN" sz="2000" dirty="0">
                <a:latin typeface="微软雅黑" panose="020B0503020204020204" pitchFamily="34" charset="-122"/>
                <a:ea typeface="微软雅黑" panose="020B0503020204020204" pitchFamily="34" charset="-122"/>
              </a:rPr>
              <a:t>中国共产党人不仅善于破坏一个旧世界，还善于建设一个新世界。</a:t>
            </a:r>
            <a:endParaRPr lang="zh-CN" altLang="zh-CN" sz="2000" dirty="0">
              <a:latin typeface="微软雅黑" panose="020B0503020204020204" pitchFamily="34" charset="-122"/>
              <a:ea typeface="微软雅黑" panose="020B0503020204020204" pitchFamily="34" charset="-122"/>
            </a:endParaRPr>
          </a:p>
          <a:p>
            <a:pPr fontAlgn="auto">
              <a:lnSpc>
                <a:spcPts val="3000"/>
              </a:lnSpc>
              <a:spcBef>
                <a:spcPts val="0"/>
              </a:spcBef>
              <a:buClr>
                <a:srgbClr val="C00000"/>
              </a:buClr>
              <a:buFont typeface="Wingdings" panose="05000000000000000000" charset="0"/>
              <a:buChar char="u"/>
            </a:pPr>
            <a:r>
              <a:rPr lang="zh-CN" altLang="zh-CN" sz="2000" dirty="0">
                <a:latin typeface="微软雅黑" panose="020B0503020204020204" pitchFamily="34" charset="-122"/>
                <a:ea typeface="微软雅黑" panose="020B0503020204020204" pitchFamily="34" charset="-122"/>
              </a:rPr>
              <a:t>党的八大以后，党领导全国各族人民转入全面的大规模的社会主义建设，开始探索中国自己的建设社会主义道路。</a:t>
            </a:r>
            <a:endParaRPr lang="zh-CN" altLang="zh-CN" sz="2000" dirty="0">
              <a:latin typeface="微软雅黑" panose="020B0503020204020204" pitchFamily="34" charset="-122"/>
              <a:ea typeface="微软雅黑" panose="020B0503020204020204" pitchFamily="34" charset="-122"/>
            </a:endParaRPr>
          </a:p>
          <a:p>
            <a:pPr marL="0" indent="0">
              <a:lnSpc>
                <a:spcPts val="2400"/>
              </a:lnSpc>
              <a:buClr>
                <a:srgbClr val="C00000"/>
              </a:buClr>
              <a:buFont typeface="Wingdings" panose="05000000000000000000" charset="0"/>
              <a:buNone/>
            </a:pPr>
            <a:endParaRPr lang="zh-CN" altLang="zh-CN" sz="2000" dirty="0">
              <a:latin typeface="微软雅黑" panose="020B0503020204020204" pitchFamily="34" charset="-122"/>
              <a:ea typeface="微软雅黑" panose="020B0503020204020204" pitchFamily="34" charset="-122"/>
            </a:endParaRPr>
          </a:p>
          <a:p>
            <a:pPr marL="0" indent="0">
              <a:lnSpc>
                <a:spcPts val="2400"/>
              </a:lnSpc>
              <a:buClr>
                <a:srgbClr val="C00000"/>
              </a:buClr>
              <a:buFont typeface="Wingdings" panose="05000000000000000000" charset="0"/>
              <a:buNone/>
            </a:pPr>
            <a:endParaRPr lang="zh-CN" altLang="en-US" sz="2000" dirty="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9" name="图片 8"/>
          <p:cNvPicPr>
            <a:picLocks noChangeAspect="1"/>
          </p:cNvPicPr>
          <p:nvPr/>
        </p:nvPicPr>
        <p:blipFill>
          <a:blip r:embed="rId1"/>
          <a:stretch>
            <a:fillRect/>
          </a:stretch>
        </p:blipFill>
        <p:spPr>
          <a:xfrm>
            <a:off x="889635" y="2998470"/>
            <a:ext cx="3241040" cy="2821305"/>
          </a:xfrm>
          <a:prstGeom prst="rect">
            <a:avLst/>
          </a:prstGeom>
          <a:ln>
            <a:solidFill>
              <a:srgbClr val="4F81BD"/>
            </a:solidFill>
          </a:ln>
        </p:spPr>
      </p:pic>
      <p:sp>
        <p:nvSpPr>
          <p:cNvPr id="15" name="文本框 14"/>
          <p:cNvSpPr txBox="1"/>
          <p:nvPr/>
        </p:nvSpPr>
        <p:spPr>
          <a:xfrm>
            <a:off x="35560" y="5917565"/>
            <a:ext cx="5309870" cy="398780"/>
          </a:xfrm>
          <a:prstGeom prst="rect">
            <a:avLst/>
          </a:prstGeom>
          <a:noFill/>
        </p:spPr>
        <p:txBody>
          <a:bodyPr wrap="square" rtlCol="0">
            <a:spAutoFit/>
          </a:bodyPr>
          <a:p>
            <a:pPr marL="0" indent="0" algn="l">
              <a:lnSpc>
                <a:spcPts val="2400"/>
              </a:lnSpc>
              <a:buClr>
                <a:srgbClr val="C00000"/>
              </a:buClr>
              <a:buFont typeface="Wingdings" panose="05000000000000000000" charset="0"/>
              <a:buNone/>
            </a:pPr>
            <a:r>
              <a:rPr lang="zh-CN" altLang="en-US">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1968年，南京长江大桥通车后汽车驶过大桥</a:t>
            </a:r>
            <a:endParaRPr lang="zh-CN" altLang="en-US">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16" name="图片 15" descr="蘑菇云_副本"/>
          <p:cNvPicPr>
            <a:picLocks noChangeAspect="1"/>
          </p:cNvPicPr>
          <p:nvPr/>
        </p:nvPicPr>
        <p:blipFill>
          <a:blip r:embed="rId2"/>
          <a:stretch>
            <a:fillRect/>
          </a:stretch>
        </p:blipFill>
        <p:spPr>
          <a:xfrm>
            <a:off x="5007610" y="2830830"/>
            <a:ext cx="3503930" cy="3342005"/>
          </a:xfrm>
          <a:prstGeom prst="rect">
            <a:avLst/>
          </a:prstGeo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圆角矩形 7"/>
          <p:cNvSpPr/>
          <p:nvPr/>
        </p:nvSpPr>
        <p:spPr>
          <a:xfrm>
            <a:off x="919480" y="5176520"/>
            <a:ext cx="7489825" cy="480695"/>
          </a:xfrm>
          <a:prstGeom prst="roundRect">
            <a:avLst/>
          </a:prstGeom>
          <a:solidFill>
            <a:srgbClr val="CB5252"/>
          </a:solidFill>
          <a:ln>
            <a:solidFill>
              <a:srgbClr val="CB525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b="1">
              <a:latin typeface="微软雅黑" panose="020B0503020204020204" pitchFamily="34" charset="-122"/>
              <a:ea typeface="微软雅黑" panose="020B0503020204020204" pitchFamily="34" charset="-122"/>
            </a:endParaRPr>
          </a:p>
        </p:txBody>
      </p:sp>
      <p:sp>
        <p:nvSpPr>
          <p:cNvPr id="13" name="圆角矩形 7"/>
          <p:cNvSpPr/>
          <p:nvPr/>
        </p:nvSpPr>
        <p:spPr>
          <a:xfrm>
            <a:off x="919480" y="4418965"/>
            <a:ext cx="7489825" cy="480695"/>
          </a:xfrm>
          <a:prstGeom prst="roundRect">
            <a:avLst/>
          </a:prstGeom>
          <a:solidFill>
            <a:srgbClr val="CB5252"/>
          </a:solidFill>
          <a:ln>
            <a:solidFill>
              <a:srgbClr val="CB5252"/>
            </a:solidFill>
          </a:ln>
        </p:spPr>
        <p:style>
          <a:lnRef idx="2">
            <a:schemeClr val="accent2">
              <a:shade val="50000"/>
            </a:schemeClr>
          </a:lnRef>
          <a:fillRef idx="1">
            <a:schemeClr val="accent2"/>
          </a:fillRef>
          <a:effectRef idx="0">
            <a:schemeClr val="accent2"/>
          </a:effectRef>
          <a:fontRef idx="minor">
            <a:schemeClr val="lt1"/>
          </a:fontRef>
        </p:style>
        <p:txBody>
          <a:bodyPr rtlCol="0" anchor="ctr"/>
          <a:p>
            <a:pPr algn="ctr"/>
            <a:endParaRPr lang="zh-CN" altLang="en-US" b="1">
              <a:latin typeface="微软雅黑" panose="020B0503020204020204" pitchFamily="34" charset="-122"/>
              <a:ea typeface="微软雅黑" panose="020B0503020204020204" pitchFamily="34" charset="-122"/>
            </a:endParaRPr>
          </a:p>
        </p:txBody>
      </p:sp>
      <p:sp>
        <p:nvSpPr>
          <p:cNvPr id="14" name="圆角矩形 7"/>
          <p:cNvSpPr/>
          <p:nvPr/>
        </p:nvSpPr>
        <p:spPr>
          <a:xfrm>
            <a:off x="919480" y="3660140"/>
            <a:ext cx="7489825" cy="480695"/>
          </a:xfrm>
          <a:prstGeom prst="roundRect">
            <a:avLst/>
          </a:prstGeom>
          <a:solidFill>
            <a:srgbClr val="CB5252"/>
          </a:solidFill>
          <a:ln>
            <a:solidFill>
              <a:srgbClr val="CB5252"/>
            </a:solidFill>
          </a:ln>
        </p:spPr>
        <p:style>
          <a:lnRef idx="2">
            <a:schemeClr val="accent2">
              <a:shade val="50000"/>
            </a:schemeClr>
          </a:lnRef>
          <a:fillRef idx="1">
            <a:schemeClr val="accent2"/>
          </a:fillRef>
          <a:effectRef idx="0">
            <a:schemeClr val="accent2"/>
          </a:effectRef>
          <a:fontRef idx="minor">
            <a:schemeClr val="lt1"/>
          </a:fontRef>
        </p:style>
        <p:txBody>
          <a:bodyPr rtlCol="0" anchor="ctr"/>
          <a:p>
            <a:pPr algn="ctr"/>
            <a:endParaRPr lang="zh-CN" altLang="en-US" b="1">
              <a:latin typeface="微软雅黑" panose="020B0503020204020204" pitchFamily="34" charset="-122"/>
              <a:ea typeface="微软雅黑" panose="020B0503020204020204" pitchFamily="34" charset="-122"/>
            </a:endParaRPr>
          </a:p>
        </p:txBody>
      </p:sp>
      <p:sp>
        <p:nvSpPr>
          <p:cNvPr id="2" name="标题 1"/>
          <p:cNvSpPr>
            <a:spLocks noGrp="1"/>
          </p:cNvSpPr>
          <p:nvPr>
            <p:ph type="title"/>
          </p:nvPr>
        </p:nvSpPr>
        <p:spPr>
          <a:xfrm>
            <a:off x="1137920" y="868680"/>
            <a:ext cx="8229600" cy="736600"/>
          </a:xfrm>
        </p:spPr>
        <p:txBody>
          <a:bodyPr>
            <a:normAutofit/>
          </a:bodyPr>
          <a:lstStyle/>
          <a:p>
            <a:pPr algn="l"/>
            <a:r>
              <a:rPr lang="zh-CN" altLang="en-US" sz="2400" b="1" spc="300" dirty="0">
                <a:solidFill>
                  <a:srgbClr val="A32A2D"/>
                </a:solidFill>
                <a:latin typeface="微软雅黑" panose="020B0503020204020204" pitchFamily="34" charset="-122"/>
                <a:ea typeface="微软雅黑" panose="020B0503020204020204" pitchFamily="34" charset="-122"/>
                <a:cs typeface="+mn-cs"/>
              </a:rPr>
              <a:t>（四）改革创新：建设中国特色社会主义</a:t>
            </a:r>
            <a:endParaRPr lang="zh-CN" altLang="en-US" sz="2400" b="1" spc="300" dirty="0">
              <a:solidFill>
                <a:srgbClr val="A32A2D"/>
              </a:solidFill>
              <a:latin typeface="微软雅黑" panose="020B0503020204020204" pitchFamily="34" charset="-122"/>
              <a:ea typeface="微软雅黑" panose="020B0503020204020204" pitchFamily="34" charset="-122"/>
              <a:cs typeface="+mn-cs"/>
            </a:endParaRPr>
          </a:p>
        </p:txBody>
      </p:sp>
      <p:sp>
        <p:nvSpPr>
          <p:cNvPr id="3" name="内容占位符 2"/>
          <p:cNvSpPr>
            <a:spLocks noGrp="1"/>
          </p:cNvSpPr>
          <p:nvPr>
            <p:ph idx="1"/>
          </p:nvPr>
        </p:nvSpPr>
        <p:spPr>
          <a:xfrm>
            <a:off x="249555" y="1745615"/>
            <a:ext cx="8368030" cy="4486275"/>
          </a:xfrm>
        </p:spPr>
        <p:txBody>
          <a:bodyPr>
            <a:normAutofit/>
          </a:bodyPr>
          <a:lstStyle/>
          <a:p>
            <a:pPr indent="0" algn="just" fontAlgn="auto">
              <a:lnSpc>
                <a:spcPts val="3000"/>
              </a:lnSpc>
              <a:spcBef>
                <a:spcPts val="0"/>
              </a:spcBef>
              <a:buClr>
                <a:srgbClr val="CB5252"/>
              </a:buClr>
              <a:buFont typeface="Wingdings" panose="05000000000000000000" charset="0"/>
              <a:buNone/>
            </a:pPr>
            <a:r>
              <a:rPr lang="en-US" altLang="zh-CN" sz="2000" dirty="0">
                <a:latin typeface="微软雅黑" panose="020B0503020204020204" pitchFamily="34" charset="-122"/>
                <a:ea typeface="微软雅黑" panose="020B0503020204020204" pitchFamily="34" charset="-122"/>
              </a:rPr>
              <a:t>      </a:t>
            </a:r>
            <a:r>
              <a:rPr lang="zh-CN" altLang="en-US" sz="2000" dirty="0">
                <a:latin typeface="微软雅黑" panose="020B0503020204020204" pitchFamily="34" charset="-122"/>
                <a:ea typeface="微软雅黑" panose="020B0503020204020204" pitchFamily="34" charset="-122"/>
              </a:rPr>
              <a:t>1978年12月，党中央召开了具有划时代意义的</a:t>
            </a:r>
            <a:r>
              <a:rPr lang="zh-CN" altLang="en-US" sz="2000" dirty="0">
                <a:solidFill>
                  <a:srgbClr val="FF0000"/>
                </a:solidFill>
                <a:latin typeface="微软雅黑" panose="020B0503020204020204" pitchFamily="34" charset="-122"/>
                <a:ea typeface="微软雅黑" panose="020B0503020204020204" pitchFamily="34" charset="-122"/>
              </a:rPr>
              <a:t>十一届三中全会</a:t>
            </a:r>
            <a:r>
              <a:rPr lang="zh-CN" altLang="en-US" sz="2000" dirty="0">
                <a:latin typeface="微软雅黑" panose="020B0503020204020204" pitchFamily="34" charset="-122"/>
                <a:ea typeface="微软雅黑" panose="020B0503020204020204" pitchFamily="34" charset="-122"/>
              </a:rPr>
              <a:t>，这次会议，打开了尘封几十年的国门，做出了我国改革开放的重大决策，确立了以</a:t>
            </a:r>
            <a:r>
              <a:rPr lang="zh-CN" altLang="en-US" sz="2000" dirty="0">
                <a:solidFill>
                  <a:srgbClr val="FF0000"/>
                </a:solidFill>
                <a:latin typeface="微软雅黑" panose="020B0503020204020204" pitchFamily="34" charset="-122"/>
                <a:ea typeface="微软雅黑" panose="020B0503020204020204" pitchFamily="34" charset="-122"/>
              </a:rPr>
              <a:t>经济建设为中心</a:t>
            </a:r>
            <a:r>
              <a:rPr lang="zh-CN" altLang="en-US" sz="2000" dirty="0">
                <a:latin typeface="微软雅黑" panose="020B0503020204020204" pitchFamily="34" charset="-122"/>
                <a:ea typeface="微软雅黑" panose="020B0503020204020204" pitchFamily="34" charset="-122"/>
              </a:rPr>
              <a:t>的基本国策，中国开始了</a:t>
            </a:r>
            <a:r>
              <a:rPr lang="zh-CN" altLang="en-US" sz="2000" dirty="0">
                <a:solidFill>
                  <a:srgbClr val="FF0000"/>
                </a:solidFill>
                <a:latin typeface="微软雅黑" panose="020B0503020204020204" pitchFamily="34" charset="-122"/>
                <a:ea typeface="微软雅黑" panose="020B0503020204020204" pitchFamily="34" charset="-122"/>
              </a:rPr>
              <a:t>改革开放</a:t>
            </a:r>
            <a:r>
              <a:rPr lang="zh-CN" altLang="en-US" sz="2000" dirty="0">
                <a:latin typeface="微软雅黑" panose="020B0503020204020204" pitchFamily="34" charset="-122"/>
                <a:ea typeface="微软雅黑" panose="020B0503020204020204" pitchFamily="34" charset="-122"/>
              </a:rPr>
              <a:t>，开始了中国特色社会主义道路的探索。</a:t>
            </a:r>
            <a:endParaRPr lang="zh-CN" altLang="en-US" sz="2000" dirty="0">
              <a:latin typeface="微软雅黑" panose="020B0503020204020204" pitchFamily="34" charset="-122"/>
              <a:ea typeface="微软雅黑" panose="020B0503020204020204" pitchFamily="34" charset="-122"/>
            </a:endParaRPr>
          </a:p>
          <a:p>
            <a:pPr indent="0" algn="just" fontAlgn="auto">
              <a:lnSpc>
                <a:spcPts val="3000"/>
              </a:lnSpc>
              <a:spcBef>
                <a:spcPts val="0"/>
              </a:spcBef>
              <a:buClr>
                <a:srgbClr val="CB5252"/>
              </a:buClr>
              <a:buFont typeface="Wingdings" panose="05000000000000000000" charset="0"/>
              <a:buNone/>
            </a:pPr>
            <a:r>
              <a:rPr lang="zh-CN" altLang="en-US" sz="2000" dirty="0">
                <a:latin typeface="微软雅黑" panose="020B0503020204020204" pitchFamily="34" charset="-122"/>
                <a:ea typeface="微软雅黑" panose="020B0503020204020204" pitchFamily="34" charset="-122"/>
              </a:rPr>
              <a:t>              </a:t>
            </a:r>
            <a:endParaRPr lang="zh-CN" altLang="en-US" sz="2000" dirty="0">
              <a:latin typeface="微软雅黑" panose="020B0503020204020204" pitchFamily="34" charset="-122"/>
              <a:ea typeface="微软雅黑" panose="020B0503020204020204" pitchFamily="34" charset="-122"/>
            </a:endParaRPr>
          </a:p>
          <a:p>
            <a:pPr indent="0" algn="just" fontAlgn="auto">
              <a:lnSpc>
                <a:spcPts val="3000"/>
              </a:lnSpc>
              <a:spcBef>
                <a:spcPts val="0"/>
              </a:spcBef>
              <a:buClr>
                <a:srgbClr val="CB5252"/>
              </a:buClr>
              <a:buFont typeface="Wingdings" panose="05000000000000000000" charset="0"/>
              <a:buNone/>
            </a:pPr>
            <a:r>
              <a:rPr lang="zh-CN" altLang="en-US" sz="2000" dirty="0">
                <a:latin typeface="微软雅黑" panose="020B0503020204020204" pitchFamily="34" charset="-122"/>
                <a:ea typeface="微软雅黑" panose="020B0503020204020204" pitchFamily="34" charset="-122"/>
              </a:rPr>
              <a:t>       中华民族迎来了从站起来、富起来到强起来的</a:t>
            </a:r>
            <a:r>
              <a:rPr lang="zh-CN" altLang="en-US" sz="2000" b="1" dirty="0">
                <a:solidFill>
                  <a:schemeClr val="tx1"/>
                </a:solidFill>
                <a:latin typeface="微软雅黑" panose="020B0503020204020204" pitchFamily="34" charset="-122"/>
                <a:ea typeface="微软雅黑" panose="020B0503020204020204" pitchFamily="34" charset="-122"/>
              </a:rPr>
              <a:t>伟大飞跃 </a:t>
            </a:r>
            <a:r>
              <a:rPr lang="en-US" altLang="zh-CN" sz="2000" b="1" dirty="0">
                <a:solidFill>
                  <a:schemeClr val="tx1"/>
                </a:solidFill>
                <a:latin typeface="微软雅黑" panose="020B0503020204020204" pitchFamily="34" charset="-122"/>
                <a:ea typeface="微软雅黑" panose="020B0503020204020204" pitchFamily="34" charset="-122"/>
              </a:rPr>
              <a:t>!</a:t>
            </a:r>
            <a:endParaRPr lang="en-US" altLang="zh-CN" sz="2000" b="1" dirty="0">
              <a:solidFill>
                <a:srgbClr val="FF0000"/>
              </a:solidFill>
              <a:latin typeface="微软雅黑" panose="020B0503020204020204" pitchFamily="34" charset="-122"/>
              <a:ea typeface="微软雅黑" panose="020B0503020204020204" pitchFamily="34" charset="-122"/>
            </a:endParaRPr>
          </a:p>
          <a:p>
            <a:pPr indent="0" algn="just" fontAlgn="auto">
              <a:lnSpc>
                <a:spcPts val="3000"/>
              </a:lnSpc>
              <a:spcBef>
                <a:spcPts val="0"/>
              </a:spcBef>
              <a:buClr>
                <a:srgbClr val="CB5252"/>
              </a:buClr>
              <a:buFont typeface="Wingdings" panose="05000000000000000000" charset="0"/>
              <a:buNone/>
            </a:pPr>
            <a:r>
              <a:rPr lang="en-US" altLang="zh-CN" sz="2000" dirty="0">
                <a:latin typeface="微软雅黑" panose="020B0503020204020204" pitchFamily="34" charset="-122"/>
                <a:ea typeface="微软雅黑" panose="020B0503020204020204" pitchFamily="34" charset="-122"/>
              </a:rPr>
              <a:t>       </a:t>
            </a:r>
            <a:endParaRPr lang="en-US" altLang="zh-CN" sz="2000" dirty="0">
              <a:latin typeface="微软雅黑" panose="020B0503020204020204" pitchFamily="34" charset="-122"/>
              <a:ea typeface="微软雅黑" panose="020B0503020204020204" pitchFamily="34" charset="-122"/>
            </a:endParaRPr>
          </a:p>
          <a:p>
            <a:pPr indent="0" algn="just" fontAlgn="auto">
              <a:lnSpc>
                <a:spcPts val="3000"/>
              </a:lnSpc>
              <a:spcBef>
                <a:spcPts val="0"/>
              </a:spcBef>
              <a:buClr>
                <a:srgbClr val="CB5252"/>
              </a:buClr>
              <a:buFont typeface="Wingdings" panose="05000000000000000000" charset="0"/>
              <a:buNone/>
            </a:pPr>
            <a:r>
              <a:rPr lang="en-US" altLang="zh-CN" sz="2000" dirty="0">
                <a:latin typeface="微软雅黑" panose="020B0503020204020204" pitchFamily="34" charset="-122"/>
                <a:ea typeface="微软雅黑" panose="020B0503020204020204" pitchFamily="34" charset="-122"/>
              </a:rPr>
              <a:t>       </a:t>
            </a:r>
            <a:r>
              <a:rPr lang="zh-CN" altLang="zh-CN" sz="2000" dirty="0">
                <a:latin typeface="微软雅黑" panose="020B0503020204020204" pitchFamily="34" charset="-122"/>
                <a:ea typeface="微软雅黑" panose="020B0503020204020204" pitchFamily="34" charset="-122"/>
              </a:rPr>
              <a:t>中国特色社会主义迎来了从创立、发展到完善的</a:t>
            </a:r>
            <a:r>
              <a:rPr lang="zh-CN" altLang="en-US" sz="2000" b="1" dirty="0">
                <a:solidFill>
                  <a:schemeClr val="tx1"/>
                </a:solidFill>
                <a:latin typeface="微软雅黑" panose="020B0503020204020204" pitchFamily="34" charset="-122"/>
                <a:ea typeface="微软雅黑" panose="020B0503020204020204" pitchFamily="34" charset="-122"/>
              </a:rPr>
              <a:t>伟大飞跃！</a:t>
            </a:r>
            <a:endParaRPr lang="zh-CN" altLang="zh-CN" sz="2000" dirty="0">
              <a:solidFill>
                <a:schemeClr val="tx1"/>
              </a:solidFill>
              <a:latin typeface="微软雅黑" panose="020B0503020204020204" pitchFamily="34" charset="-122"/>
              <a:ea typeface="微软雅黑" panose="020B0503020204020204" pitchFamily="34" charset="-122"/>
            </a:endParaRPr>
          </a:p>
          <a:p>
            <a:pPr indent="0" algn="just" fontAlgn="auto">
              <a:lnSpc>
                <a:spcPts val="3000"/>
              </a:lnSpc>
              <a:spcBef>
                <a:spcPts val="0"/>
              </a:spcBef>
              <a:buClr>
                <a:srgbClr val="CB5252"/>
              </a:buClr>
              <a:buFont typeface="Wingdings" panose="05000000000000000000" charset="0"/>
              <a:buNone/>
            </a:pPr>
            <a:r>
              <a:rPr lang="en-US" altLang="zh-CN" sz="2000" dirty="0">
                <a:latin typeface="微软雅黑" panose="020B0503020204020204" pitchFamily="34" charset="-122"/>
                <a:ea typeface="微软雅黑" panose="020B0503020204020204" pitchFamily="34" charset="-122"/>
              </a:rPr>
              <a:t>      </a:t>
            </a:r>
            <a:endParaRPr lang="en-US" altLang="zh-CN" sz="2000" dirty="0">
              <a:latin typeface="微软雅黑" panose="020B0503020204020204" pitchFamily="34" charset="-122"/>
              <a:ea typeface="微软雅黑" panose="020B0503020204020204" pitchFamily="34" charset="-122"/>
            </a:endParaRPr>
          </a:p>
          <a:p>
            <a:pPr indent="0" algn="just" fontAlgn="auto">
              <a:lnSpc>
                <a:spcPts val="3000"/>
              </a:lnSpc>
              <a:spcBef>
                <a:spcPts val="0"/>
              </a:spcBef>
              <a:buClr>
                <a:srgbClr val="CB5252"/>
              </a:buClr>
              <a:buFont typeface="Wingdings" panose="05000000000000000000" charset="0"/>
              <a:buNone/>
            </a:pPr>
            <a:r>
              <a:rPr lang="en-US" altLang="zh-CN" sz="2000" dirty="0">
                <a:latin typeface="微软雅黑" panose="020B0503020204020204" pitchFamily="34" charset="-122"/>
                <a:ea typeface="微软雅黑" panose="020B0503020204020204" pitchFamily="34" charset="-122"/>
              </a:rPr>
              <a:t>       </a:t>
            </a:r>
            <a:r>
              <a:rPr lang="zh-CN" altLang="en-US" sz="2000" dirty="0">
                <a:latin typeface="微软雅黑" panose="020B0503020204020204" pitchFamily="34" charset="-122"/>
                <a:ea typeface="微软雅黑" panose="020B0503020204020204" pitchFamily="34" charset="-122"/>
              </a:rPr>
              <a:t>中国人民迎来了从温饱不足到小康富裕的</a:t>
            </a:r>
            <a:r>
              <a:rPr lang="zh-CN" altLang="en-US" sz="2000" b="1" dirty="0">
                <a:solidFill>
                  <a:schemeClr val="tx1"/>
                </a:solidFill>
                <a:latin typeface="微软雅黑" panose="020B0503020204020204" pitchFamily="34" charset="-122"/>
                <a:ea typeface="微软雅黑" panose="020B0503020204020204" pitchFamily="34" charset="-122"/>
              </a:rPr>
              <a:t>伟大飞跃！</a:t>
            </a:r>
            <a:endParaRPr lang="zh-CN" altLang="en-US" sz="2000" b="1" dirty="0">
              <a:solidFill>
                <a:schemeClr val="tx1"/>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78" y="283"/>
            <a:ext cx="9143244" cy="6857433"/>
          </a:xfrm>
          <a:prstGeom prst="rect">
            <a:avLst/>
          </a:prstGeom>
        </p:spPr>
      </p:pic>
      <p:sp>
        <p:nvSpPr>
          <p:cNvPr id="4" name="TextBox 3"/>
          <p:cNvSpPr txBox="1"/>
          <p:nvPr/>
        </p:nvSpPr>
        <p:spPr>
          <a:xfrm>
            <a:off x="1320845" y="1838221"/>
            <a:ext cx="6643734" cy="3753485"/>
          </a:xfrm>
          <a:prstGeom prst="rect">
            <a:avLst/>
          </a:prstGeom>
          <a:noFill/>
        </p:spPr>
        <p:txBody>
          <a:bodyPr wrap="square" rtlCol="0">
            <a:spAutoFit/>
          </a:bodyPr>
          <a:lstStyle/>
          <a:p>
            <a:r>
              <a:rPr lang="zh-CN" altLang="en-US" spc="300" dirty="0">
                <a:latin typeface="隶书" panose="02010509060101010101" pitchFamily="49" charset="-122"/>
                <a:ea typeface="隶书" panose="02010509060101010101" pitchFamily="49" charset="-122"/>
              </a:rPr>
              <a:t>淡林亲爱的同志：</a:t>
            </a:r>
            <a:endParaRPr lang="en-US" altLang="zh-CN" spc="300" dirty="0">
              <a:latin typeface="隶书" panose="02010509060101010101" pitchFamily="49" charset="-122"/>
              <a:ea typeface="隶书" panose="02010509060101010101" pitchFamily="49" charset="-122"/>
            </a:endParaRPr>
          </a:p>
          <a:p>
            <a:r>
              <a:rPr lang="en-US" altLang="zh-CN" spc="300" dirty="0">
                <a:latin typeface="隶书" panose="02010509060101010101" pitchFamily="49" charset="-122"/>
                <a:ea typeface="隶书" panose="02010509060101010101" pitchFamily="49" charset="-122"/>
              </a:rPr>
              <a:t>    …………</a:t>
            </a:r>
            <a:endParaRPr lang="en-US" altLang="zh-CN" spc="300" dirty="0">
              <a:latin typeface="隶书" panose="02010509060101010101" pitchFamily="49" charset="-122"/>
              <a:ea typeface="隶书" panose="02010509060101010101" pitchFamily="49" charset="-122"/>
            </a:endParaRPr>
          </a:p>
          <a:p>
            <a:pPr algn="just"/>
            <a:r>
              <a:rPr lang="zh-CN" altLang="en-US" spc="300" dirty="0">
                <a:latin typeface="隶书" panose="02010509060101010101" pitchFamily="49" charset="-122"/>
                <a:ea typeface="隶书" panose="02010509060101010101" pitchFamily="49" charset="-122"/>
              </a:rPr>
              <a:t>    </a:t>
            </a:r>
            <a:r>
              <a:rPr lang="zh-CN" altLang="en-US" u="sng" spc="300" dirty="0">
                <a:latin typeface="隶书" panose="02010509060101010101" pitchFamily="49" charset="-122"/>
                <a:ea typeface="隶书" panose="02010509060101010101" pitchFamily="49" charset="-122"/>
              </a:rPr>
              <a:t>亲爱的同志，起来吧，我们共同的携手把资本主义社会上的一切障碍物和所有的一切罪恶，通通把它扫除，打开一条新的光明道路，引导人们向那伟大的路上前进！这样才能救出一般歧途中的青年。我亲爱的同志，我们是特别负有这种责任的。好，此时别了吧</a:t>
            </a:r>
            <a:r>
              <a:rPr lang="en-US" altLang="zh-CN" u="sng" spc="300" dirty="0">
                <a:latin typeface="隶书" panose="02010509060101010101" pitchFamily="49" charset="-122"/>
                <a:ea typeface="隶书" panose="02010509060101010101" pitchFamily="49" charset="-122"/>
              </a:rPr>
              <a:t>!</a:t>
            </a:r>
            <a:r>
              <a:rPr lang="zh-CN" altLang="en-US" u="sng" spc="300" dirty="0">
                <a:latin typeface="隶书" panose="02010509060101010101" pitchFamily="49" charset="-122"/>
                <a:ea typeface="隶书" panose="02010509060101010101" pitchFamily="49" charset="-122"/>
              </a:rPr>
              <a:t>有暇再谈。</a:t>
            </a:r>
            <a:endParaRPr lang="zh-CN" altLang="en-US" u="sng" spc="300" dirty="0">
              <a:latin typeface="隶书" panose="02010509060101010101" pitchFamily="49" charset="-122"/>
              <a:ea typeface="隶书" panose="02010509060101010101" pitchFamily="49" charset="-122"/>
            </a:endParaRPr>
          </a:p>
          <a:p>
            <a:pPr algn="just"/>
            <a:r>
              <a:rPr lang="zh-CN" altLang="en-US" spc="300" dirty="0">
                <a:latin typeface="隶书" panose="02010509060101010101" pitchFamily="49" charset="-122"/>
                <a:ea typeface="隶书" panose="02010509060101010101" pitchFamily="49" charset="-122"/>
              </a:rPr>
              <a:t>   此致</a:t>
            </a:r>
            <a:endParaRPr lang="zh-CN" altLang="en-US" spc="300" dirty="0">
              <a:latin typeface="隶书" panose="02010509060101010101" pitchFamily="49" charset="-122"/>
              <a:ea typeface="隶书" panose="02010509060101010101" pitchFamily="49" charset="-122"/>
            </a:endParaRPr>
          </a:p>
          <a:p>
            <a:pPr algn="just"/>
            <a:r>
              <a:rPr lang="zh-CN" altLang="en-US" spc="300" dirty="0">
                <a:latin typeface="隶书" panose="02010509060101010101" pitchFamily="49" charset="-122"/>
                <a:ea typeface="隶书" panose="02010509060101010101" pitchFamily="49" charset="-122"/>
              </a:rPr>
              <a:t>革命的敬礼！</a:t>
            </a:r>
            <a:endParaRPr lang="zh-CN" altLang="en-US" spc="300" dirty="0">
              <a:latin typeface="隶书" panose="02010509060101010101" pitchFamily="49" charset="-122"/>
              <a:ea typeface="隶书" panose="02010509060101010101" pitchFamily="49" charset="-122"/>
            </a:endParaRPr>
          </a:p>
          <a:p>
            <a:pPr algn="just"/>
            <a:r>
              <a:rPr lang="zh-CN" altLang="en-US" spc="300" dirty="0">
                <a:latin typeface="隶书" panose="02010509060101010101" pitchFamily="49" charset="-122"/>
                <a:ea typeface="隶书" panose="02010509060101010101" pitchFamily="49" charset="-122"/>
              </a:rPr>
              <a:t>                       二月二十六日于莫都草，</a:t>
            </a:r>
            <a:endParaRPr lang="zh-CN" altLang="en-US" spc="300" dirty="0">
              <a:latin typeface="隶书" panose="02010509060101010101" pitchFamily="49" charset="-122"/>
              <a:ea typeface="隶书" panose="02010509060101010101" pitchFamily="49" charset="-122"/>
            </a:endParaRPr>
          </a:p>
          <a:p>
            <a:pPr algn="just"/>
            <a:r>
              <a:rPr lang="zh-CN" altLang="en-US" spc="300" dirty="0">
                <a:latin typeface="隶书" panose="02010509060101010101" pitchFamily="49" charset="-122"/>
                <a:ea typeface="隶书" panose="02010509060101010101" pitchFamily="49" charset="-122"/>
              </a:rPr>
              <a:t>                             你的同志荷心寄</a:t>
            </a:r>
            <a:endParaRPr lang="en-US" altLang="zh-CN" spc="300" dirty="0">
              <a:latin typeface="隶书" panose="02010509060101010101" pitchFamily="49" charset="-122"/>
              <a:ea typeface="隶书" panose="02010509060101010101" pitchFamily="49" charset="-122"/>
            </a:endParaRPr>
          </a:p>
          <a:p>
            <a:r>
              <a:rPr lang="zh-CN" altLang="en-US" sz="2200" dirty="0">
                <a:latin typeface="华文新魏" panose="02010800040101010101" pitchFamily="2" charset="-122"/>
                <a:ea typeface="华文新魏" panose="02010800040101010101" pitchFamily="2" charset="-122"/>
              </a:rPr>
              <a:t>                                                                   </a:t>
            </a:r>
            <a:endParaRPr lang="en-US" altLang="zh-CN" sz="2200" dirty="0">
              <a:latin typeface="华文新魏" panose="02010800040101010101" pitchFamily="2" charset="-122"/>
              <a:ea typeface="华文新魏" panose="02010800040101010101" pitchFamily="2" charset="-122"/>
            </a:endParaRPr>
          </a:p>
        </p:txBody>
      </p:sp>
      <p:sp>
        <p:nvSpPr>
          <p:cNvPr id="2" name="文本框 1"/>
          <p:cNvSpPr txBox="1"/>
          <p:nvPr/>
        </p:nvSpPr>
        <p:spPr>
          <a:xfrm>
            <a:off x="3133408" y="1004570"/>
            <a:ext cx="2877185" cy="706755"/>
          </a:xfrm>
          <a:prstGeom prst="rect">
            <a:avLst/>
          </a:prstGeom>
          <a:noFill/>
        </p:spPr>
        <p:txBody>
          <a:bodyPr wrap="none" rtlCol="0">
            <a:spAutoFit/>
          </a:bodyPr>
          <a:p>
            <a:pPr algn="ctr">
              <a:buClrTx/>
              <a:buSzTx/>
              <a:buNone/>
            </a:pPr>
            <a:r>
              <a:rPr lang="en-US" altLang="zh-CN"/>
              <a:t>   </a:t>
            </a:r>
            <a:r>
              <a:rPr lang="zh-CN" altLang="en-US" sz="2200" spc="300" dirty="0" smtClean="0">
                <a:latin typeface="隶书" panose="02010509060101010101" pitchFamily="49" charset="-122"/>
                <a:ea typeface="隶书" panose="02010509060101010101" pitchFamily="49" charset="-122"/>
              </a:rPr>
              <a:t>致张朝燮（节选）</a:t>
            </a:r>
            <a:endParaRPr lang="zh-CN" altLang="en-US" sz="2200" spc="300" dirty="0" smtClean="0">
              <a:latin typeface="隶书" panose="02010509060101010101" pitchFamily="49" charset="-122"/>
              <a:ea typeface="隶书" panose="02010509060101010101" pitchFamily="49" charset="-122"/>
            </a:endParaRPr>
          </a:p>
          <a:p>
            <a:pPr algn="ctr">
              <a:buClrTx/>
              <a:buSzTx/>
              <a:buNone/>
            </a:pPr>
            <a:r>
              <a:rPr lang="zh-CN" altLang="en-US" spc="300" dirty="0" smtClean="0">
                <a:latin typeface="隶书" panose="02010509060101010101" pitchFamily="49" charset="-122"/>
                <a:ea typeface="隶书" panose="02010509060101010101" pitchFamily="49" charset="-122"/>
              </a:rPr>
              <a:t>（1927年2月26日）</a:t>
            </a:r>
            <a:endParaRPr lang="zh-CN" altLang="en-US"/>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1"/>
          <a:stretch>
            <a:fillRect/>
          </a:stretch>
        </p:blipFill>
        <p:spPr>
          <a:xfrm>
            <a:off x="-3175" y="3493135"/>
            <a:ext cx="9150350" cy="2498725"/>
          </a:xfrm>
          <a:prstGeom prst="rect">
            <a:avLst/>
          </a:prstGeom>
        </p:spPr>
      </p:pic>
      <p:sp>
        <p:nvSpPr>
          <p:cNvPr id="5" name="矩形 4"/>
          <p:cNvSpPr/>
          <p:nvPr/>
        </p:nvSpPr>
        <p:spPr>
          <a:xfrm>
            <a:off x="570230" y="1570355"/>
            <a:ext cx="7855585" cy="2399665"/>
          </a:xfrm>
          <a:prstGeom prst="rect">
            <a:avLst/>
          </a:prstGeom>
        </p:spPr>
        <p:txBody>
          <a:bodyPr wrap="square">
            <a:spAutoFit/>
          </a:bodyPr>
          <a:lstStyle/>
          <a:p>
            <a:pPr marL="342900" indent="-342900" algn="just" fontAlgn="auto">
              <a:lnSpc>
                <a:spcPts val="3000"/>
              </a:lnSpc>
              <a:spcBef>
                <a:spcPts val="0"/>
              </a:spcBef>
              <a:buFont typeface="Arial" panose="020B0604020202020204" pitchFamily="34" charset="0"/>
              <a:buNone/>
            </a:pPr>
            <a:r>
              <a:rPr lang="en-US" altLang="zh-CN" dirty="0">
                <a:latin typeface="微软雅黑" panose="020B0503020204020204" pitchFamily="34" charset="-122"/>
                <a:ea typeface="微软雅黑" panose="020B0503020204020204" pitchFamily="34" charset="-122"/>
              </a:rPr>
              <a:t> </a:t>
            </a:r>
            <a:r>
              <a:rPr lang="zh-CN" altLang="en-US" dirty="0">
                <a:latin typeface="微软雅黑" panose="020B0503020204020204" pitchFamily="34" charset="-122"/>
                <a:ea typeface="微软雅黑" panose="020B0503020204020204" pitchFamily="34" charset="-122"/>
              </a:rPr>
              <a:t>      </a:t>
            </a:r>
            <a:r>
              <a:rPr lang="zh-CN" altLang="en-US" sz="2000" b="1" dirty="0">
                <a:solidFill>
                  <a:srgbClr val="A32A2D"/>
                </a:solidFill>
                <a:latin typeface="微软雅黑" panose="020B0503020204020204" pitchFamily="34" charset="-122"/>
                <a:ea typeface="微软雅黑" panose="020B0503020204020204" pitchFamily="34" charset="-122"/>
              </a:rPr>
              <a:t>     小结：</a:t>
            </a:r>
            <a:r>
              <a:rPr lang="zh-CN" altLang="zh-CN" sz="2000" dirty="0">
                <a:latin typeface="微软雅黑" panose="020B0503020204020204" pitchFamily="34" charset="-122"/>
                <a:ea typeface="微软雅黑" panose="020B0503020204020204" pitchFamily="34" charset="-122"/>
              </a:rPr>
              <a:t>中国</a:t>
            </a:r>
            <a:r>
              <a:rPr lang="zh-CN" altLang="en-US" sz="2000" dirty="0">
                <a:latin typeface="微软雅黑" panose="020B0503020204020204" pitchFamily="34" charset="-122"/>
                <a:ea typeface="微软雅黑" panose="020B0503020204020204" pitchFamily="34" charset="-122"/>
              </a:rPr>
              <a:t>特色社会主义</a:t>
            </a:r>
            <a:r>
              <a:rPr lang="zh-CN" altLang="zh-CN" sz="2000" dirty="0">
                <a:latin typeface="微软雅黑" panose="020B0503020204020204" pitchFamily="34" charset="-122"/>
                <a:ea typeface="微软雅黑" panose="020B0503020204020204" pitchFamily="34" charset="-122"/>
              </a:rPr>
              <a:t>道路的成功，归根到底是科学社会主义的成功，它使占世界五分之一的人口告别了贫困，推进了世界和平与发展，打破了历史终结在资本主义的神话，也意味着近代以来久经磨难的中华民族实现了从站起来、富起来到强起来的历史性飞跃，意味着社会主义在中国焕发出强大生机活力</a:t>
            </a:r>
            <a:r>
              <a:rPr lang="zh-CN" altLang="en-US" sz="2000" dirty="0">
                <a:latin typeface="微软雅黑" panose="020B0503020204020204" pitchFamily="34" charset="-122"/>
                <a:ea typeface="微软雅黑" panose="020B0503020204020204" pitchFamily="34" charset="-122"/>
              </a:rPr>
              <a:t>，同时，也</a:t>
            </a:r>
            <a:r>
              <a:rPr lang="zh-CN" altLang="zh-CN" sz="2000" dirty="0">
                <a:latin typeface="微软雅黑" panose="020B0503020204020204" pitchFamily="34" charset="-122"/>
                <a:ea typeface="微软雅黑" panose="020B0503020204020204" pitchFamily="34" charset="-122"/>
              </a:rPr>
              <a:t>为实现共产主义理想目标奠定了雄厚</a:t>
            </a:r>
            <a:r>
              <a:rPr lang="zh-CN" altLang="en-US" sz="2000" dirty="0">
                <a:latin typeface="微软雅黑" panose="020B0503020204020204" pitchFamily="34" charset="-122"/>
                <a:ea typeface="微软雅黑" panose="020B0503020204020204" pitchFamily="34" charset="-122"/>
              </a:rPr>
              <a:t>的</a:t>
            </a:r>
            <a:r>
              <a:rPr lang="zh-CN" altLang="zh-CN" sz="2000" dirty="0">
                <a:latin typeface="微软雅黑" panose="020B0503020204020204" pitchFamily="34" charset="-122"/>
                <a:ea typeface="微软雅黑" panose="020B0503020204020204" pitchFamily="34" charset="-122"/>
              </a:rPr>
              <a:t>基础</a:t>
            </a:r>
            <a:r>
              <a:rPr lang="zh-CN" altLang="en-US" sz="2000" dirty="0">
                <a:latin typeface="微软雅黑" panose="020B0503020204020204" pitchFamily="34" charset="-122"/>
                <a:ea typeface="微软雅黑" panose="020B0503020204020204" pitchFamily="34" charset="-122"/>
              </a:rPr>
              <a:t>。</a:t>
            </a:r>
            <a:endParaRPr lang="zh-CN" altLang="en-US" sz="2000" dirty="0">
              <a:latin typeface="微软雅黑" panose="020B0503020204020204" pitchFamily="34" charset="-122"/>
              <a:ea typeface="微软雅黑" panose="020B0503020204020204" pitchFamily="34" charset="-122"/>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5" name="组合 4"/>
          <p:cNvGrpSpPr/>
          <p:nvPr/>
        </p:nvGrpSpPr>
        <p:grpSpPr>
          <a:xfrm>
            <a:off x="3075927" y="948673"/>
            <a:ext cx="432048" cy="432048"/>
            <a:chOff x="2168078" y="2148688"/>
            <a:chExt cx="795066" cy="795066"/>
          </a:xfrm>
        </p:grpSpPr>
        <p:sp>
          <p:nvSpPr>
            <p:cNvPr id="6" name="椭圆 5"/>
            <p:cNvSpPr/>
            <p:nvPr/>
          </p:nvSpPr>
          <p:spPr>
            <a:xfrm>
              <a:off x="2168078" y="2148688"/>
              <a:ext cx="795066" cy="795066"/>
            </a:xfrm>
            <a:prstGeom prst="ellipse">
              <a:avLst/>
            </a:prstGeom>
            <a:ln w="15875">
              <a:solidFill>
                <a:srgbClr val="C00000"/>
              </a:solidFill>
            </a:ln>
          </p:spPr>
          <p:txBody>
            <a:bodyPr wrap="square" rtlCol="0" anchor="ctr">
              <a:spAutoFit/>
            </a:bodyPr>
            <a:p>
              <a:pPr marL="285750" algn="ctr">
                <a:lnSpc>
                  <a:spcPct val="150000"/>
                </a:lnSpc>
                <a:spcBef>
                  <a:spcPts val="1200"/>
                </a:spcBef>
                <a:buClr>
                  <a:srgbClr val="252E62"/>
                </a:buClr>
              </a:pPr>
              <a:endParaRPr lang="zh-CN" altLang="en-US" sz="2400" dirty="0">
                <a:solidFill>
                  <a:srgbClr val="900F13"/>
                </a:solidFill>
                <a:latin typeface="微软雅黑" panose="020B0503020204020204" pitchFamily="34" charset="-122"/>
                <a:ea typeface="微软雅黑" panose="020B0503020204020204" pitchFamily="34" charset="-122"/>
              </a:endParaRPr>
            </a:p>
          </p:txBody>
        </p:sp>
        <p:sp>
          <p:nvSpPr>
            <p:cNvPr id="7" name="椭圆 6"/>
            <p:cNvSpPr/>
            <p:nvPr/>
          </p:nvSpPr>
          <p:spPr>
            <a:xfrm flipV="1">
              <a:off x="2478722" y="2307701"/>
              <a:ext cx="185515" cy="185515"/>
            </a:xfrm>
            <a:prstGeom prst="ellipse">
              <a:avLst/>
            </a:prstGeom>
            <a:ln w="12700">
              <a:solidFill>
                <a:srgbClr val="C00000"/>
              </a:solidFill>
            </a:ln>
          </p:spPr>
          <p:txBody>
            <a:bodyPr wrap="square" rtlCol="0" anchor="ctr">
              <a:spAutoFit/>
            </a:bodyPr>
            <a:p>
              <a:pPr marL="285750" algn="ctr">
                <a:lnSpc>
                  <a:spcPct val="150000"/>
                </a:lnSpc>
                <a:spcBef>
                  <a:spcPts val="1200"/>
                </a:spcBef>
                <a:buClr>
                  <a:srgbClr val="252E62"/>
                </a:buClr>
              </a:pPr>
              <a:endParaRPr lang="zh-CN" altLang="en-US" sz="2400" dirty="0">
                <a:solidFill>
                  <a:srgbClr val="900F13"/>
                </a:solidFill>
                <a:latin typeface="微软雅黑" panose="020B0503020204020204" pitchFamily="34" charset="-122"/>
                <a:ea typeface="微软雅黑" panose="020B0503020204020204" pitchFamily="34" charset="-122"/>
              </a:endParaRPr>
            </a:p>
          </p:txBody>
        </p:sp>
        <p:sp>
          <p:nvSpPr>
            <p:cNvPr id="8" name="椭圆 7"/>
            <p:cNvSpPr/>
            <p:nvPr/>
          </p:nvSpPr>
          <p:spPr>
            <a:xfrm flipV="1">
              <a:off x="2346211" y="2360705"/>
              <a:ext cx="132511" cy="132511"/>
            </a:xfrm>
            <a:prstGeom prst="ellipse">
              <a:avLst/>
            </a:prstGeom>
            <a:ln w="12700">
              <a:solidFill>
                <a:srgbClr val="C00000"/>
              </a:solidFill>
            </a:ln>
          </p:spPr>
          <p:txBody>
            <a:bodyPr wrap="square" rtlCol="0" anchor="ctr">
              <a:spAutoFit/>
            </a:bodyPr>
            <a:p>
              <a:pPr marL="285750" algn="ctr">
                <a:lnSpc>
                  <a:spcPct val="150000"/>
                </a:lnSpc>
                <a:spcBef>
                  <a:spcPts val="1200"/>
                </a:spcBef>
                <a:buClr>
                  <a:srgbClr val="252E62"/>
                </a:buClr>
              </a:pPr>
              <a:endParaRPr lang="zh-CN" altLang="en-US" sz="2400" dirty="0">
                <a:solidFill>
                  <a:srgbClr val="900F13"/>
                </a:solidFill>
                <a:latin typeface="微软雅黑" panose="020B0503020204020204" pitchFamily="34" charset="-122"/>
                <a:ea typeface="微软雅黑" panose="020B0503020204020204" pitchFamily="34" charset="-122"/>
              </a:endParaRPr>
            </a:p>
          </p:txBody>
        </p:sp>
        <p:sp>
          <p:nvSpPr>
            <p:cNvPr id="9" name="圆角矩形 16"/>
            <p:cNvSpPr/>
            <p:nvPr/>
          </p:nvSpPr>
          <p:spPr>
            <a:xfrm>
              <a:off x="2300589" y="2508094"/>
              <a:ext cx="376900" cy="250144"/>
            </a:xfrm>
            <a:prstGeom prst="roundRect">
              <a:avLst>
                <a:gd name="adj" fmla="val 12565"/>
              </a:avLst>
            </a:prstGeom>
            <a:noFill/>
            <a:ln w="12700">
              <a:solidFill>
                <a:srgbClr val="C00000"/>
              </a:solidFill>
            </a:ln>
          </p:spPr>
          <p:txBody>
            <a:bodyPr wrap="square" rtlCol="0" anchor="ctr">
              <a:spAutoFit/>
            </a:bodyPr>
            <a:p>
              <a:pPr marL="285750" algn="ctr">
                <a:lnSpc>
                  <a:spcPct val="150000"/>
                </a:lnSpc>
                <a:spcBef>
                  <a:spcPts val="1200"/>
                </a:spcBef>
                <a:buClr>
                  <a:srgbClr val="252E62"/>
                </a:buClr>
              </a:pPr>
              <a:endParaRPr lang="zh-CN" altLang="en-US" sz="2400" dirty="0">
                <a:solidFill>
                  <a:srgbClr val="900F13"/>
                </a:solidFill>
                <a:latin typeface="微软雅黑" panose="020B0503020204020204" pitchFamily="34" charset="-122"/>
                <a:ea typeface="微软雅黑" panose="020B0503020204020204" pitchFamily="34" charset="-122"/>
              </a:endParaRPr>
            </a:p>
          </p:txBody>
        </p:sp>
        <p:sp>
          <p:nvSpPr>
            <p:cNvPr id="10" name="等腰三角形 9"/>
            <p:cNvSpPr/>
            <p:nvPr/>
          </p:nvSpPr>
          <p:spPr>
            <a:xfrm rot="16200000">
              <a:off x="2641730" y="2543854"/>
              <a:ext cx="236893" cy="165374"/>
            </a:xfrm>
            <a:prstGeom prst="triangle">
              <a:avLst/>
            </a:prstGeom>
            <a:ln w="12700">
              <a:solidFill>
                <a:srgbClr val="C00000"/>
              </a:solidFill>
            </a:ln>
          </p:spPr>
          <p:txBody>
            <a:bodyPr wrap="square" rtlCol="0" anchor="ctr">
              <a:spAutoFit/>
            </a:bodyPr>
            <a:p>
              <a:pPr marL="285750" algn="ctr">
                <a:lnSpc>
                  <a:spcPct val="150000"/>
                </a:lnSpc>
                <a:spcBef>
                  <a:spcPts val="1200"/>
                </a:spcBef>
                <a:buClr>
                  <a:srgbClr val="252E62"/>
                </a:buClr>
              </a:pPr>
              <a:endParaRPr lang="zh-CN" altLang="en-US" sz="2400" dirty="0">
                <a:solidFill>
                  <a:srgbClr val="900F13"/>
                </a:solidFill>
                <a:latin typeface="微软雅黑" panose="020B0503020204020204" pitchFamily="34" charset="-122"/>
                <a:ea typeface="微软雅黑" panose="020B0503020204020204" pitchFamily="34" charset="-122"/>
              </a:endParaRPr>
            </a:p>
          </p:txBody>
        </p:sp>
        <p:sp>
          <p:nvSpPr>
            <p:cNvPr id="13" name="圆角矩形 18"/>
            <p:cNvSpPr/>
            <p:nvPr/>
          </p:nvSpPr>
          <p:spPr>
            <a:xfrm>
              <a:off x="2373512" y="2573131"/>
              <a:ext cx="231055" cy="132102"/>
            </a:xfrm>
            <a:prstGeom prst="roundRect">
              <a:avLst>
                <a:gd name="adj" fmla="val 12565"/>
              </a:avLst>
            </a:prstGeom>
            <a:solidFill>
              <a:srgbClr val="C00000"/>
            </a:solidFill>
            <a:ln w="12700">
              <a:noFill/>
            </a:ln>
          </p:spPr>
          <p:txBody>
            <a:bodyPr wrap="square" rtlCol="0" anchor="ctr">
              <a:spAutoFit/>
            </a:bodyPr>
            <a:p>
              <a:pPr marL="285750" algn="ctr">
                <a:lnSpc>
                  <a:spcPct val="150000"/>
                </a:lnSpc>
                <a:spcBef>
                  <a:spcPts val="1200"/>
                </a:spcBef>
                <a:buClr>
                  <a:srgbClr val="252E62"/>
                </a:buClr>
              </a:pPr>
              <a:endParaRPr lang="zh-CN" altLang="en-US" sz="2400" dirty="0">
                <a:solidFill>
                  <a:srgbClr val="900F13"/>
                </a:solidFill>
                <a:latin typeface="微软雅黑" panose="020B0503020204020204" pitchFamily="34" charset="-122"/>
                <a:ea typeface="微软雅黑" panose="020B0503020204020204" pitchFamily="34" charset="-122"/>
              </a:endParaRPr>
            </a:p>
          </p:txBody>
        </p:sp>
      </p:grpSp>
      <p:sp>
        <p:nvSpPr>
          <p:cNvPr id="4" name="文本框 3"/>
          <p:cNvSpPr txBox="1"/>
          <p:nvPr/>
        </p:nvSpPr>
        <p:spPr>
          <a:xfrm>
            <a:off x="3561715" y="920115"/>
            <a:ext cx="2316480" cy="460375"/>
          </a:xfrm>
          <a:prstGeom prst="rect">
            <a:avLst/>
          </a:prstGeom>
          <a:noFill/>
        </p:spPr>
        <p:txBody>
          <a:bodyPr wrap="none" rtlCol="0">
            <a:spAutoFit/>
          </a:bodyPr>
          <a:p>
            <a:pPr algn="l"/>
            <a:r>
              <a:rPr lang="en-US" altLang="zh-CN" sz="2400" dirty="0" smtClean="0">
                <a:solidFill>
                  <a:srgbClr val="C00000"/>
                </a:solidFill>
                <a:latin typeface="微软雅黑" panose="020B0503020204020204" pitchFamily="34" charset="-122"/>
                <a:ea typeface="微软雅黑" panose="020B0503020204020204" pitchFamily="34" charset="-122"/>
                <a:sym typeface="+mn-ea"/>
              </a:rPr>
              <a:t>《</a:t>
            </a:r>
            <a:r>
              <a:rPr lang="zh-CN" altLang="en-US" sz="2400" dirty="0" smtClean="0">
                <a:solidFill>
                  <a:srgbClr val="C00000"/>
                </a:solidFill>
                <a:latin typeface="微软雅黑" panose="020B0503020204020204" pitchFamily="34" charset="-122"/>
                <a:ea typeface="微软雅黑" panose="020B0503020204020204" pitchFamily="34" charset="-122"/>
                <a:sym typeface="+mn-ea"/>
              </a:rPr>
              <a:t>伟大的变革</a:t>
            </a:r>
            <a:r>
              <a:rPr lang="en-US" altLang="zh-CN" sz="2400" dirty="0" smtClean="0">
                <a:solidFill>
                  <a:srgbClr val="C00000"/>
                </a:solidFill>
                <a:latin typeface="微软雅黑" panose="020B0503020204020204" pitchFamily="34" charset="-122"/>
                <a:ea typeface="微软雅黑" panose="020B0503020204020204" pitchFamily="34" charset="-122"/>
                <a:sym typeface="+mn-ea"/>
              </a:rPr>
              <a:t>》</a:t>
            </a:r>
            <a:endParaRPr lang="en-US" altLang="zh-CN" sz="2400" dirty="0" smtClean="0">
              <a:solidFill>
                <a:srgbClr val="C00000"/>
              </a:solidFill>
              <a:latin typeface="微软雅黑" panose="020B0503020204020204" pitchFamily="34" charset="-122"/>
              <a:ea typeface="微软雅黑" panose="020B0503020204020204" pitchFamily="34" charset="-122"/>
              <a:sym typeface="+mn-ea"/>
            </a:endParaRPr>
          </a:p>
        </p:txBody>
      </p:sp>
      <p:pic>
        <p:nvPicPr>
          <p:cNvPr id="11" name="伟大的变革">
            <a:hlinkClick r:id="" action="ppaction://media"/>
          </p:cNvPr>
          <p:cNvPicPr/>
          <p:nvPr>
            <a:videoFile r:link="rId1"/>
            <p:extLst>
              <p:ext uri="{DAA4B4D4-6D71-4841-9C94-3DE7FCFB9230}">
                <p14:media xmlns:p14="http://schemas.microsoft.com/office/powerpoint/2010/main" r:embed="rId2"/>
              </p:ext>
            </p:extLst>
          </p:nvPr>
        </p:nvPicPr>
        <p:blipFill>
          <a:blip r:embed="rId3"/>
          <a:stretch>
            <a:fillRect/>
          </a:stretch>
        </p:blipFill>
        <p:spPr>
          <a:xfrm>
            <a:off x="1995170" y="1558290"/>
            <a:ext cx="5449570" cy="372173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26" presetClass="emph" presetSubtype="0" repeatCount="indefinite" fill="hold" nodeType="withEffect">
                                  <p:stCondLst>
                                    <p:cond delay="0"/>
                                  </p:stCondLst>
                                  <p:childTnLst>
                                    <p:animEffect transition="out" filter="fade">
                                      <p:cBhvr>
                                        <p:cTn id="14" dur="1000" tmFilter="0, 0; .2, .5; .8, .5; 1, 0"/>
                                        <p:tgtEl>
                                          <p:spTgt spid="5"/>
                                        </p:tgtEl>
                                      </p:cBhvr>
                                    </p:animEffect>
                                    <p:animScale>
                                      <p:cBhvr>
                                        <p:cTn id="15" dur="50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video fullScrn="0">
              <p:cMediaNode>
                <p:cTn id="16" fill="hold" display="1">
                  <p:stCondLst>
                    <p:cond delay="indefinite"/>
                  </p:stCondLst>
                  <p:endCondLst>
                    <p:cond evt="onNext">
                      <p:tgtEl>
                        <p:sldTgt/>
                      </p:tgtEl>
                    </p:cond>
                    <p:cond evt="onPrev">
                      <p:tgtEl>
                        <p:sldTgt/>
                      </p:tgtEl>
                    </p:cond>
                  </p:endCondLst>
                </p:cTn>
                <p:tgtEl>
                  <p:spTgt spid="11"/>
                </p:tgtEl>
              </p:cMediaNode>
            </p:video>
            <p:seq concurrent="1" nextAc="seek">
              <p:cTn id="17" restart="whenNotActive" fill="hold" evtFilter="cancelBubble" nodeType="interactiveSeq">
                <p:stCondLst>
                  <p:cond evt="onClick" delay="0">
                    <p:tgtEl>
                      <p:spTgt spid="11"/>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additive="base">
                                        <p:cTn id="21"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44550" y="1086485"/>
            <a:ext cx="7409180" cy="459105"/>
          </a:xfrm>
        </p:spPr>
        <p:txBody>
          <a:bodyPr>
            <a:noAutofit/>
          </a:bodyPr>
          <a:lstStyle/>
          <a:p>
            <a:pPr algn="l"/>
            <a:r>
              <a:rPr lang="zh-CN" altLang="en-US" sz="28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三、志存高远，脚踏实地：</a:t>
            </a:r>
            <a:br>
              <a:rPr lang="zh-CN" altLang="en-US" sz="28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br>
            <a:r>
              <a:rPr lang="zh-CN" altLang="en-US" sz="28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      中国梦与共产主义远大理想</a:t>
            </a:r>
            <a:endParaRPr lang="zh-CN" altLang="en-US" sz="28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 name="内容占位符 2"/>
          <p:cNvSpPr>
            <a:spLocks noGrp="1"/>
          </p:cNvSpPr>
          <p:nvPr>
            <p:ph idx="1"/>
          </p:nvPr>
        </p:nvSpPr>
        <p:spPr>
          <a:xfrm>
            <a:off x="2452370" y="3979545"/>
            <a:ext cx="5987415" cy="2160270"/>
          </a:xfrm>
        </p:spPr>
        <p:txBody>
          <a:bodyPr>
            <a:normAutofit/>
          </a:bodyPr>
          <a:lstStyle/>
          <a:p>
            <a:pPr marL="0" indent="0" algn="just" fontAlgn="auto">
              <a:lnSpc>
                <a:spcPts val="3000"/>
              </a:lnSpc>
              <a:spcBef>
                <a:spcPts val="0"/>
              </a:spcBef>
              <a:buClr>
                <a:srgbClr val="C00000"/>
              </a:buClr>
              <a:buNone/>
            </a:pPr>
            <a:r>
              <a:rPr lang="en-US" altLang="zh-CN" sz="2000" dirty="0">
                <a:latin typeface="微软雅黑" panose="020B0503020204020204" pitchFamily="34" charset="-122"/>
                <a:ea typeface="微软雅黑" panose="020B0503020204020204" pitchFamily="34" charset="-122"/>
              </a:rPr>
              <a:t>      </a:t>
            </a:r>
            <a:r>
              <a:rPr lang="zh-CN" altLang="zh-CN" sz="2000" dirty="0">
                <a:solidFill>
                  <a:srgbClr val="FF0000"/>
                </a:solidFill>
                <a:latin typeface="微软雅黑" panose="020B0503020204020204" pitchFamily="34" charset="-122"/>
                <a:ea typeface="微软雅黑" panose="020B0503020204020204" pitchFamily="34" charset="-122"/>
              </a:rPr>
              <a:t>树立共产主义远大理想</a:t>
            </a:r>
            <a:r>
              <a:rPr lang="zh-CN" altLang="zh-CN" sz="2000" dirty="0">
                <a:latin typeface="微软雅黑" panose="020B0503020204020204" pitchFamily="34" charset="-122"/>
                <a:ea typeface="微软雅黑" panose="020B0503020204020204" pitchFamily="34" charset="-122"/>
              </a:rPr>
              <a:t>，能为中国梦指明前进的方向，提供有力的理论支撑。同时，实现共产主义远大理想就要走好共产主义伟大征程中的每一步，通过实现中国梦，为实现共产主义理想目标添砖加瓦</a:t>
            </a:r>
            <a:r>
              <a:rPr lang="zh-CN" altLang="en-US" sz="2000" dirty="0">
                <a:latin typeface="微软雅黑" panose="020B0503020204020204" pitchFamily="34" charset="-122"/>
                <a:ea typeface="微软雅黑" panose="020B0503020204020204" pitchFamily="34" charset="-122"/>
              </a:rPr>
              <a:t>。</a:t>
            </a:r>
            <a:endParaRPr lang="zh-CN" altLang="en-US" sz="2000" dirty="0">
              <a:latin typeface="微软雅黑" panose="020B0503020204020204" pitchFamily="34" charset="-122"/>
              <a:ea typeface="微软雅黑" panose="020B0503020204020204" pitchFamily="34" charset="-122"/>
            </a:endParaRPr>
          </a:p>
        </p:txBody>
      </p:sp>
      <p:pic>
        <p:nvPicPr>
          <p:cNvPr id="4" name="图片 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35890" y="1953895"/>
            <a:ext cx="2393315" cy="3741420"/>
          </a:xfrm>
          <a:prstGeom prst="rect">
            <a:avLst/>
          </a:prstGeom>
        </p:spPr>
      </p:pic>
      <p:sp>
        <p:nvSpPr>
          <p:cNvPr id="5" name="文本框 4"/>
          <p:cNvSpPr txBox="1"/>
          <p:nvPr/>
        </p:nvSpPr>
        <p:spPr>
          <a:xfrm>
            <a:off x="4901565" y="1953895"/>
            <a:ext cx="309880" cy="368300"/>
          </a:xfrm>
          <a:prstGeom prst="rect">
            <a:avLst/>
          </a:prstGeom>
          <a:noFill/>
        </p:spPr>
        <p:txBody>
          <a:bodyPr wrap="none" rtlCol="0">
            <a:spAutoFit/>
          </a:bodyPr>
          <a:p>
            <a:endParaRPr lang="zh-CN" altLang="en-US"/>
          </a:p>
        </p:txBody>
      </p:sp>
      <p:sp>
        <p:nvSpPr>
          <p:cNvPr id="6" name="文本框 5"/>
          <p:cNvSpPr txBox="1"/>
          <p:nvPr/>
        </p:nvSpPr>
        <p:spPr>
          <a:xfrm>
            <a:off x="2529205" y="1953895"/>
            <a:ext cx="5910580" cy="2091690"/>
          </a:xfrm>
          <a:prstGeom prst="rect">
            <a:avLst/>
          </a:prstGeom>
          <a:noFill/>
        </p:spPr>
        <p:txBody>
          <a:bodyPr wrap="square" rtlCol="0">
            <a:spAutoFit/>
          </a:bodyPr>
          <a:p>
            <a:pPr algn="l" fontAlgn="auto">
              <a:lnSpc>
                <a:spcPts val="3600"/>
              </a:lnSpc>
            </a:pPr>
            <a:r>
              <a:rPr lang="en-US" altLang="zh-CN" sz="2000">
                <a:latin typeface="微软雅黑" panose="020B0503020204020204" pitchFamily="34" charset="-122"/>
                <a:ea typeface="微软雅黑" panose="020B0503020204020204" pitchFamily="34" charset="-122"/>
              </a:rPr>
              <a:t>      </a:t>
            </a:r>
            <a:r>
              <a:rPr lang="zh-CN" altLang="zh-CN" sz="2800" b="1">
                <a:solidFill>
                  <a:srgbClr val="FF0000"/>
                </a:solidFill>
                <a:latin typeface="华文行楷" panose="02010800040101010101" pitchFamily="2" charset="-122"/>
                <a:ea typeface="华文行楷" panose="02010800040101010101" pitchFamily="2" charset="-122"/>
              </a:rPr>
              <a:t>为什么要树立共产主义远大理想？</a:t>
            </a:r>
            <a:endParaRPr lang="zh-CN" altLang="zh-CN" sz="2800" b="1">
              <a:solidFill>
                <a:srgbClr val="C00000"/>
              </a:solidFill>
              <a:latin typeface="华文行楷" panose="02010800040101010101" pitchFamily="2" charset="-122"/>
              <a:ea typeface="华文行楷" panose="02010800040101010101" pitchFamily="2" charset="-122"/>
            </a:endParaRPr>
          </a:p>
          <a:p>
            <a:pPr algn="just" fontAlgn="auto">
              <a:lnSpc>
                <a:spcPts val="3000"/>
              </a:lnSpc>
            </a:pPr>
            <a:r>
              <a:rPr lang="zh-CN" altLang="zh-CN" sz="2000">
                <a:latin typeface="微软雅黑" panose="020B0503020204020204" pitchFamily="34" charset="-122"/>
                <a:ea typeface="微软雅黑" panose="020B0503020204020204" pitchFamily="34" charset="-122"/>
              </a:rPr>
              <a:t>       党的光辉历史和奋斗业绩全面地诠释了中国共产党人对共产主义、社会主义</a:t>
            </a:r>
            <a:r>
              <a:rPr lang="zh-CN" altLang="zh-CN" sz="2000">
                <a:solidFill>
                  <a:srgbClr val="FF0000"/>
                </a:solidFill>
                <a:latin typeface="微软雅黑" panose="020B0503020204020204" pitchFamily="34" charset="-122"/>
                <a:ea typeface="微软雅黑" panose="020B0503020204020204" pitchFamily="34" charset="-122"/>
              </a:rPr>
              <a:t>追求、向往的初心</a:t>
            </a:r>
            <a:r>
              <a:rPr lang="zh-CN" altLang="zh-CN" sz="2000">
                <a:latin typeface="微软雅黑" panose="020B0503020204020204" pitchFamily="34" charset="-122"/>
                <a:ea typeface="微软雅黑" panose="020B0503020204020204" pitchFamily="34" charset="-122"/>
              </a:rPr>
              <a:t>，表明了中国共产党人对共产主义理想的</a:t>
            </a:r>
            <a:r>
              <a:rPr lang="zh-CN" altLang="zh-CN" sz="2000">
                <a:solidFill>
                  <a:srgbClr val="FF0000"/>
                </a:solidFill>
                <a:latin typeface="微软雅黑" panose="020B0503020204020204" pitchFamily="34" charset="-122"/>
                <a:ea typeface="微软雅黑" panose="020B0503020204020204" pitchFamily="34" charset="-122"/>
              </a:rPr>
              <a:t>坚定信念和理性认同</a:t>
            </a:r>
            <a:r>
              <a:rPr lang="zh-CN" altLang="zh-CN" sz="2000">
                <a:latin typeface="微软雅黑" panose="020B0503020204020204" pitchFamily="34" charset="-122"/>
                <a:ea typeface="微软雅黑" panose="020B0503020204020204" pitchFamily="34" charset="-122"/>
              </a:rPr>
              <a:t>。</a:t>
            </a:r>
            <a:endParaRPr lang="zh-CN" altLang="zh-CN" sz="2000">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anim calcmode="lin" valueType="num">
                                      <p:cBhvr>
                                        <p:cTn id="8" dur="750" fill="hold"/>
                                        <p:tgtEl>
                                          <p:spTgt spid="4"/>
                                        </p:tgtEl>
                                        <p:attrNameLst>
                                          <p:attrName>ppt_x</p:attrName>
                                        </p:attrNameLst>
                                      </p:cBhvr>
                                      <p:tavLst>
                                        <p:tav tm="0">
                                          <p:val>
                                            <p:strVal val="#ppt_x"/>
                                          </p:val>
                                        </p:tav>
                                        <p:tav tm="100000">
                                          <p:val>
                                            <p:strVal val="#ppt_x"/>
                                          </p:val>
                                        </p:tav>
                                      </p:tavLst>
                                    </p:anim>
                                    <p:anim calcmode="lin" valueType="num">
                                      <p:cBhvr>
                                        <p:cTn id="9" dur="7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内容占位符 5" descr="两个体一百年二.jpg"/>
          <p:cNvPicPr>
            <a:picLocks noGrp="1" noChangeAspect="1"/>
          </p:cNvPicPr>
          <p:nvPr>
            <p:ph idx="1"/>
          </p:nvPr>
        </p:nvPicPr>
        <p:blipFill rotWithShape="1">
          <a:blip r:embed="rId1" cstate="print"/>
          <a:srcRect b="9803"/>
          <a:stretch>
            <a:fillRect/>
          </a:stretch>
        </p:blipFill>
        <p:spPr>
          <a:xfrm>
            <a:off x="-6350" y="1805940"/>
            <a:ext cx="9166860" cy="4134485"/>
          </a:xfrm>
          <a:effectLst>
            <a:softEdge rad="31750"/>
          </a:effectLst>
        </p:spPr>
      </p:pic>
      <p:sp>
        <p:nvSpPr>
          <p:cNvPr id="5" name="标题 1"/>
          <p:cNvSpPr>
            <a:spLocks noGrp="1"/>
          </p:cNvSpPr>
          <p:nvPr>
            <p:ph type="title"/>
          </p:nvPr>
        </p:nvSpPr>
        <p:spPr>
          <a:xfrm>
            <a:off x="395536" y="648221"/>
            <a:ext cx="8229600" cy="1143000"/>
          </a:xfrm>
        </p:spPr>
        <p:txBody>
          <a:bodyPr/>
          <a:lstStyle/>
          <a:p>
            <a:r>
              <a:rPr lang="en-US" altLang="zh-CN" dirty="0">
                <a:solidFill>
                  <a:srgbClr val="C00000"/>
                </a:solidFill>
                <a:latin typeface="华文行楷" panose="02010800040101010101" pitchFamily="2" charset="-122"/>
                <a:ea typeface="华文行楷" panose="02010800040101010101" pitchFamily="2" charset="-122"/>
              </a:rPr>
              <a:t>“</a:t>
            </a:r>
            <a:r>
              <a:rPr lang="zh-CN" altLang="en-US" dirty="0">
                <a:solidFill>
                  <a:srgbClr val="C00000"/>
                </a:solidFill>
                <a:latin typeface="华文行楷" panose="02010800040101010101" pitchFamily="2" charset="-122"/>
                <a:ea typeface="华文行楷" panose="02010800040101010101" pitchFamily="2" charset="-122"/>
              </a:rPr>
              <a:t>两个一百年</a:t>
            </a:r>
            <a:r>
              <a:rPr lang="en-US" altLang="zh-CN" dirty="0">
                <a:solidFill>
                  <a:srgbClr val="C00000"/>
                </a:solidFill>
                <a:latin typeface="华文行楷" panose="02010800040101010101" pitchFamily="2" charset="-122"/>
                <a:ea typeface="华文行楷" panose="02010800040101010101" pitchFamily="2" charset="-122"/>
              </a:rPr>
              <a:t>”</a:t>
            </a:r>
            <a:r>
              <a:rPr lang="zh-CN" altLang="en-US" dirty="0">
                <a:solidFill>
                  <a:srgbClr val="C00000"/>
                </a:solidFill>
              </a:rPr>
              <a:t>的</a:t>
            </a:r>
            <a:r>
              <a:rPr lang="zh-CN" altLang="en-US" b="1" dirty="0">
                <a:solidFill>
                  <a:srgbClr val="C00000"/>
                </a:solidFill>
              </a:rPr>
              <a:t>中国梦</a:t>
            </a:r>
            <a:endParaRPr lang="zh-CN" altLang="en-US" b="1" dirty="0">
              <a:solidFill>
                <a:srgbClr val="C00000"/>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stretch>
            <a:fillRect/>
          </a:stretch>
        </p:blipFill>
        <p:spPr>
          <a:xfrm>
            <a:off x="-3175" y="3493135"/>
            <a:ext cx="9150350" cy="2498725"/>
          </a:xfrm>
          <a:prstGeom prst="rect">
            <a:avLst/>
          </a:prstGeom>
        </p:spPr>
      </p:pic>
      <p:sp>
        <p:nvSpPr>
          <p:cNvPr id="9" name="矩形 8"/>
          <p:cNvSpPr/>
          <p:nvPr/>
        </p:nvSpPr>
        <p:spPr>
          <a:xfrm>
            <a:off x="636270" y="2341880"/>
            <a:ext cx="7581265" cy="3053715"/>
          </a:xfrm>
          <a:prstGeom prst="rect">
            <a:avLst/>
          </a:prstGeom>
        </p:spPr>
        <p:txBody>
          <a:bodyPr wrap="square">
            <a:spAutoFit/>
          </a:bodyPr>
          <a:lstStyle/>
          <a:p>
            <a:pPr marL="342900" lvl="0" indent="-342900" algn="just" fontAlgn="base">
              <a:lnSpc>
                <a:spcPts val="3060"/>
              </a:lnSpc>
              <a:spcAft>
                <a:spcPts val="600"/>
              </a:spcAft>
              <a:defRPr/>
            </a:pPr>
            <a:r>
              <a:rPr lang="zh-CN" altLang="en-US" dirty="0">
                <a:latin typeface="微软雅黑" panose="020B0503020204020204" pitchFamily="34" charset="-122"/>
                <a:ea typeface="微软雅黑" panose="020B0503020204020204" pitchFamily="34" charset="-122"/>
                <a:sym typeface="Helvetica" panose="020B0604020202020204" pitchFamily="34" charset="0"/>
              </a:rPr>
              <a:t>          </a:t>
            </a:r>
            <a:r>
              <a:rPr lang="zh-CN" altLang="en-US" dirty="0">
                <a:solidFill>
                  <a:schemeClr val="tx1"/>
                </a:solidFill>
                <a:latin typeface="微软雅黑" panose="020B0503020204020204" pitchFamily="34" charset="-122"/>
                <a:ea typeface="微软雅黑" panose="020B0503020204020204" pitchFamily="34" charset="-122"/>
                <a:sym typeface="Helvetica" panose="020B0604020202020204" pitchFamily="34" charset="0"/>
              </a:rPr>
              <a:t>  </a:t>
            </a:r>
            <a:r>
              <a:rPr lang="zh-CN" altLang="en-US" sz="20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Helvetica" panose="020B0604020202020204" pitchFamily="34" charset="0"/>
              </a:rPr>
              <a:t>共产主义决不是</a:t>
            </a:r>
            <a:r>
              <a:rPr lang="en-US" altLang="zh-CN" sz="20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Helvetica" panose="020B0604020202020204" pitchFamily="34" charset="0"/>
              </a:rPr>
              <a:t>“</a:t>
            </a:r>
            <a:r>
              <a:rPr lang="zh-CN" altLang="en-US" sz="20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Helvetica" panose="020B0604020202020204" pitchFamily="34" charset="0"/>
              </a:rPr>
              <a:t>土豆烧牛肉</a:t>
            </a:r>
            <a:r>
              <a:rPr lang="en-US" altLang="zh-CN" sz="20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Helvetica" panose="020B0604020202020204" pitchFamily="34" charset="0"/>
              </a:rPr>
              <a:t>”</a:t>
            </a:r>
            <a:r>
              <a:rPr lang="zh-CN" altLang="en-US" sz="20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Helvetica" panose="020B0604020202020204" pitchFamily="34" charset="0"/>
              </a:rPr>
              <a:t>那么简单，不可能唾手可得、一蹴而就，但我们不能因为实现共产主义理想是一个漫长的过程，就认为那是虚无缥缈的海市蜃楼，就不去做一个忠诚的共产党员。革命理想高于天。</a:t>
            </a:r>
            <a:r>
              <a:rPr lang="zh-CN" altLang="en-US" sz="20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Helvetica" panose="020B0604020202020204" pitchFamily="34" charset="0"/>
              </a:rPr>
              <a:t>实现共产主义是我们共产党人的最高理想</a:t>
            </a:r>
            <a:r>
              <a:rPr lang="zh-CN" altLang="en-US" sz="20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Helvetica" panose="020B0604020202020204" pitchFamily="34" charset="0"/>
              </a:rPr>
              <a:t>，而这个最高理想是需要一代又一代人接力奋斗的。</a:t>
            </a:r>
            <a:endParaRPr lang="zh-CN" altLang="en-US" sz="20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Helvetica" panose="020B0604020202020204" pitchFamily="34" charset="0"/>
            </a:endParaRPr>
          </a:p>
          <a:p>
            <a:pPr marL="342900" lvl="0" indent="-342900" algn="just" fontAlgn="base">
              <a:lnSpc>
                <a:spcPct val="150000"/>
              </a:lnSpc>
              <a:spcAft>
                <a:spcPct val="0"/>
              </a:spcAft>
              <a:defRPr/>
            </a:pPr>
            <a:r>
              <a:rPr lang="en-US" altLang="zh-CN" sz="20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Helvetica" panose="020B0604020202020204" pitchFamily="34" charset="0"/>
              </a:rPr>
              <a:t>                                                                                </a:t>
            </a:r>
            <a:r>
              <a:rPr lang="en-US" altLang="zh-CN" sz="20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Helvetica" panose="020B0604020202020204" pitchFamily="34" charset="0"/>
              </a:rPr>
              <a:t> ——</a:t>
            </a:r>
            <a:r>
              <a:rPr lang="zh-CN" altLang="en-US" sz="20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Helvetica" panose="020B0604020202020204" pitchFamily="34" charset="0"/>
              </a:rPr>
              <a:t>习近平</a:t>
            </a:r>
            <a:endParaRPr lang="zh-CN" altLang="en-US" sz="20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Helvetica" panose="020B0604020202020204" pitchFamily="34" charset="0"/>
            </a:endParaRPr>
          </a:p>
          <a:p>
            <a:pPr marL="342900" lvl="0" indent="-342900" algn="just" fontAlgn="base">
              <a:lnSpc>
                <a:spcPct val="150000"/>
              </a:lnSpc>
              <a:spcAft>
                <a:spcPct val="0"/>
              </a:spcAft>
              <a:defRPr/>
            </a:pPr>
            <a:endParaRPr lang="zh-CN" altLang="en-US" sz="20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Helvetica" panose="020B0604020202020204" pitchFamily="34" charset="0"/>
            </a:endParaRPr>
          </a:p>
        </p:txBody>
      </p:sp>
      <p:sp>
        <p:nvSpPr>
          <p:cNvPr id="10" name="矩形 9"/>
          <p:cNvSpPr/>
          <p:nvPr/>
        </p:nvSpPr>
        <p:spPr>
          <a:xfrm>
            <a:off x="4984616" y="1753647"/>
            <a:ext cx="3672408" cy="553085"/>
          </a:xfrm>
          <a:prstGeom prst="rect">
            <a:avLst/>
          </a:prstGeom>
        </p:spPr>
        <p:txBody>
          <a:bodyPr wrap="square">
            <a:spAutoFit/>
          </a:bodyPr>
          <a:lstStyle/>
          <a:p>
            <a:pPr indent="0">
              <a:lnSpc>
                <a:spcPct val="150000"/>
              </a:lnSpc>
              <a:buClr>
                <a:srgbClr val="C00000"/>
              </a:buClr>
              <a:buSzPct val="80000"/>
              <a:buFont typeface="Wingdings" panose="05000000000000000000" pitchFamily="2" charset="2"/>
              <a:buNone/>
            </a:pPr>
            <a:r>
              <a:rPr lang="en-US" altLang="zh-CN" sz="2000" dirty="0">
                <a:solidFill>
                  <a:schemeClr val="tx1">
                    <a:lumMod val="85000"/>
                    <a:lumOff val="15000"/>
                  </a:schemeClr>
                </a:solidFill>
                <a:latin typeface="微软雅黑" panose="020B0503020204020204" pitchFamily="34" charset="-122"/>
                <a:ea typeface="微软雅黑" panose="020B0503020204020204" pitchFamily="34" charset="-122"/>
              </a:rPr>
              <a:t>      </a:t>
            </a:r>
            <a:endParaRPr lang="en-US" altLang="zh-CN" sz="20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4" name="标题 3"/>
          <p:cNvSpPr>
            <a:spLocks noGrp="1"/>
          </p:cNvSpPr>
          <p:nvPr>
            <p:ph type="title"/>
          </p:nvPr>
        </p:nvSpPr>
        <p:spPr>
          <a:xfrm>
            <a:off x="-331470" y="1011555"/>
            <a:ext cx="8076565" cy="654050"/>
          </a:xfrm>
        </p:spPr>
        <p:txBody>
          <a:bodyPr>
            <a:noAutofit/>
          </a:bodyPr>
          <a:lstStyle/>
          <a:p>
            <a:r>
              <a:rPr lang="zh-CN" altLang="en-US" sz="2400" b="1" dirty="0">
                <a:solidFill>
                  <a:srgbClr val="A32A2D"/>
                </a:solidFill>
                <a:latin typeface="微软雅黑" panose="020B0503020204020204" pitchFamily="34" charset="-122"/>
                <a:ea typeface="微软雅黑" panose="020B0503020204020204" pitchFamily="34" charset="-122"/>
              </a:rPr>
              <a:t>（一）理性认识国际共产主义运动的曲折，</a:t>
            </a:r>
            <a:br>
              <a:rPr lang="zh-CN" altLang="en-US" sz="2400" b="1" dirty="0">
                <a:solidFill>
                  <a:srgbClr val="A32A2D"/>
                </a:solidFill>
                <a:latin typeface="微软雅黑" panose="020B0503020204020204" pitchFamily="34" charset="-122"/>
                <a:ea typeface="微软雅黑" panose="020B0503020204020204" pitchFamily="34" charset="-122"/>
              </a:rPr>
            </a:br>
            <a:r>
              <a:rPr lang="zh-CN" altLang="en-US" sz="2400" b="1" dirty="0">
                <a:solidFill>
                  <a:srgbClr val="A32A2D"/>
                </a:solidFill>
                <a:latin typeface="微软雅黑" panose="020B0503020204020204" pitchFamily="34" charset="-122"/>
                <a:ea typeface="微软雅黑" panose="020B0503020204020204" pitchFamily="34" charset="-122"/>
              </a:rPr>
              <a:t>反对</a:t>
            </a:r>
            <a:r>
              <a:rPr lang="en-US" altLang="zh-CN" sz="2400" b="1" dirty="0">
                <a:solidFill>
                  <a:srgbClr val="A32A2D"/>
                </a:solidFill>
                <a:latin typeface="微软雅黑" panose="020B0503020204020204" pitchFamily="34" charset="-122"/>
                <a:ea typeface="微软雅黑" panose="020B0503020204020204" pitchFamily="34" charset="-122"/>
              </a:rPr>
              <a:t>“</a:t>
            </a:r>
            <a:r>
              <a:rPr lang="zh-CN" altLang="en-US" sz="2400" b="1" dirty="0">
                <a:solidFill>
                  <a:srgbClr val="A32A2D"/>
                </a:solidFill>
                <a:latin typeface="微软雅黑" panose="020B0503020204020204" pitchFamily="34" charset="-122"/>
                <a:ea typeface="微软雅黑" panose="020B0503020204020204" pitchFamily="34" charset="-122"/>
              </a:rPr>
              <a:t>共产主义虚无缥缈论</a:t>
            </a:r>
            <a:r>
              <a:rPr lang="en-US" altLang="zh-CN" sz="2400" b="1" dirty="0">
                <a:solidFill>
                  <a:srgbClr val="A32A2D"/>
                </a:solidFill>
                <a:latin typeface="微软雅黑" panose="020B0503020204020204" pitchFamily="34" charset="-122"/>
                <a:ea typeface="微软雅黑" panose="020B0503020204020204" pitchFamily="34" charset="-122"/>
              </a:rPr>
              <a:t>”</a:t>
            </a:r>
            <a:endParaRPr lang="en-US" altLang="zh-CN" sz="2400" b="1" dirty="0">
              <a:solidFill>
                <a:srgbClr val="A32A2D"/>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wd">
                                    <p:tmPct val="10000"/>
                                  </p:iterate>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12050"/>
                            </p:stCondLst>
                            <p:childTnLst>
                              <p:par>
                                <p:cTn id="9" presetID="10" presetClass="entr" presetSubtype="0" fill="hold" grpId="0" nodeType="afterEffect">
                                  <p:stCondLst>
                                    <p:cond delay="0"/>
                                  </p:stCondLst>
                                  <p:iterate type="wd">
                                    <p:tmPct val="10000"/>
                                  </p:iterate>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a:stretch>
            <a:fillRect/>
          </a:stretch>
        </p:blipFill>
        <p:spPr>
          <a:xfrm>
            <a:off x="-3175" y="3493135"/>
            <a:ext cx="9150350" cy="2498725"/>
          </a:xfrm>
          <a:prstGeom prst="rect">
            <a:avLst/>
          </a:prstGeom>
        </p:spPr>
      </p:pic>
      <p:grpSp>
        <p:nvGrpSpPr>
          <p:cNvPr id="3" name="组合 2"/>
          <p:cNvGrpSpPr/>
          <p:nvPr/>
        </p:nvGrpSpPr>
        <p:grpSpPr>
          <a:xfrm>
            <a:off x="789305" y="1657985"/>
            <a:ext cx="8074025" cy="2649220"/>
            <a:chOff x="1493353" y="3917603"/>
            <a:chExt cx="10049736" cy="2559125"/>
          </a:xfrm>
        </p:grpSpPr>
        <p:sp>
          <p:nvSpPr>
            <p:cNvPr id="13" name="圆角矩形 29"/>
            <p:cNvSpPr/>
            <p:nvPr/>
          </p:nvSpPr>
          <p:spPr bwMode="auto">
            <a:xfrm>
              <a:off x="1493353" y="3917603"/>
              <a:ext cx="10049736" cy="2559125"/>
            </a:xfrm>
            <a:prstGeom prst="roundRect">
              <a:avLst/>
            </a:prstGeom>
            <a:solidFill>
              <a:srgbClr val="FFFCD3"/>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Font typeface="Arial" panose="020B0604020202020204" pitchFamily="34" charset="0"/>
                <a:buNone/>
                <a:defRPr/>
              </a:pPr>
              <a:endParaRPr lang="zh-CN" altLang="en-US">
                <a:solidFill>
                  <a:schemeClr val="tx1">
                    <a:lumMod val="85000"/>
                    <a:lumOff val="15000"/>
                  </a:schemeClr>
                </a:solidFill>
              </a:endParaRPr>
            </a:p>
          </p:txBody>
        </p:sp>
        <p:sp>
          <p:nvSpPr>
            <p:cNvPr id="8" name="文本框 3"/>
            <p:cNvSpPr txBox="1">
              <a:spLocks noChangeArrowheads="1"/>
            </p:cNvSpPr>
            <p:nvPr/>
          </p:nvSpPr>
          <p:spPr bwMode="auto">
            <a:xfrm>
              <a:off x="2337871" y="4451390"/>
              <a:ext cx="385498" cy="39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endParaRPr lang="zh-CN" altLang="en-US" sz="2400" dirty="0">
                <a:solidFill>
                  <a:srgbClr val="FF0000"/>
                </a:solidFill>
                <a:latin typeface="黑体" panose="02010609060101010101" charset="-122"/>
                <a:ea typeface="黑体" panose="02010609060101010101" charset="-122"/>
              </a:endParaRPr>
            </a:p>
          </p:txBody>
        </p:sp>
      </p:grpSp>
      <p:sp>
        <p:nvSpPr>
          <p:cNvPr id="2" name="文本框 1"/>
          <p:cNvSpPr txBox="1"/>
          <p:nvPr/>
        </p:nvSpPr>
        <p:spPr>
          <a:xfrm>
            <a:off x="1039495" y="2101215"/>
            <a:ext cx="7573645" cy="2091690"/>
          </a:xfrm>
          <a:prstGeom prst="rect">
            <a:avLst/>
          </a:prstGeom>
          <a:noFill/>
        </p:spPr>
        <p:txBody>
          <a:bodyPr wrap="square" rtlCol="0" anchor="t">
            <a:spAutoFit/>
          </a:bodyPr>
          <a:p>
            <a:pPr indent="0" fontAlgn="auto">
              <a:lnSpc>
                <a:spcPts val="3000"/>
              </a:lnSpc>
              <a:spcAft>
                <a:spcPts val="600"/>
              </a:spcAft>
              <a:buClr>
                <a:srgbClr val="C00000"/>
              </a:buClr>
              <a:buSzPct val="80000"/>
              <a:buFont typeface="Wingdings" panose="05000000000000000000" pitchFamily="2" charset="2"/>
              <a:buNone/>
            </a:pPr>
            <a:r>
              <a:rPr lang="en-US" altLang="zh-CN" dirty="0">
                <a:solidFill>
                  <a:schemeClr val="tx1">
                    <a:lumMod val="85000"/>
                    <a:lumOff val="15000"/>
                  </a:schemeClr>
                </a:solidFill>
                <a:latin typeface="微软雅黑" panose="020B0503020204020204" pitchFamily="34" charset="-122"/>
                <a:ea typeface="微软雅黑" panose="020B0503020204020204" pitchFamily="34" charset="-122"/>
                <a:sym typeface="+mn-ea"/>
              </a:rPr>
              <a:t>       </a:t>
            </a: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共产主义作为一种</a:t>
            </a:r>
            <a:r>
              <a:rPr lang="zh-CN" altLang="en-US" sz="20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崭新的社会制度</a:t>
            </a: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，和其他新生事物一样，发展不是一帆风顺的、马克思主义诞生至今，社会主义由空想发展为科学，从理论变成现实，从一国到多国，国际共产主义运动经历了一个曲折发展过程。</a:t>
            </a:r>
            <a:endPar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0" fontAlgn="auto">
              <a:lnSpc>
                <a:spcPts val="3000"/>
              </a:lnSpc>
              <a:spcAft>
                <a:spcPts val="600"/>
              </a:spcAft>
              <a:buClr>
                <a:srgbClr val="C00000"/>
              </a:buClr>
              <a:buSzPct val="80000"/>
              <a:buFont typeface="Wingdings" panose="05000000000000000000" pitchFamily="2" charset="2"/>
              <a:buNone/>
            </a:pPr>
            <a:r>
              <a:rPr lang="zh-CN" altLang="en-US" sz="2000">
                <a:latin typeface="微软雅黑" panose="020B0503020204020204" pitchFamily="34" charset="-122"/>
                <a:ea typeface="微软雅黑" panose="020B0503020204020204" pitchFamily="34" charset="-122"/>
                <a:cs typeface="微软雅黑" panose="020B0503020204020204" pitchFamily="34" charset="-122"/>
              </a:rPr>
              <a:t>      </a:t>
            </a:r>
            <a:endParaRPr lang="zh-CN" altLang="en-US" sz="2000">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819785" y="2184400"/>
            <a:ext cx="7844155" cy="2861310"/>
          </a:xfrm>
          <a:prstGeom prst="rect">
            <a:avLst/>
          </a:prstGeom>
          <a:noFill/>
        </p:spPr>
        <p:txBody>
          <a:bodyPr wrap="square" rtlCol="0">
            <a:spAutoFit/>
          </a:bodyPr>
          <a:p>
            <a:pPr algn="just" fontAlgn="auto">
              <a:lnSpc>
                <a:spcPts val="3000"/>
              </a:lnSpc>
              <a:spcAft>
                <a:spcPts val="600"/>
              </a:spcAft>
            </a:pPr>
            <a:r>
              <a:rPr lang="en-US" altLang="zh-CN" sz="2000">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2000">
                <a:latin typeface="微软雅黑" panose="020B0503020204020204" pitchFamily="34" charset="-122"/>
                <a:ea typeface="微软雅黑" panose="020B0503020204020204" pitchFamily="34" charset="-122"/>
                <a:cs typeface="微软雅黑" panose="020B0503020204020204" pitchFamily="34" charset="-122"/>
                <a:sym typeface="+mn-ea"/>
              </a:rPr>
              <a:t>苏联解体、东欧剧变是因为背离了马克思主义；某种社会主义模式的失败不等于社会主义的失败；有波峰，有低谷，波浪式前进，正是任何一种社会形态演进的规律性现象。</a:t>
            </a:r>
            <a:endParaRPr lang="zh-CN" altLang="en-US" sz="2000">
              <a:latin typeface="微软雅黑" panose="020B0503020204020204" pitchFamily="34" charset="-122"/>
              <a:ea typeface="微软雅黑" panose="020B0503020204020204" pitchFamily="34" charset="-122"/>
              <a:cs typeface="微软雅黑" panose="020B0503020204020204" pitchFamily="34" charset="-122"/>
            </a:endParaRPr>
          </a:p>
          <a:p>
            <a:pPr algn="just" fontAlgn="auto">
              <a:lnSpc>
                <a:spcPts val="3000"/>
              </a:lnSpc>
            </a:pPr>
            <a:r>
              <a:rPr lang="zh-CN" altLang="en-US" sz="2000">
                <a:latin typeface="微软雅黑" panose="020B0503020204020204" pitchFamily="34" charset="-122"/>
                <a:ea typeface="微软雅黑" panose="020B0503020204020204" pitchFamily="34" charset="-122"/>
                <a:cs typeface="微软雅黑" panose="020B0503020204020204" pitchFamily="34" charset="-122"/>
              </a:rPr>
              <a:t>       坚持社会主义不等于坚持某种社会主义模式，抛弃某种社会主义模式不等于抛弃社会主义；中国特色社会主义不是什么别的主义，它首先是社会主义，</a:t>
            </a:r>
            <a:r>
              <a:rPr lang="zh-CN" altLang="en-US" sz="200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科学社会主义的基本原则没有丢</a:t>
            </a:r>
            <a:r>
              <a:rPr lang="zh-CN" altLang="en-US" sz="2000">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00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共产主义的思想旗帜没有丢</a:t>
            </a:r>
            <a:r>
              <a:rPr lang="zh-CN" altLang="en-US" sz="2000">
                <a:latin typeface="微软雅黑" panose="020B0503020204020204" pitchFamily="34" charset="-122"/>
                <a:ea typeface="微软雅黑" panose="020B0503020204020204" pitchFamily="34" charset="-122"/>
                <a:cs typeface="微软雅黑" panose="020B0503020204020204" pitchFamily="34" charset="-122"/>
              </a:rPr>
              <a:t>。</a:t>
            </a:r>
            <a:endParaRPr lang="zh-CN" altLang="en-US" sz="200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5" name="文本框 4"/>
          <p:cNvSpPr txBox="1"/>
          <p:nvPr/>
        </p:nvSpPr>
        <p:spPr>
          <a:xfrm>
            <a:off x="819785" y="959485"/>
            <a:ext cx="6094730" cy="1076325"/>
          </a:xfrm>
          <a:prstGeom prst="rect">
            <a:avLst/>
          </a:prstGeom>
          <a:noFill/>
        </p:spPr>
        <p:txBody>
          <a:bodyPr wrap="square" rtlCol="0" anchor="t">
            <a:spAutoFit/>
          </a:bodyPr>
          <a:p>
            <a:r>
              <a:rPr lang="zh-CN" altLang="en-US" sz="3200" b="1">
                <a:solidFill>
                  <a:srgbClr val="C00000"/>
                </a:solidFill>
                <a:latin typeface="隶书" panose="02010509060101010101" pitchFamily="49" charset="-122"/>
                <a:ea typeface="隶书" panose="02010509060101010101" pitchFamily="49" charset="-122"/>
                <a:sym typeface="+mn-ea"/>
              </a:rPr>
              <a:t>共产主义是共产党人的精神旗帜，</a:t>
            </a:r>
            <a:endParaRPr lang="zh-CN" altLang="en-US" sz="3200" b="1">
              <a:solidFill>
                <a:srgbClr val="C00000"/>
              </a:solidFill>
              <a:latin typeface="隶书" panose="02010509060101010101" pitchFamily="49" charset="-122"/>
              <a:ea typeface="隶书" panose="02010509060101010101" pitchFamily="49" charset="-122"/>
            </a:endParaRPr>
          </a:p>
          <a:p>
            <a:r>
              <a:rPr lang="zh-CN" altLang="en-US" sz="3200" b="1">
                <a:solidFill>
                  <a:srgbClr val="C00000"/>
                </a:solidFill>
                <a:latin typeface="隶书" panose="02010509060101010101" pitchFamily="49" charset="-122"/>
                <a:ea typeface="隶书" panose="02010509060101010101" pitchFamily="49" charset="-122"/>
                <a:sym typeface="+mn-ea"/>
              </a:rPr>
              <a:t>什么时候都不能丢！</a:t>
            </a:r>
            <a:endParaRPr lang="zh-CN" altLang="en-US" sz="320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xfrm>
            <a:off x="1094740" y="991870"/>
            <a:ext cx="7869555" cy="654050"/>
          </a:xfrm>
        </p:spPr>
        <p:txBody>
          <a:bodyPr>
            <a:noAutofit/>
          </a:bodyPr>
          <a:lstStyle/>
          <a:p>
            <a:pPr algn="l"/>
            <a:r>
              <a:rPr lang="zh-CN" altLang="en-US" sz="2400" b="1" dirty="0">
                <a:solidFill>
                  <a:srgbClr val="C00000"/>
                </a:solidFill>
                <a:latin typeface="微软雅黑" panose="020B0503020204020204" pitchFamily="34" charset="-122"/>
                <a:ea typeface="微软雅黑" panose="020B0503020204020204" pitchFamily="34" charset="-122"/>
              </a:rPr>
              <a:t>（二）中国梦是共产主义远大理想实现的阶段性目标，</a:t>
            </a:r>
            <a:br>
              <a:rPr lang="zh-CN" altLang="en-US" sz="2400" b="1" dirty="0">
                <a:solidFill>
                  <a:srgbClr val="C00000"/>
                </a:solidFill>
                <a:latin typeface="微软雅黑" panose="020B0503020204020204" pitchFamily="34" charset="-122"/>
                <a:ea typeface="微软雅黑" panose="020B0503020204020204" pitchFamily="34" charset="-122"/>
              </a:rPr>
            </a:br>
            <a:r>
              <a:rPr lang="zh-CN" altLang="en-US" sz="2400" b="1" dirty="0">
                <a:solidFill>
                  <a:srgbClr val="C00000"/>
                </a:solidFill>
                <a:latin typeface="微软雅黑" panose="020B0503020204020204" pitchFamily="34" charset="-122"/>
                <a:ea typeface="微软雅黑" panose="020B0503020204020204" pitchFamily="34" charset="-122"/>
              </a:rPr>
              <a:t>          两者统一于中国特色社会主义建设实践</a:t>
            </a:r>
            <a:endParaRPr lang="zh-CN" altLang="en-US" sz="2400" b="1" dirty="0">
              <a:solidFill>
                <a:srgbClr val="C00000"/>
              </a:solidFill>
              <a:latin typeface="微软雅黑" panose="020B0503020204020204" pitchFamily="34" charset="-122"/>
              <a:ea typeface="微软雅黑" panose="020B0503020204020204" pitchFamily="34" charset="-122"/>
            </a:endParaRPr>
          </a:p>
        </p:txBody>
      </p:sp>
      <p:sp>
        <p:nvSpPr>
          <p:cNvPr id="5" name="文本框 4"/>
          <p:cNvSpPr txBox="1"/>
          <p:nvPr/>
        </p:nvSpPr>
        <p:spPr>
          <a:xfrm>
            <a:off x="930275" y="1898015"/>
            <a:ext cx="7562850" cy="475615"/>
          </a:xfrm>
          <a:prstGeom prst="rect">
            <a:avLst/>
          </a:prstGeom>
          <a:noFill/>
        </p:spPr>
        <p:txBody>
          <a:bodyPr wrap="square" rtlCol="0" anchor="t">
            <a:spAutoFit/>
          </a:bodyPr>
          <a:lstStyle/>
          <a:p>
            <a:pPr algn="just" fontAlgn="auto">
              <a:lnSpc>
                <a:spcPts val="3000"/>
              </a:lnSpc>
              <a:spcAft>
                <a:spcPts val="600"/>
              </a:spcAft>
              <a:buNone/>
            </a:pPr>
            <a:r>
              <a:rPr lang="en-US" altLang="zh-CN" sz="2000" dirty="0">
                <a:latin typeface="微软雅黑" panose="020B0503020204020204" pitchFamily="34" charset="-122"/>
                <a:ea typeface="微软雅黑" panose="020B0503020204020204" pitchFamily="34" charset="-122"/>
                <a:sym typeface="+mn-ea"/>
              </a:rPr>
              <a:t>       </a:t>
            </a:r>
            <a:endParaRPr lang="zh-CN" altLang="en-US" sz="2000" dirty="0">
              <a:latin typeface="微软雅黑" panose="020B0503020204020204" pitchFamily="34" charset="-122"/>
              <a:ea typeface="微软雅黑" panose="020B0503020204020204" pitchFamily="34" charset="-122"/>
              <a:sym typeface="+mn-ea"/>
            </a:endParaRPr>
          </a:p>
        </p:txBody>
      </p:sp>
      <p:sp>
        <p:nvSpPr>
          <p:cNvPr id="8" name="文本框 7"/>
          <p:cNvSpPr txBox="1"/>
          <p:nvPr/>
        </p:nvSpPr>
        <p:spPr>
          <a:xfrm>
            <a:off x="1321435" y="2308225"/>
            <a:ext cx="6781165" cy="1630045"/>
          </a:xfrm>
          <a:prstGeom prst="rect">
            <a:avLst/>
          </a:prstGeom>
          <a:noFill/>
        </p:spPr>
        <p:txBody>
          <a:bodyPr wrap="square" rtlCol="0">
            <a:spAutoFit/>
          </a:bodyPr>
          <a:p>
            <a:pPr fontAlgn="auto">
              <a:lnSpc>
                <a:spcPts val="3000"/>
              </a:lnSpc>
            </a:pPr>
            <a:r>
              <a:rPr lang="en-US" altLang="zh-CN" sz="2000">
                <a:latin typeface="微软雅黑" panose="020B0503020204020204" pitchFamily="34" charset="-122"/>
                <a:ea typeface="微软雅黑" panose="020B0503020204020204" pitchFamily="34" charset="-122"/>
                <a:sym typeface="+mn-ea"/>
              </a:rPr>
              <a:t>       </a:t>
            </a:r>
            <a:r>
              <a:rPr lang="zh-CN" altLang="en-US" sz="2000">
                <a:latin typeface="微软雅黑" panose="020B0503020204020204" pitchFamily="34" charset="-122"/>
                <a:ea typeface="微软雅黑" panose="020B0503020204020204" pitchFamily="34" charset="-122"/>
                <a:sym typeface="+mn-ea"/>
              </a:rPr>
              <a:t>共产主义远大理想和中国特色社会主义共同理想，是中国共产党人的</a:t>
            </a:r>
            <a:r>
              <a:rPr lang="zh-CN" altLang="en-US" sz="2000">
                <a:solidFill>
                  <a:srgbClr val="FF0000"/>
                </a:solidFill>
                <a:latin typeface="微软雅黑" panose="020B0503020204020204" pitchFamily="34" charset="-122"/>
                <a:ea typeface="微软雅黑" panose="020B0503020204020204" pitchFamily="34" charset="-122"/>
                <a:sym typeface="+mn-ea"/>
              </a:rPr>
              <a:t>精神支柱</a:t>
            </a:r>
            <a:r>
              <a:rPr lang="zh-CN" altLang="en-US" sz="2000">
                <a:latin typeface="微软雅黑" panose="020B0503020204020204" pitchFamily="34" charset="-122"/>
                <a:ea typeface="微软雅黑" panose="020B0503020204020204" pitchFamily="34" charset="-122"/>
                <a:sym typeface="+mn-ea"/>
              </a:rPr>
              <a:t>和</a:t>
            </a:r>
            <a:r>
              <a:rPr lang="zh-CN" altLang="en-US" sz="2000">
                <a:solidFill>
                  <a:srgbClr val="FF0000"/>
                </a:solidFill>
                <a:latin typeface="微软雅黑" panose="020B0503020204020204" pitchFamily="34" charset="-122"/>
                <a:ea typeface="微软雅黑" panose="020B0503020204020204" pitchFamily="34" charset="-122"/>
                <a:sym typeface="+mn-ea"/>
              </a:rPr>
              <a:t>政治灵魂</a:t>
            </a:r>
            <a:r>
              <a:rPr lang="zh-CN" altLang="en-US" sz="2000">
                <a:latin typeface="微软雅黑" panose="020B0503020204020204" pitchFamily="34" charset="-122"/>
                <a:ea typeface="微软雅黑" panose="020B0503020204020204" pitchFamily="34" charset="-122"/>
                <a:sym typeface="+mn-ea"/>
              </a:rPr>
              <a:t>，也是保持党的团结统一的</a:t>
            </a:r>
            <a:r>
              <a:rPr lang="zh-CN" altLang="en-US" sz="2000">
                <a:solidFill>
                  <a:srgbClr val="FF0000"/>
                </a:solidFill>
                <a:latin typeface="微软雅黑" panose="020B0503020204020204" pitchFamily="34" charset="-122"/>
                <a:ea typeface="微软雅黑" panose="020B0503020204020204" pitchFamily="34" charset="-122"/>
                <a:sym typeface="+mn-ea"/>
              </a:rPr>
              <a:t>思想基础</a:t>
            </a:r>
            <a:r>
              <a:rPr lang="zh-CN" altLang="en-US" sz="2000">
                <a:latin typeface="微软雅黑" panose="020B0503020204020204" pitchFamily="34" charset="-122"/>
                <a:ea typeface="微软雅黑" panose="020B0503020204020204" pitchFamily="34" charset="-122"/>
                <a:sym typeface="+mn-ea"/>
              </a:rPr>
              <a:t>。</a:t>
            </a:r>
            <a:endParaRPr lang="zh-CN" altLang="en-US" sz="2000">
              <a:latin typeface="微软雅黑" panose="020B0503020204020204" pitchFamily="34" charset="-122"/>
              <a:ea typeface="微软雅黑" panose="020B0503020204020204" pitchFamily="34" charset="-122"/>
              <a:sym typeface="+mn-ea"/>
            </a:endParaRPr>
          </a:p>
          <a:p>
            <a:pPr fontAlgn="auto">
              <a:lnSpc>
                <a:spcPts val="3000"/>
              </a:lnSpc>
            </a:pPr>
            <a:r>
              <a:rPr lang="zh-CN" altLang="en-US" sz="2000">
                <a:latin typeface="微软雅黑" panose="020B0503020204020204" pitchFamily="34" charset="-122"/>
                <a:ea typeface="微软雅黑" panose="020B0503020204020204" pitchFamily="34" charset="-122"/>
              </a:rPr>
              <a:t>                                                               </a:t>
            </a:r>
            <a:r>
              <a:rPr lang="en-US" altLang="zh-CN" sz="2000">
                <a:latin typeface="微软雅黑" panose="020B0503020204020204" pitchFamily="34" charset="-122"/>
                <a:ea typeface="微软雅黑" panose="020B0503020204020204" pitchFamily="34" charset="-122"/>
              </a:rPr>
              <a:t>——</a:t>
            </a:r>
            <a:r>
              <a:rPr lang="zh-CN" altLang="en-US" sz="2000">
                <a:latin typeface="微软雅黑" panose="020B0503020204020204" pitchFamily="34" charset="-122"/>
                <a:ea typeface="微软雅黑" panose="020B0503020204020204" pitchFamily="34" charset="-122"/>
              </a:rPr>
              <a:t>习近平</a:t>
            </a:r>
            <a:endParaRPr lang="zh-CN" altLang="en-US" sz="2000">
              <a:latin typeface="微软雅黑" panose="020B0503020204020204" pitchFamily="34" charset="-122"/>
              <a:ea typeface="微软雅黑" panose="020B0503020204020204" pitchFamily="34" charset="-122"/>
            </a:endParaRPr>
          </a:p>
        </p:txBody>
      </p:sp>
      <p:pic>
        <p:nvPicPr>
          <p:cNvPr id="11" name="图片 10"/>
          <p:cNvPicPr>
            <a:picLocks noChangeAspect="1"/>
          </p:cNvPicPr>
          <p:nvPr/>
        </p:nvPicPr>
        <p:blipFill>
          <a:blip r:embed="rId1"/>
          <a:srcRect l="-1283" t="53106" r="-631" b="21740"/>
          <a:stretch>
            <a:fillRect/>
          </a:stretch>
        </p:blipFill>
        <p:spPr>
          <a:xfrm>
            <a:off x="-127635" y="4222750"/>
            <a:ext cx="9344660" cy="1296035"/>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 name="图片 5"/>
          <p:cNvPicPr>
            <a:picLocks noChangeAspect="1"/>
          </p:cNvPicPr>
          <p:nvPr/>
        </p:nvPicPr>
        <p:blipFill>
          <a:blip r:embed="rId1"/>
          <a:stretch>
            <a:fillRect/>
          </a:stretch>
        </p:blipFill>
        <p:spPr>
          <a:xfrm>
            <a:off x="-3175" y="3493135"/>
            <a:ext cx="9150350" cy="2498725"/>
          </a:xfrm>
          <a:prstGeom prst="rect">
            <a:avLst/>
          </a:prstGeom>
        </p:spPr>
      </p:pic>
      <p:sp>
        <p:nvSpPr>
          <p:cNvPr id="5" name="文本框 4"/>
          <p:cNvSpPr txBox="1"/>
          <p:nvPr/>
        </p:nvSpPr>
        <p:spPr>
          <a:xfrm>
            <a:off x="1165225" y="951230"/>
            <a:ext cx="6887210" cy="4015105"/>
          </a:xfrm>
          <a:prstGeom prst="rect">
            <a:avLst/>
          </a:prstGeom>
          <a:noFill/>
        </p:spPr>
        <p:txBody>
          <a:bodyPr wrap="square" rtlCol="0">
            <a:spAutoFit/>
          </a:bodyPr>
          <a:p>
            <a:pPr algn="just" fontAlgn="auto">
              <a:lnSpc>
                <a:spcPts val="3000"/>
              </a:lnSpc>
              <a:spcAft>
                <a:spcPts val="600"/>
              </a:spcAft>
              <a:buNone/>
            </a:pPr>
            <a:r>
              <a:rPr lang="en-US" altLang="zh-CN" sz="2000" dirty="0">
                <a:latin typeface="微软雅黑" panose="020B0503020204020204" pitchFamily="34" charset="-122"/>
                <a:ea typeface="微软雅黑" panose="020B0503020204020204" pitchFamily="34" charset="-122"/>
                <a:sym typeface="+mn-ea"/>
              </a:rPr>
              <a:t>      </a:t>
            </a:r>
            <a:r>
              <a:rPr lang="zh-CN" altLang="en-US" sz="2000" dirty="0">
                <a:latin typeface="微软雅黑" panose="020B0503020204020204" pitchFamily="34" charset="-122"/>
                <a:ea typeface="微软雅黑" panose="020B0503020204020204" pitchFamily="34" charset="-122"/>
                <a:sym typeface="+mn-ea"/>
              </a:rPr>
              <a:t>实现中华民族伟大复兴是近代以来中华民族</a:t>
            </a:r>
            <a:r>
              <a:rPr lang="zh-CN" altLang="en-US" sz="2000" dirty="0">
                <a:solidFill>
                  <a:srgbClr val="FF0000"/>
                </a:solidFill>
                <a:latin typeface="微软雅黑" panose="020B0503020204020204" pitchFamily="34" charset="-122"/>
                <a:ea typeface="微软雅黑" panose="020B0503020204020204" pitchFamily="34" charset="-122"/>
                <a:sym typeface="+mn-ea"/>
              </a:rPr>
              <a:t>最伟大的梦想</a:t>
            </a:r>
            <a:r>
              <a:rPr lang="zh-CN" altLang="en-US" sz="2000" dirty="0">
                <a:latin typeface="微软雅黑" panose="020B0503020204020204" pitchFamily="34" charset="-122"/>
                <a:ea typeface="微软雅黑" panose="020B0503020204020204" pitchFamily="34" charset="-122"/>
                <a:sym typeface="+mn-ea"/>
              </a:rPr>
              <a:t>。中国共产党一经成立，就把</a:t>
            </a:r>
            <a:r>
              <a:rPr lang="zh-CN" altLang="en-US" sz="2000" dirty="0">
                <a:solidFill>
                  <a:srgbClr val="FF0000"/>
                </a:solidFill>
                <a:latin typeface="微软雅黑" panose="020B0503020204020204" pitchFamily="34" charset="-122"/>
                <a:ea typeface="微软雅黑" panose="020B0503020204020204" pitchFamily="34" charset="-122"/>
                <a:sym typeface="+mn-ea"/>
              </a:rPr>
              <a:t>实现共产主义</a:t>
            </a:r>
            <a:r>
              <a:rPr lang="zh-CN" altLang="en-US" sz="2000" dirty="0">
                <a:latin typeface="微软雅黑" panose="020B0503020204020204" pitchFamily="34" charset="-122"/>
                <a:ea typeface="微软雅黑" panose="020B0503020204020204" pitchFamily="34" charset="-122"/>
                <a:sym typeface="+mn-ea"/>
              </a:rPr>
              <a:t>作为党的最高理想和最终目标，义无反顾肩负起实现中华民族伟大复兴的历史使命，团结带领人民进行了艰苦卓绝的斗争，谱写了气吞山河的壮丽史诗。</a:t>
            </a:r>
            <a:endParaRPr lang="zh-CN" altLang="en-US" sz="2000" dirty="0">
              <a:latin typeface="微软雅黑" panose="020B0503020204020204" pitchFamily="34" charset="-122"/>
              <a:ea typeface="微软雅黑" panose="020B0503020204020204" pitchFamily="34" charset="-122"/>
              <a:sym typeface="+mn-ea"/>
            </a:endParaRPr>
          </a:p>
          <a:p>
            <a:pPr algn="just" fontAlgn="auto">
              <a:lnSpc>
                <a:spcPts val="3000"/>
              </a:lnSpc>
              <a:buNone/>
            </a:pPr>
            <a:r>
              <a:rPr lang="zh-CN" altLang="en-US" sz="2000" dirty="0">
                <a:latin typeface="微软雅黑" panose="020B0503020204020204" pitchFamily="34" charset="-122"/>
                <a:ea typeface="微软雅黑" panose="020B0503020204020204" pitchFamily="34" charset="-122"/>
                <a:sym typeface="+mn-ea"/>
              </a:rPr>
              <a:t>       我们要坚定</a:t>
            </a:r>
            <a:r>
              <a:rPr lang="zh-CN" altLang="en-US" sz="2000" dirty="0">
                <a:solidFill>
                  <a:srgbClr val="FF0000"/>
                </a:solidFill>
                <a:latin typeface="微软雅黑" panose="020B0503020204020204" pitchFamily="34" charset="-122"/>
                <a:ea typeface="微软雅黑" panose="020B0503020204020204" pitchFamily="34" charset="-122"/>
                <a:sym typeface="+mn-ea"/>
              </a:rPr>
              <a:t>马克思主义、共产主义信仰</a:t>
            </a:r>
            <a:r>
              <a:rPr lang="zh-CN" altLang="en-US" sz="2000" dirty="0">
                <a:latin typeface="微软雅黑" panose="020B0503020204020204" pitchFamily="34" charset="-122"/>
                <a:ea typeface="微软雅黑" panose="020B0503020204020204" pitchFamily="34" charset="-122"/>
                <a:sym typeface="+mn-ea"/>
              </a:rPr>
              <a:t>，把中国梦与共产主义远大理想有机结合起来，统一于中国特色社会主义现代化建设的实践中，在坚定的共产主义远大理想和中国特色社会主义共同理想引领下，不断把为崇高理想奋斗的伟大实践推向前进。</a:t>
            </a:r>
            <a:endParaRPr lang="zh-CN" altLang="en-US" sz="200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xfrm>
            <a:off x="354330" y="1113155"/>
            <a:ext cx="8576945" cy="654050"/>
          </a:xfrm>
        </p:spPr>
        <p:txBody>
          <a:bodyPr>
            <a:noAutofit/>
          </a:bodyPr>
          <a:lstStyle/>
          <a:p>
            <a:r>
              <a:rPr lang="zh-CN" altLang="en-US" sz="24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（三）中国梦与共产主义远大理想是中国共产党人精神之“钙”</a:t>
            </a:r>
            <a:endParaRPr lang="zh-CN" altLang="en-US" sz="24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6" name="矩形 5"/>
          <p:cNvSpPr/>
          <p:nvPr/>
        </p:nvSpPr>
        <p:spPr>
          <a:xfrm>
            <a:off x="1057275" y="2044065"/>
            <a:ext cx="7029450" cy="902970"/>
          </a:xfrm>
          <a:prstGeom prst="rect">
            <a:avLst/>
          </a:prstGeom>
        </p:spPr>
        <p:txBody>
          <a:bodyPr wrap="square">
            <a:spAutoFit/>
          </a:bodyPr>
          <a:lstStyle/>
          <a:p>
            <a:pPr>
              <a:lnSpc>
                <a:spcPct val="110000"/>
              </a:lnSpc>
            </a:pPr>
            <a:r>
              <a:rPr lang="en-US" altLang="zh-CN" sz="2400" dirty="0">
                <a:latin typeface="华文行楷" panose="02010800040101010101" pitchFamily="2" charset="-122"/>
                <a:ea typeface="华文行楷" panose="02010800040101010101" pitchFamily="2" charset="-122"/>
              </a:rPr>
              <a:t>           </a:t>
            </a:r>
            <a:endParaRPr lang="en-US" altLang="zh-CN" sz="2400" dirty="0">
              <a:latin typeface="华文行楷" panose="02010800040101010101" pitchFamily="2" charset="-122"/>
              <a:ea typeface="华文行楷" panose="02010800040101010101" pitchFamily="2" charset="-122"/>
            </a:endParaRPr>
          </a:p>
          <a:p>
            <a:pPr>
              <a:lnSpc>
                <a:spcPct val="110000"/>
              </a:lnSpc>
            </a:pPr>
            <a:r>
              <a:rPr lang="zh-CN" altLang="en-US" sz="2400" dirty="0">
                <a:latin typeface="华文行楷" panose="02010800040101010101" pitchFamily="2" charset="-122"/>
                <a:ea typeface="华文行楷" panose="02010800040101010101" pitchFamily="2" charset="-122"/>
              </a:rPr>
              <a:t>   </a:t>
            </a:r>
            <a:endParaRPr lang="zh-CN" altLang="en-US" sz="2400" dirty="0">
              <a:latin typeface="华文行楷" panose="02010800040101010101" pitchFamily="2" charset="-122"/>
              <a:ea typeface="华文行楷" panose="02010800040101010101" pitchFamily="2" charset="-122"/>
            </a:endParaRPr>
          </a:p>
        </p:txBody>
      </p:sp>
      <p:sp>
        <p:nvSpPr>
          <p:cNvPr id="2" name="文本框 1"/>
          <p:cNvSpPr txBox="1"/>
          <p:nvPr/>
        </p:nvSpPr>
        <p:spPr>
          <a:xfrm>
            <a:off x="3249930" y="3146425"/>
            <a:ext cx="5681345" cy="3169285"/>
          </a:xfrm>
          <a:prstGeom prst="rect">
            <a:avLst/>
          </a:prstGeom>
          <a:noFill/>
        </p:spPr>
        <p:txBody>
          <a:bodyPr wrap="square" rtlCol="0">
            <a:spAutoFit/>
          </a:bodyPr>
          <a:p>
            <a:pPr algn="l" fontAlgn="auto">
              <a:lnSpc>
                <a:spcPts val="3000"/>
              </a:lnSpc>
            </a:pP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2000"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精神是一个民族赖以长久生存的灵魂，唯有精神上达到一定的高度，这个民族才能在历史的洪流中屹立不倒，奋勇向前。</a:t>
            </a:r>
            <a:endParaRPr lang="zh-CN" altLang="en-US" sz="2000"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l" fontAlgn="auto">
              <a:lnSpc>
                <a:spcPts val="3000"/>
              </a:lnSpc>
            </a:pPr>
            <a:r>
              <a:rPr lang="zh-CN" altLang="en-US" sz="2000"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       中国梦和共产主义理想信念在过去、现在和将来都是中国共产党人矢志不渝的追求。</a:t>
            </a:r>
            <a:endParaRPr lang="zh-CN" altLang="en-US" sz="2000"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l" fontAlgn="auto">
              <a:lnSpc>
                <a:spcPts val="3000"/>
              </a:lnSpc>
            </a:pPr>
            <a:r>
              <a:rPr lang="zh-CN" altLang="en-US" sz="2000"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       有了中国梦，有了共产主义理想追求，就有建设中国特色社会主义的精神动力。</a:t>
            </a:r>
            <a:endParaRPr lang="zh-CN" altLang="en-US" sz="2000"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l" fontAlgn="auto">
              <a:lnSpc>
                <a:spcPts val="3000"/>
              </a:lnSpc>
            </a:pPr>
            <a:endParaRPr lang="zh-CN" altLang="en-US" sz="2000"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nvGrpSpPr>
          <p:cNvPr id="3" name="组合 2"/>
          <p:cNvGrpSpPr/>
          <p:nvPr/>
        </p:nvGrpSpPr>
        <p:grpSpPr>
          <a:xfrm>
            <a:off x="3445510" y="179705"/>
            <a:ext cx="5109845" cy="2755900"/>
            <a:chOff x="2337871" y="4451390"/>
            <a:chExt cx="6609984" cy="3670959"/>
          </a:xfrm>
        </p:grpSpPr>
        <p:sp>
          <p:nvSpPr>
            <p:cNvPr id="13" name="圆角矩形 29"/>
            <p:cNvSpPr/>
            <p:nvPr/>
          </p:nvSpPr>
          <p:spPr bwMode="auto">
            <a:xfrm>
              <a:off x="2869800" y="6643515"/>
              <a:ext cx="6078055" cy="1478834"/>
            </a:xfrm>
            <a:prstGeom prst="roundRect">
              <a:avLst/>
            </a:prstGeom>
            <a:solidFill>
              <a:srgbClr val="FFFCD3"/>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p>
              <a:pPr algn="ctr" eaLnBrk="1" hangingPunct="1">
                <a:buFont typeface="Arial" panose="020B0604020202020204" pitchFamily="34" charset="0"/>
                <a:buNone/>
                <a:defRPr/>
              </a:pPr>
              <a:endParaRPr lang="zh-CN" altLang="en-US">
                <a:solidFill>
                  <a:schemeClr val="tx1">
                    <a:lumMod val="85000"/>
                    <a:lumOff val="15000"/>
                  </a:schemeClr>
                </a:solidFill>
              </a:endParaRPr>
            </a:p>
          </p:txBody>
        </p:sp>
        <p:sp>
          <p:nvSpPr>
            <p:cNvPr id="9" name="文本框 3"/>
            <p:cNvSpPr txBox="1">
              <a:spLocks noChangeArrowheads="1"/>
            </p:cNvSpPr>
            <p:nvPr/>
          </p:nvSpPr>
          <p:spPr bwMode="auto">
            <a:xfrm>
              <a:off x="2337871" y="4451390"/>
              <a:ext cx="385498" cy="39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p>
              <a:endParaRPr lang="zh-CN" altLang="en-US" sz="2400" dirty="0">
                <a:solidFill>
                  <a:srgbClr val="FF0000"/>
                </a:solidFill>
                <a:latin typeface="黑体" panose="02010609060101010101" charset="-122"/>
                <a:ea typeface="黑体" panose="02010609060101010101" charset="-122"/>
              </a:endParaRPr>
            </a:p>
          </p:txBody>
        </p:sp>
      </p:grpSp>
      <p:sp>
        <p:nvSpPr>
          <p:cNvPr id="10" name="文本框 9"/>
          <p:cNvSpPr txBox="1"/>
          <p:nvPr/>
        </p:nvSpPr>
        <p:spPr>
          <a:xfrm>
            <a:off x="3970020" y="1924685"/>
            <a:ext cx="4471670" cy="911860"/>
          </a:xfrm>
          <a:prstGeom prst="rect">
            <a:avLst/>
          </a:prstGeom>
          <a:noFill/>
        </p:spPr>
        <p:txBody>
          <a:bodyPr wrap="square" rtlCol="0">
            <a:spAutoFit/>
          </a:bodyPr>
          <a:p>
            <a:pPr algn="l" fontAlgn="auto">
              <a:lnSpc>
                <a:spcPts val="3200"/>
              </a:lnSpc>
            </a:pP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sym typeface="+mn-ea"/>
              </a:rPr>
              <a:t>人无精神则不立，国无精神则不强。</a:t>
            </a:r>
            <a:endParaRPr lang="zh-CN" altLang="en-US" sz="2000" dirty="0">
              <a:latin typeface="微软雅黑" panose="020B0503020204020204" pitchFamily="34" charset="-122"/>
              <a:ea typeface="微软雅黑" panose="020B0503020204020204" pitchFamily="34" charset="-122"/>
              <a:cs typeface="微软雅黑" panose="020B0503020204020204" pitchFamily="34" charset="-122"/>
            </a:endParaRPr>
          </a:p>
          <a:p>
            <a:pPr algn="l" fontAlgn="auto">
              <a:lnSpc>
                <a:spcPts val="3200"/>
              </a:lnSpc>
            </a:pP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sym typeface="+mn-ea"/>
              </a:rPr>
              <a:t>习近平</a:t>
            </a:r>
            <a:endParaRPr lang="zh-CN" altLang="en-US" sz="200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11" name="图片 10"/>
          <p:cNvPicPr>
            <a:picLocks noChangeAspect="1"/>
          </p:cNvPicPr>
          <p:nvPr/>
        </p:nvPicPr>
        <p:blipFill>
          <a:blip r:embed="rId1"/>
          <a:srcRect l="2949" t="3007" r="51276" b="5661"/>
          <a:stretch>
            <a:fillRect/>
          </a:stretch>
        </p:blipFill>
        <p:spPr>
          <a:xfrm>
            <a:off x="3810" y="2044065"/>
            <a:ext cx="2964815" cy="436943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3000"/>
                                        <p:tgtEl>
                                          <p:spTgt spid="6"/>
                                        </p:tgtEl>
                                      </p:cBhvr>
                                    </p:animEffect>
                                  </p:childTnLst>
                                </p:cTn>
                              </p:par>
                            </p:childTnLst>
                          </p:cTn>
                        </p:par>
                        <p:par>
                          <p:cTn id="8" fill="hold">
                            <p:stCondLst>
                              <p:cond delay="30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427984" y="1268760"/>
            <a:ext cx="1785950" cy="523220"/>
          </a:xfrm>
          <a:prstGeom prst="rect">
            <a:avLst/>
          </a:prstGeom>
          <a:noFill/>
        </p:spPr>
        <p:txBody>
          <a:bodyPr wrap="square" rtlCol="0">
            <a:spAutoFit/>
          </a:bodyPr>
          <a:lstStyle/>
          <a:p>
            <a:r>
              <a:rPr lang="zh-CN" altLang="en-US" sz="2800" b="1" dirty="0">
                <a:solidFill>
                  <a:srgbClr val="C00000"/>
                </a:solidFill>
                <a:latin typeface="微软雅黑" panose="020B0503020204020204" pitchFamily="34" charset="-122"/>
                <a:ea typeface="微软雅黑" panose="020B0503020204020204" pitchFamily="34" charset="-122"/>
              </a:rPr>
              <a:t>人物介绍</a:t>
            </a:r>
            <a:endParaRPr lang="zh-CN" altLang="en-US" sz="2800" b="1" dirty="0">
              <a:solidFill>
                <a:srgbClr val="C00000"/>
              </a:solidFill>
              <a:latin typeface="微软雅黑" panose="020B0503020204020204" pitchFamily="34" charset="-122"/>
              <a:ea typeface="微软雅黑" panose="020B0503020204020204" pitchFamily="34" charset="-122"/>
            </a:endParaRPr>
          </a:p>
        </p:txBody>
      </p:sp>
      <p:sp>
        <p:nvSpPr>
          <p:cNvPr id="5" name="TextBox 4"/>
          <p:cNvSpPr txBox="1"/>
          <p:nvPr/>
        </p:nvSpPr>
        <p:spPr>
          <a:xfrm>
            <a:off x="2800350" y="1802130"/>
            <a:ext cx="5810250" cy="4092575"/>
          </a:xfrm>
          <a:prstGeom prst="rect">
            <a:avLst/>
          </a:prstGeom>
          <a:noFill/>
        </p:spPr>
        <p:txBody>
          <a:bodyPr wrap="square" rtlCol="0">
            <a:spAutoFit/>
          </a:bodyPr>
          <a:lstStyle/>
          <a:p>
            <a:pPr>
              <a:lnSpc>
                <a:spcPts val="2600"/>
              </a:lnSpc>
              <a:defRPr/>
            </a:pPr>
            <a:endParaRPr lang="en-US" altLang="zh-CN" spc="300" dirty="0">
              <a:latin typeface="微软雅黑" panose="020B0503020204020204" pitchFamily="34" charset="-122"/>
              <a:ea typeface="微软雅黑" panose="020B0503020204020204" pitchFamily="34" charset="-122"/>
            </a:endParaRPr>
          </a:p>
          <a:p>
            <a:pPr algn="just">
              <a:lnSpc>
                <a:spcPts val="2600"/>
              </a:lnSpc>
              <a:defRPr/>
            </a:pPr>
            <a:r>
              <a:rPr lang="zh-CN" altLang="en-US" spc="300" dirty="0">
                <a:latin typeface="微软雅黑" panose="020B0503020204020204" pitchFamily="34" charset="-122"/>
                <a:ea typeface="微软雅黑" panose="020B0503020204020204" pitchFamily="34" charset="-122"/>
              </a:rPr>
              <a:t>     </a:t>
            </a:r>
            <a:r>
              <a:rPr lang="zh-CN" altLang="en-US" sz="2000" spc="300" dirty="0">
                <a:latin typeface="微软雅黑" panose="020B0503020204020204" pitchFamily="34" charset="-122"/>
                <a:ea typeface="微软雅黑" panose="020B0503020204020204" pitchFamily="34" charset="-122"/>
              </a:rPr>
              <a:t>王经燕（又名荷心）和张朝燮，同为</a:t>
            </a:r>
            <a:r>
              <a:rPr lang="en-US" altLang="zh-CN" sz="2000" spc="300" dirty="0">
                <a:latin typeface="微软雅黑" panose="020B0503020204020204" pitchFamily="34" charset="-122"/>
                <a:ea typeface="微软雅黑" panose="020B0503020204020204" pitchFamily="34" charset="-122"/>
              </a:rPr>
              <a:t>1902</a:t>
            </a:r>
            <a:r>
              <a:rPr lang="zh-CN" altLang="en-US" sz="2000" spc="300" dirty="0">
                <a:latin typeface="微软雅黑" panose="020B0503020204020204" pitchFamily="34" charset="-122"/>
                <a:ea typeface="微软雅黑" panose="020B0503020204020204" pitchFamily="34" charset="-122"/>
              </a:rPr>
              <a:t>年生，江西永修人，中国共产党党员，是一对献身革命、共奏绝响的革命伉俪。</a:t>
            </a:r>
            <a:r>
              <a:rPr lang="en-US" altLang="zh-CN" sz="2000" spc="300" dirty="0">
                <a:latin typeface="微软雅黑" panose="020B0503020204020204" pitchFamily="34" charset="-122"/>
                <a:ea typeface="微软雅黑" panose="020B0503020204020204" pitchFamily="34" charset="-122"/>
              </a:rPr>
              <a:t>1927</a:t>
            </a:r>
            <a:r>
              <a:rPr lang="zh-CN" altLang="en-US" sz="2000" spc="300" dirty="0">
                <a:latin typeface="微软雅黑" panose="020B0503020204020204" pitchFamily="34" charset="-122"/>
                <a:ea typeface="微软雅黑" panose="020B0503020204020204" pitchFamily="34" charset="-122"/>
              </a:rPr>
              <a:t>年</a:t>
            </a:r>
            <a:r>
              <a:rPr lang="en-US" altLang="zh-CN" sz="2000" spc="300" dirty="0">
                <a:latin typeface="微软雅黑" panose="020B0503020204020204" pitchFamily="34" charset="-122"/>
                <a:ea typeface="微软雅黑" panose="020B0503020204020204" pitchFamily="34" charset="-122"/>
              </a:rPr>
              <a:t>4</a:t>
            </a:r>
            <a:r>
              <a:rPr lang="zh-CN" altLang="en-US" sz="2000" spc="300" dirty="0">
                <a:latin typeface="微软雅黑" panose="020B0503020204020204" pitchFamily="34" charset="-122"/>
                <a:ea typeface="微软雅黑" panose="020B0503020204020204" pitchFamily="34" charset="-122"/>
              </a:rPr>
              <a:t>月，为了突围求援，张朝燮挺身而出，不幸中弹牺牲，年仅</a:t>
            </a:r>
            <a:r>
              <a:rPr lang="en-US" altLang="zh-CN" sz="2000" spc="300" dirty="0">
                <a:latin typeface="微软雅黑" panose="020B0503020204020204" pitchFamily="34" charset="-122"/>
                <a:ea typeface="微软雅黑" panose="020B0503020204020204" pitchFamily="34" charset="-122"/>
              </a:rPr>
              <a:t>25</a:t>
            </a:r>
            <a:r>
              <a:rPr lang="zh-CN" altLang="en-US" sz="2000" spc="300" dirty="0">
                <a:latin typeface="微软雅黑" panose="020B0503020204020204" pitchFamily="34" charset="-122"/>
                <a:ea typeface="微软雅黑" panose="020B0503020204020204" pitchFamily="34" charset="-122"/>
              </a:rPr>
              <a:t>岁。</a:t>
            </a:r>
            <a:r>
              <a:rPr lang="en-US" altLang="zh-CN" sz="2000" spc="300" dirty="0">
                <a:latin typeface="微软雅黑" panose="020B0503020204020204" pitchFamily="34" charset="-122"/>
                <a:ea typeface="微软雅黑" panose="020B0503020204020204" pitchFamily="34" charset="-122"/>
              </a:rPr>
              <a:t>1928</a:t>
            </a:r>
            <a:r>
              <a:rPr lang="zh-CN" altLang="en-US" sz="2000" spc="300" dirty="0">
                <a:latin typeface="微软雅黑" panose="020B0503020204020204" pitchFamily="34" charset="-122"/>
                <a:ea typeface="微软雅黑" panose="020B0503020204020204" pitchFamily="34" charset="-122"/>
              </a:rPr>
              <a:t>年</a:t>
            </a:r>
            <a:r>
              <a:rPr lang="en-US" altLang="zh-CN" sz="2000" spc="300" dirty="0">
                <a:latin typeface="微软雅黑" panose="020B0503020204020204" pitchFamily="34" charset="-122"/>
                <a:ea typeface="微软雅黑" panose="020B0503020204020204" pitchFamily="34" charset="-122"/>
              </a:rPr>
              <a:t>5</a:t>
            </a:r>
            <a:r>
              <a:rPr lang="zh-CN" altLang="en-US" sz="2000" spc="300" dirty="0">
                <a:latin typeface="微软雅黑" panose="020B0503020204020204" pitchFamily="34" charset="-122"/>
                <a:ea typeface="微软雅黑" panose="020B0503020204020204" pitchFamily="34" charset="-122"/>
              </a:rPr>
              <a:t>月，王经燕不幸被捕，任凭敌人酷刑折磨，宁死不屈，献出了年轻的生命。王经燕和张朝燮充分展现了中国共产党人对共产主义理想的执着追求，虽然他们牺牲了，但他们和许多革命前辈一同打下的红色江山越来越美，他们为之奋斗的民族复兴指日可待。</a:t>
            </a:r>
            <a:endParaRPr lang="zh-CN" altLang="en-US" spc="300" dirty="0">
              <a:latin typeface="微软雅黑" panose="020B0503020204020204" pitchFamily="34" charset="-122"/>
              <a:ea typeface="微软雅黑" panose="020B0503020204020204" pitchFamily="34" charset="-122"/>
            </a:endParaRPr>
          </a:p>
        </p:txBody>
      </p:sp>
      <p:pic>
        <p:nvPicPr>
          <p:cNvPr id="2" name="Picture 2" descr="C:\Users\Administrator\Desktop\王经燕照片.jpg"/>
          <p:cNvPicPr>
            <a:picLocks noChangeAspect="1" noChangeArrowheads="1"/>
          </p:cNvPicPr>
          <p:nvPr/>
        </p:nvPicPr>
        <p:blipFill>
          <a:blip r:embed="rId1" cstate="print"/>
          <a:srcRect/>
          <a:stretch>
            <a:fillRect/>
          </a:stretch>
        </p:blipFill>
        <p:spPr bwMode="auto">
          <a:xfrm>
            <a:off x="539552" y="2118642"/>
            <a:ext cx="2002682" cy="303855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cxnSp>
        <p:nvCxnSpPr>
          <p:cNvPr id="6" name="直接连接符 5"/>
          <p:cNvCxnSpPr/>
          <p:nvPr/>
        </p:nvCxnSpPr>
        <p:spPr>
          <a:xfrm>
            <a:off x="2758258" y="1916832"/>
            <a:ext cx="5702174" cy="0"/>
          </a:xfrm>
          <a:prstGeom prst="line">
            <a:avLst/>
          </a:prstGeom>
          <a:ln w="19050" cmpd="dbl">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p:spPr>
        <p:style>
          <a:lnRef idx="1">
            <a:schemeClr val="accent2"/>
          </a:lnRef>
          <a:fillRef idx="0">
            <a:schemeClr val="accent2"/>
          </a:fillRef>
          <a:effectRef idx="0">
            <a:schemeClr val="accent2"/>
          </a:effectRef>
          <a:fontRef idx="minor">
            <a:schemeClr val="tx1"/>
          </a:fontRef>
        </p:style>
      </p:cxn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448310" y="2135505"/>
            <a:ext cx="8370570" cy="2462530"/>
            <a:chOff x="4384620" y="1862832"/>
            <a:chExt cx="8511665" cy="3208113"/>
          </a:xfrm>
        </p:grpSpPr>
        <p:sp>
          <p:nvSpPr>
            <p:cNvPr id="9" name="矩形 12"/>
            <p:cNvSpPr/>
            <p:nvPr/>
          </p:nvSpPr>
          <p:spPr>
            <a:xfrm>
              <a:off x="4571933" y="1916514"/>
              <a:ext cx="8137038" cy="3154431"/>
            </a:xfrm>
            <a:custGeom>
              <a:avLst/>
              <a:gdLst>
                <a:gd name="connsiteX0" fmla="*/ 0 w 8136904"/>
                <a:gd name="connsiteY0" fmla="*/ 229019 h 3991263"/>
                <a:gd name="connsiteX1" fmla="*/ 229019 w 8136904"/>
                <a:gd name="connsiteY1" fmla="*/ 0 h 3991263"/>
                <a:gd name="connsiteX2" fmla="*/ 7907885 w 8136904"/>
                <a:gd name="connsiteY2" fmla="*/ 0 h 3991263"/>
                <a:gd name="connsiteX3" fmla="*/ 8136904 w 8136904"/>
                <a:gd name="connsiteY3" fmla="*/ 229019 h 3991263"/>
                <a:gd name="connsiteX4" fmla="*/ 8136904 w 8136904"/>
                <a:gd name="connsiteY4" fmla="*/ 3762244 h 3991263"/>
                <a:gd name="connsiteX5" fmla="*/ 7907885 w 8136904"/>
                <a:gd name="connsiteY5" fmla="*/ 3991263 h 3991263"/>
                <a:gd name="connsiteX6" fmla="*/ 229019 w 8136904"/>
                <a:gd name="connsiteY6" fmla="*/ 3991263 h 3991263"/>
                <a:gd name="connsiteX7" fmla="*/ 0 w 8136904"/>
                <a:gd name="connsiteY7" fmla="*/ 3762244 h 3991263"/>
                <a:gd name="connsiteX8" fmla="*/ 0 w 8136904"/>
                <a:gd name="connsiteY8" fmla="*/ 229019 h 3991263"/>
                <a:gd name="connsiteX0-1" fmla="*/ 7907885 w 8136904"/>
                <a:gd name="connsiteY0-2" fmla="*/ 0 h 3991263"/>
                <a:gd name="connsiteX1-3" fmla="*/ 8136904 w 8136904"/>
                <a:gd name="connsiteY1-4" fmla="*/ 229019 h 3991263"/>
                <a:gd name="connsiteX2-5" fmla="*/ 8136904 w 8136904"/>
                <a:gd name="connsiteY2-6" fmla="*/ 3762244 h 3991263"/>
                <a:gd name="connsiteX3-7" fmla="*/ 7907885 w 8136904"/>
                <a:gd name="connsiteY3-8" fmla="*/ 3991263 h 3991263"/>
                <a:gd name="connsiteX4-9" fmla="*/ 229019 w 8136904"/>
                <a:gd name="connsiteY4-10" fmla="*/ 3991263 h 3991263"/>
                <a:gd name="connsiteX5-11" fmla="*/ 0 w 8136904"/>
                <a:gd name="connsiteY5-12" fmla="*/ 3762244 h 3991263"/>
                <a:gd name="connsiteX6-13" fmla="*/ 0 w 8136904"/>
                <a:gd name="connsiteY6-14" fmla="*/ 229019 h 3991263"/>
                <a:gd name="connsiteX7-15" fmla="*/ 229019 w 8136904"/>
                <a:gd name="connsiteY7-16" fmla="*/ 0 h 3991263"/>
                <a:gd name="connsiteX8-17" fmla="*/ 7999325 w 8136904"/>
                <a:gd name="connsiteY8-18" fmla="*/ 91440 h 3991263"/>
                <a:gd name="connsiteX0-19" fmla="*/ 7907885 w 8136904"/>
                <a:gd name="connsiteY0-20" fmla="*/ 0 h 3991263"/>
                <a:gd name="connsiteX1-21" fmla="*/ 8136904 w 8136904"/>
                <a:gd name="connsiteY1-22" fmla="*/ 229019 h 3991263"/>
                <a:gd name="connsiteX2-23" fmla="*/ 8136904 w 8136904"/>
                <a:gd name="connsiteY2-24" fmla="*/ 3762244 h 3991263"/>
                <a:gd name="connsiteX3-25" fmla="*/ 7907885 w 8136904"/>
                <a:gd name="connsiteY3-26" fmla="*/ 3991263 h 3991263"/>
                <a:gd name="connsiteX4-27" fmla="*/ 229019 w 8136904"/>
                <a:gd name="connsiteY4-28" fmla="*/ 3991263 h 3991263"/>
                <a:gd name="connsiteX5-29" fmla="*/ 0 w 8136904"/>
                <a:gd name="connsiteY5-30" fmla="*/ 3762244 h 3991263"/>
                <a:gd name="connsiteX6-31" fmla="*/ 0 w 8136904"/>
                <a:gd name="connsiteY6-32" fmla="*/ 229019 h 3991263"/>
                <a:gd name="connsiteX7-33" fmla="*/ 229019 w 8136904"/>
                <a:gd name="connsiteY7-34" fmla="*/ 0 h 3991263"/>
                <a:gd name="connsiteX0-35" fmla="*/ 7907885 w 8136904"/>
                <a:gd name="connsiteY0-36" fmla="*/ 0 h 3991263"/>
                <a:gd name="connsiteX1-37" fmla="*/ 8136904 w 8136904"/>
                <a:gd name="connsiteY1-38" fmla="*/ 229019 h 3991263"/>
                <a:gd name="connsiteX2-39" fmla="*/ 8136904 w 8136904"/>
                <a:gd name="connsiteY2-40" fmla="*/ 3762244 h 3991263"/>
                <a:gd name="connsiteX3-41" fmla="*/ 7907885 w 8136904"/>
                <a:gd name="connsiteY3-42" fmla="*/ 3991263 h 3991263"/>
                <a:gd name="connsiteX4-43" fmla="*/ 229019 w 8136904"/>
                <a:gd name="connsiteY4-44" fmla="*/ 3991263 h 3991263"/>
                <a:gd name="connsiteX5-45" fmla="*/ 0 w 8136904"/>
                <a:gd name="connsiteY5-46" fmla="*/ 3762244 h 3991263"/>
                <a:gd name="connsiteX6-47" fmla="*/ 0 w 8136904"/>
                <a:gd name="connsiteY6-48" fmla="*/ 229019 h 3991263"/>
                <a:gd name="connsiteX0-49" fmla="*/ 8136904 w 8136904"/>
                <a:gd name="connsiteY0-50" fmla="*/ 0 h 3762244"/>
                <a:gd name="connsiteX1-51" fmla="*/ 8136904 w 8136904"/>
                <a:gd name="connsiteY1-52" fmla="*/ 3533225 h 3762244"/>
                <a:gd name="connsiteX2-53" fmla="*/ 7907885 w 8136904"/>
                <a:gd name="connsiteY2-54" fmla="*/ 3762244 h 3762244"/>
                <a:gd name="connsiteX3-55" fmla="*/ 229019 w 8136904"/>
                <a:gd name="connsiteY3-56" fmla="*/ 3762244 h 3762244"/>
                <a:gd name="connsiteX4-57" fmla="*/ 0 w 8136904"/>
                <a:gd name="connsiteY4-58" fmla="*/ 3533225 h 3762244"/>
                <a:gd name="connsiteX5-59" fmla="*/ 0 w 8136904"/>
                <a:gd name="connsiteY5-60" fmla="*/ 0 h 376224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8136904" h="3762244">
                  <a:moveTo>
                    <a:pt x="8136904" y="0"/>
                  </a:moveTo>
                  <a:lnTo>
                    <a:pt x="8136904" y="3533225"/>
                  </a:lnTo>
                  <a:cubicBezTo>
                    <a:pt x="8136904" y="3659709"/>
                    <a:pt x="8034369" y="3762244"/>
                    <a:pt x="7907885" y="3762244"/>
                  </a:cubicBezTo>
                  <a:lnTo>
                    <a:pt x="229019" y="3762244"/>
                  </a:lnTo>
                  <a:cubicBezTo>
                    <a:pt x="102535" y="3762244"/>
                    <a:pt x="0" y="3659709"/>
                    <a:pt x="0" y="3533225"/>
                  </a:cubicBezTo>
                  <a:lnTo>
                    <a:pt x="0" y="0"/>
                  </a:lnTo>
                </a:path>
              </a:pathLst>
            </a:cu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矩形 9"/>
            <p:cNvSpPr/>
            <p:nvPr/>
          </p:nvSpPr>
          <p:spPr>
            <a:xfrm>
              <a:off x="4979472" y="2573724"/>
              <a:ext cx="7215119" cy="847941"/>
            </a:xfrm>
            <a:prstGeom prst="rect">
              <a:avLst/>
            </a:prstGeom>
          </p:spPr>
          <p:txBody>
            <a:bodyPr wrap="square">
              <a:spAutoFit/>
            </a:bodyPr>
            <a:p>
              <a:pPr algn="just">
                <a:lnSpc>
                  <a:spcPct val="130000"/>
                </a:lnSpc>
                <a:spcAft>
                  <a:spcPts val="800"/>
                </a:spcAft>
              </a:pPr>
              <a:r>
                <a:rPr lang="en-US" altLang="zh-CN" sz="2800" b="1" dirty="0">
                  <a:latin typeface="华文行楷" panose="02010800040101010101" pitchFamily="2" charset="-122"/>
                  <a:ea typeface="华文行楷" panose="02010800040101010101" pitchFamily="2" charset="-122"/>
                </a:rPr>
                <a:t>      </a:t>
              </a:r>
              <a:endParaRPr lang="zh-CN" altLang="en-US" sz="2800" dirty="0">
                <a:latin typeface="华文行楷" panose="02010800040101010101" pitchFamily="2" charset="-122"/>
                <a:ea typeface="华文行楷" panose="02010800040101010101" pitchFamily="2" charset="-122"/>
              </a:endParaRPr>
            </a:p>
          </p:txBody>
        </p:sp>
        <p:sp>
          <p:nvSpPr>
            <p:cNvPr id="11" name="任意多边形 4"/>
            <p:cNvSpPr/>
            <p:nvPr/>
          </p:nvSpPr>
          <p:spPr>
            <a:xfrm>
              <a:off x="4384620" y="1862832"/>
              <a:ext cx="2820185" cy="108000"/>
            </a:xfrm>
            <a:custGeom>
              <a:avLst/>
              <a:gdLst>
                <a:gd name="connsiteX0" fmla="*/ 2310062 w 2639475"/>
                <a:gd name="connsiteY0" fmla="*/ 0 h 350022"/>
                <a:gd name="connsiteX1" fmla="*/ 2639475 w 2639475"/>
                <a:gd name="connsiteY1" fmla="*/ 175011 h 350022"/>
                <a:gd name="connsiteX2" fmla="*/ 2310062 w 2639475"/>
                <a:gd name="connsiteY2" fmla="*/ 350022 h 350022"/>
                <a:gd name="connsiteX3" fmla="*/ 0 w 2639475"/>
                <a:gd name="connsiteY3" fmla="*/ 175011 h 350022"/>
                <a:gd name="connsiteX0-1" fmla="*/ 2613849 w 2943262"/>
                <a:gd name="connsiteY0-2" fmla="*/ 0 h 350022"/>
                <a:gd name="connsiteX1-3" fmla="*/ 2943262 w 2943262"/>
                <a:gd name="connsiteY1-4" fmla="*/ 175011 h 350022"/>
                <a:gd name="connsiteX2-5" fmla="*/ 2613849 w 2943262"/>
                <a:gd name="connsiteY2-6" fmla="*/ 350022 h 350022"/>
                <a:gd name="connsiteX3-7" fmla="*/ 0 w 2943262"/>
                <a:gd name="connsiteY3-8" fmla="*/ 175011 h 350022"/>
                <a:gd name="connsiteX4" fmla="*/ 2613849 w 2943262"/>
                <a:gd name="connsiteY4" fmla="*/ 0 h 350022"/>
              </a:gdLst>
              <a:ahLst/>
              <a:cxnLst>
                <a:cxn ang="0">
                  <a:pos x="connsiteX0-1" y="connsiteY0-2"/>
                </a:cxn>
                <a:cxn ang="0">
                  <a:pos x="connsiteX1-3" y="connsiteY1-4"/>
                </a:cxn>
                <a:cxn ang="0">
                  <a:pos x="connsiteX2-5" y="connsiteY2-6"/>
                </a:cxn>
                <a:cxn ang="0">
                  <a:pos x="connsiteX3-7" y="connsiteY3-8"/>
                </a:cxn>
                <a:cxn ang="0">
                  <a:pos x="connsiteX4" y="connsiteY4"/>
                </a:cxn>
              </a:cxnLst>
              <a:rect l="l" t="t" r="r" b="b"/>
              <a:pathLst>
                <a:path w="2943262" h="350022">
                  <a:moveTo>
                    <a:pt x="2613849" y="0"/>
                  </a:moveTo>
                  <a:cubicBezTo>
                    <a:pt x="2795779" y="0"/>
                    <a:pt x="2943262" y="78355"/>
                    <a:pt x="2943262" y="175011"/>
                  </a:cubicBezTo>
                  <a:cubicBezTo>
                    <a:pt x="2943262" y="271667"/>
                    <a:pt x="2795779" y="350022"/>
                    <a:pt x="2613849" y="350022"/>
                  </a:cubicBezTo>
                  <a:lnTo>
                    <a:pt x="0" y="175011"/>
                  </a:lnTo>
                  <a:lnTo>
                    <a:pt x="2613849" y="0"/>
                  </a:lnTo>
                  <a:close/>
                </a:path>
              </a:pathLst>
            </a:custGeom>
            <a:solidFill>
              <a:srgbClr val="D03B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2" name="任意多边形 5"/>
            <p:cNvSpPr/>
            <p:nvPr/>
          </p:nvSpPr>
          <p:spPr>
            <a:xfrm flipH="1">
              <a:off x="10076102" y="1862832"/>
              <a:ext cx="2820183" cy="108000"/>
            </a:xfrm>
            <a:custGeom>
              <a:avLst/>
              <a:gdLst>
                <a:gd name="connsiteX0" fmla="*/ 2310062 w 2639475"/>
                <a:gd name="connsiteY0" fmla="*/ 0 h 350022"/>
                <a:gd name="connsiteX1" fmla="*/ 2639475 w 2639475"/>
                <a:gd name="connsiteY1" fmla="*/ 175011 h 350022"/>
                <a:gd name="connsiteX2" fmla="*/ 2310062 w 2639475"/>
                <a:gd name="connsiteY2" fmla="*/ 350022 h 350022"/>
                <a:gd name="connsiteX3" fmla="*/ 0 w 2639475"/>
                <a:gd name="connsiteY3" fmla="*/ 175011 h 350022"/>
                <a:gd name="connsiteX0-1" fmla="*/ 2613849 w 2943262"/>
                <a:gd name="connsiteY0-2" fmla="*/ 0 h 350022"/>
                <a:gd name="connsiteX1-3" fmla="*/ 2943262 w 2943262"/>
                <a:gd name="connsiteY1-4" fmla="*/ 175011 h 350022"/>
                <a:gd name="connsiteX2-5" fmla="*/ 2613849 w 2943262"/>
                <a:gd name="connsiteY2-6" fmla="*/ 350022 h 350022"/>
                <a:gd name="connsiteX3-7" fmla="*/ 0 w 2943262"/>
                <a:gd name="connsiteY3-8" fmla="*/ 175011 h 350022"/>
                <a:gd name="connsiteX4" fmla="*/ 2613849 w 2943262"/>
                <a:gd name="connsiteY4" fmla="*/ 0 h 350022"/>
              </a:gdLst>
              <a:ahLst/>
              <a:cxnLst>
                <a:cxn ang="0">
                  <a:pos x="connsiteX0-1" y="connsiteY0-2"/>
                </a:cxn>
                <a:cxn ang="0">
                  <a:pos x="connsiteX1-3" y="connsiteY1-4"/>
                </a:cxn>
                <a:cxn ang="0">
                  <a:pos x="connsiteX2-5" y="connsiteY2-6"/>
                </a:cxn>
                <a:cxn ang="0">
                  <a:pos x="connsiteX3-7" y="connsiteY3-8"/>
                </a:cxn>
                <a:cxn ang="0">
                  <a:pos x="connsiteX4" y="connsiteY4"/>
                </a:cxn>
              </a:cxnLst>
              <a:rect l="l" t="t" r="r" b="b"/>
              <a:pathLst>
                <a:path w="2943262" h="350022">
                  <a:moveTo>
                    <a:pt x="2613849" y="0"/>
                  </a:moveTo>
                  <a:cubicBezTo>
                    <a:pt x="2795779" y="0"/>
                    <a:pt x="2943262" y="78355"/>
                    <a:pt x="2943262" y="175011"/>
                  </a:cubicBezTo>
                  <a:cubicBezTo>
                    <a:pt x="2943262" y="271667"/>
                    <a:pt x="2795779" y="350022"/>
                    <a:pt x="2613849" y="350022"/>
                  </a:cubicBezTo>
                  <a:lnTo>
                    <a:pt x="0" y="175011"/>
                  </a:lnTo>
                  <a:lnTo>
                    <a:pt x="2613849" y="0"/>
                  </a:lnTo>
                  <a:close/>
                </a:path>
              </a:pathLst>
            </a:custGeom>
            <a:solidFill>
              <a:srgbClr val="D03B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4" name="标题 3"/>
          <p:cNvSpPr>
            <a:spLocks noGrp="1"/>
          </p:cNvSpPr>
          <p:nvPr>
            <p:ph type="title"/>
          </p:nvPr>
        </p:nvSpPr>
        <p:spPr>
          <a:xfrm>
            <a:off x="826135" y="975360"/>
            <a:ext cx="8870950" cy="654050"/>
          </a:xfrm>
        </p:spPr>
        <p:txBody>
          <a:bodyPr>
            <a:noAutofit/>
          </a:bodyPr>
          <a:lstStyle/>
          <a:p>
            <a:pPr algn="l"/>
            <a:r>
              <a:rPr lang="zh-CN" altLang="en-US" sz="2400" b="1" dirty="0">
                <a:solidFill>
                  <a:srgbClr val="C00000"/>
                </a:solidFill>
                <a:latin typeface="微软雅黑" panose="020B0503020204020204" pitchFamily="34" charset="-122"/>
                <a:ea typeface="微软雅黑" panose="020B0503020204020204" pitchFamily="34" charset="-122"/>
              </a:rPr>
              <a:t>（四）青年必须把实现中国梦和共产主义远大理想</a:t>
            </a:r>
            <a:br>
              <a:rPr lang="zh-CN" altLang="en-US" sz="2400" b="1" dirty="0">
                <a:solidFill>
                  <a:srgbClr val="C00000"/>
                </a:solidFill>
                <a:latin typeface="微软雅黑" panose="020B0503020204020204" pitchFamily="34" charset="-122"/>
                <a:ea typeface="微软雅黑" panose="020B0503020204020204" pitchFamily="34" charset="-122"/>
              </a:rPr>
            </a:br>
            <a:r>
              <a:rPr lang="zh-CN" altLang="en-US" sz="2400" b="1" dirty="0">
                <a:solidFill>
                  <a:srgbClr val="C00000"/>
                </a:solidFill>
                <a:latin typeface="微软雅黑" panose="020B0503020204020204" pitchFamily="34" charset="-122"/>
                <a:ea typeface="微软雅黑" panose="020B0503020204020204" pitchFamily="34" charset="-122"/>
              </a:rPr>
              <a:t>          内化于心，外化于行</a:t>
            </a:r>
            <a:endParaRPr lang="zh-CN" altLang="en-US" sz="2400" b="1" dirty="0">
              <a:solidFill>
                <a:srgbClr val="C00000"/>
              </a:solidFill>
              <a:latin typeface="微软雅黑" panose="020B0503020204020204" pitchFamily="34" charset="-122"/>
              <a:ea typeface="微软雅黑" panose="020B0503020204020204" pitchFamily="34" charset="-122"/>
            </a:endParaRPr>
          </a:p>
        </p:txBody>
      </p:sp>
      <p:pic>
        <p:nvPicPr>
          <p:cNvPr id="21" name="Picture 2" descr="C:\Users\Administrator\Desktop\png\123_0001_20371097_201328784632_2-----.png"/>
          <p:cNvPicPr>
            <a:picLocks noChangeAspect="1" noChangeArrowheads="1"/>
          </p:cNvPicPr>
          <p:nvPr/>
        </p:nvPicPr>
        <p:blipFill>
          <a:blip r:embed="rId1" cstate="screen">
            <a:extLst>
              <a:ext uri="{BEBA8EAE-BF5A-486C-A8C5-ECC9F3942E4B}">
                <a14:imgProps xmlns:a14="http://schemas.microsoft.com/office/drawing/2010/main">
                  <a14:imgLayer r:embed="rId2">
                    <a14:imgEffect>
                      <a14:brightnessContrast bright="-20000" contrast="40000"/>
                    </a14:imgEffect>
                    <a14:imgEffect>
                      <a14:saturation sat="300000"/>
                    </a14:imgEffect>
                  </a14:imgLayer>
                </a14:imgProps>
              </a:ext>
            </a:extLst>
          </a:blip>
          <a:srcRect/>
          <a:stretch>
            <a:fillRect/>
          </a:stretch>
        </p:blipFill>
        <p:spPr bwMode="auto">
          <a:xfrm>
            <a:off x="4751851" y="3881913"/>
            <a:ext cx="4287710" cy="2263051"/>
          </a:xfrm>
          <a:prstGeom prst="rect">
            <a:avLst/>
          </a:prstGeom>
          <a:noFill/>
          <a:extLst>
            <a:ext uri="{909E8E84-426E-40DD-AFC4-6F175D3DCCD1}">
              <a14:hiddenFill xmlns:a14="http://schemas.microsoft.com/office/drawing/2010/main">
                <a:solidFill>
                  <a:srgbClr val="FFFFFF"/>
                </a:solidFill>
              </a14:hiddenFill>
            </a:ext>
          </a:extLst>
        </p:spPr>
      </p:pic>
      <p:sp>
        <p:nvSpPr>
          <p:cNvPr id="5" name="内容占位符 4"/>
          <p:cNvSpPr>
            <a:spLocks noGrp="1"/>
          </p:cNvSpPr>
          <p:nvPr>
            <p:ph idx="1"/>
          </p:nvPr>
        </p:nvSpPr>
        <p:spPr>
          <a:xfrm>
            <a:off x="653415" y="2474595"/>
            <a:ext cx="7855585" cy="2723515"/>
          </a:xfrm>
        </p:spPr>
        <p:txBody>
          <a:bodyPr/>
          <a:lstStyle/>
          <a:p>
            <a:pPr fontAlgn="auto">
              <a:lnSpc>
                <a:spcPts val="3360"/>
              </a:lnSpc>
              <a:spcBef>
                <a:spcPts val="0"/>
              </a:spcBef>
              <a:buNone/>
            </a:pPr>
            <a:r>
              <a:rPr lang="en-US" altLang="zh-CN" sz="3600" dirty="0"/>
              <a:t>         </a:t>
            </a:r>
            <a:r>
              <a:rPr lang="zh-CN" altLang="zh-CN" sz="2400" dirty="0">
                <a:solidFill>
                  <a:srgbClr val="C00000"/>
                </a:solidFill>
                <a:latin typeface="微软雅黑" panose="020B0503020204020204" pitchFamily="34" charset="-122"/>
                <a:ea typeface="微软雅黑" panose="020B0503020204020204" pitchFamily="34" charset="-122"/>
              </a:rPr>
              <a:t>中国梦</a:t>
            </a:r>
            <a:r>
              <a:rPr lang="zh-CN" altLang="zh-CN" sz="2000" dirty="0">
                <a:latin typeface="微软雅黑" panose="020B0503020204020204" pitchFamily="34" charset="-122"/>
                <a:ea typeface="微软雅黑" panose="020B0503020204020204" pitchFamily="34" charset="-122"/>
              </a:rPr>
              <a:t>是全国各族人民的共同理想，也是青年一代应该牢固树立的远大理想。中国特色社会主义是我们党带领人民千辛万苦找到的实现中国梦的正确道路，也是广大青年应该牢固确立的人生信念。</a:t>
            </a:r>
            <a:endParaRPr lang="zh-CN" altLang="zh-CN" sz="2000" dirty="0">
              <a:latin typeface="微软雅黑" panose="020B0503020204020204" pitchFamily="34" charset="-122"/>
              <a:ea typeface="微软雅黑" panose="020B0503020204020204" pitchFamily="34" charset="-122"/>
            </a:endParaRPr>
          </a:p>
        </p:txBody>
      </p:sp>
      <p:sp>
        <p:nvSpPr>
          <p:cNvPr id="13" name="圆角矩形 3"/>
          <p:cNvSpPr/>
          <p:nvPr/>
        </p:nvSpPr>
        <p:spPr>
          <a:xfrm>
            <a:off x="3475851" y="1938427"/>
            <a:ext cx="2314875" cy="476354"/>
          </a:xfrm>
          <a:prstGeom prst="roundRect">
            <a:avLst>
              <a:gd name="adj" fmla="val 50000"/>
            </a:avLst>
          </a:prstGeom>
          <a:solidFill>
            <a:srgbClr val="CB363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400" b="1" dirty="0">
                <a:latin typeface="微软雅黑" panose="020B0503020204020204" pitchFamily="34" charset="-122"/>
                <a:ea typeface="微软雅黑" panose="020B0503020204020204" pitchFamily="34" charset="-122"/>
              </a:rPr>
              <a:t>习总书记寄语</a:t>
            </a:r>
            <a:endParaRPr lang="zh-CN" altLang="en-US" sz="2400" b="1" dirty="0">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anim calcmode="lin" valueType="num">
                                      <p:cBhvr>
                                        <p:cTn id="14" dur="500" fill="hold"/>
                                        <p:tgtEl>
                                          <p:spTgt spid="13"/>
                                        </p:tgtEl>
                                        <p:attrNameLst>
                                          <p:attrName>ppt_x</p:attrName>
                                        </p:attrNameLst>
                                      </p:cBhvr>
                                      <p:tavLst>
                                        <p:tav tm="0">
                                          <p:val>
                                            <p:strVal val="#ppt_x"/>
                                          </p:val>
                                        </p:tav>
                                        <p:tav tm="100000">
                                          <p:val>
                                            <p:strVal val="#ppt_x"/>
                                          </p:val>
                                        </p:tav>
                                      </p:tavLst>
                                    </p:anim>
                                    <p:anim calcmode="lin" valueType="num">
                                      <p:cBhvr>
                                        <p:cTn id="15" dur="5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ldLvl="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5"/>
          <p:cNvSpPr txBox="1"/>
          <p:nvPr/>
        </p:nvSpPr>
        <p:spPr>
          <a:xfrm>
            <a:off x="1211028" y="5833864"/>
            <a:ext cx="2376264" cy="369332"/>
          </a:xfrm>
          <a:prstGeom prst="rect">
            <a:avLst/>
          </a:prstGeom>
          <a:noFill/>
        </p:spPr>
        <p:txBody>
          <a:bodyPr wrap="square" rtlCol="0">
            <a:spAutoFit/>
          </a:bodyPr>
          <a:lstStyle/>
          <a:p>
            <a:endParaRPr lang="zh-CN" altLang="en-US" dirty="0"/>
          </a:p>
        </p:txBody>
      </p:sp>
      <p:sp>
        <p:nvSpPr>
          <p:cNvPr id="9" name="TextBox 5"/>
          <p:cNvSpPr txBox="1"/>
          <p:nvPr/>
        </p:nvSpPr>
        <p:spPr>
          <a:xfrm>
            <a:off x="1887758" y="5450421"/>
            <a:ext cx="2376264" cy="369332"/>
          </a:xfrm>
          <a:prstGeom prst="rect">
            <a:avLst/>
          </a:prstGeom>
          <a:noFill/>
        </p:spPr>
        <p:txBody>
          <a:bodyPr wrap="square" rtlCol="0">
            <a:spAutoFit/>
          </a:bodyPr>
          <a:lstStyle/>
          <a:p>
            <a:endParaRPr lang="zh-CN" altLang="en-US" dirty="0"/>
          </a:p>
        </p:txBody>
      </p:sp>
      <p:sp>
        <p:nvSpPr>
          <p:cNvPr id="10" name="TextBox 6"/>
          <p:cNvSpPr txBox="1"/>
          <p:nvPr/>
        </p:nvSpPr>
        <p:spPr>
          <a:xfrm>
            <a:off x="173990" y="4989830"/>
            <a:ext cx="3997960" cy="753110"/>
          </a:xfrm>
          <a:prstGeom prst="rect">
            <a:avLst/>
          </a:prstGeom>
          <a:noFill/>
        </p:spPr>
        <p:txBody>
          <a:bodyPr wrap="square" rtlCol="0">
            <a:spAutoFit/>
          </a:bodyPr>
          <a:lstStyle/>
          <a:p>
            <a:pPr fontAlgn="auto">
              <a:lnSpc>
                <a:spcPts val="3000"/>
              </a:lnSpc>
            </a:pPr>
            <a:r>
              <a:rPr lang="zh-CN" altLang="en-US" dirty="0">
                <a:solidFill>
                  <a:srgbClr val="FF0000"/>
                </a:solidFill>
                <a:latin typeface="微软雅黑" panose="020B0503020204020204" pitchFamily="34" charset="-122"/>
                <a:ea typeface="微软雅黑" panose="020B0503020204020204" pitchFamily="34" charset="-122"/>
              </a:rPr>
              <a:t>习近平在中国共产党第十九次</a:t>
            </a:r>
            <a:endParaRPr lang="zh-CN" altLang="en-US" dirty="0">
              <a:solidFill>
                <a:srgbClr val="FF0000"/>
              </a:solidFill>
              <a:latin typeface="微软雅黑" panose="020B0503020204020204" pitchFamily="34" charset="-122"/>
              <a:ea typeface="微软雅黑" panose="020B0503020204020204" pitchFamily="34" charset="-122"/>
            </a:endParaRPr>
          </a:p>
          <a:p>
            <a:r>
              <a:rPr lang="zh-CN" altLang="en-US" dirty="0">
                <a:solidFill>
                  <a:srgbClr val="FF0000"/>
                </a:solidFill>
                <a:latin typeface="微软雅黑" panose="020B0503020204020204" pitchFamily="34" charset="-122"/>
                <a:ea typeface="微软雅黑" panose="020B0503020204020204" pitchFamily="34" charset="-122"/>
              </a:rPr>
              <a:t>全国代表大会上做报告</a:t>
            </a:r>
            <a:endParaRPr lang="zh-CN" altLang="en-US" dirty="0">
              <a:solidFill>
                <a:srgbClr val="FF0000"/>
              </a:solidFill>
              <a:latin typeface="微软雅黑" panose="020B0503020204020204" pitchFamily="34" charset="-122"/>
              <a:ea typeface="微软雅黑" panose="020B0503020204020204" pitchFamily="34" charset="-122"/>
            </a:endParaRPr>
          </a:p>
        </p:txBody>
      </p:sp>
      <p:grpSp>
        <p:nvGrpSpPr>
          <p:cNvPr id="11" name="组合 10"/>
          <p:cNvGrpSpPr/>
          <p:nvPr/>
        </p:nvGrpSpPr>
        <p:grpSpPr>
          <a:xfrm>
            <a:off x="3961135" y="1839491"/>
            <a:ext cx="5011916" cy="3024336"/>
            <a:chOff x="4384620" y="1862832"/>
            <a:chExt cx="8511665" cy="3816244"/>
          </a:xfrm>
        </p:grpSpPr>
        <p:sp>
          <p:nvSpPr>
            <p:cNvPr id="12" name="矩形 12"/>
            <p:cNvSpPr/>
            <p:nvPr/>
          </p:nvSpPr>
          <p:spPr>
            <a:xfrm>
              <a:off x="4572000" y="1916832"/>
              <a:ext cx="8136904" cy="3762244"/>
            </a:xfrm>
            <a:custGeom>
              <a:avLst/>
              <a:gdLst>
                <a:gd name="connsiteX0" fmla="*/ 0 w 8136904"/>
                <a:gd name="connsiteY0" fmla="*/ 229019 h 3991263"/>
                <a:gd name="connsiteX1" fmla="*/ 229019 w 8136904"/>
                <a:gd name="connsiteY1" fmla="*/ 0 h 3991263"/>
                <a:gd name="connsiteX2" fmla="*/ 7907885 w 8136904"/>
                <a:gd name="connsiteY2" fmla="*/ 0 h 3991263"/>
                <a:gd name="connsiteX3" fmla="*/ 8136904 w 8136904"/>
                <a:gd name="connsiteY3" fmla="*/ 229019 h 3991263"/>
                <a:gd name="connsiteX4" fmla="*/ 8136904 w 8136904"/>
                <a:gd name="connsiteY4" fmla="*/ 3762244 h 3991263"/>
                <a:gd name="connsiteX5" fmla="*/ 7907885 w 8136904"/>
                <a:gd name="connsiteY5" fmla="*/ 3991263 h 3991263"/>
                <a:gd name="connsiteX6" fmla="*/ 229019 w 8136904"/>
                <a:gd name="connsiteY6" fmla="*/ 3991263 h 3991263"/>
                <a:gd name="connsiteX7" fmla="*/ 0 w 8136904"/>
                <a:gd name="connsiteY7" fmla="*/ 3762244 h 3991263"/>
                <a:gd name="connsiteX8" fmla="*/ 0 w 8136904"/>
                <a:gd name="connsiteY8" fmla="*/ 229019 h 3991263"/>
                <a:gd name="connsiteX0-1" fmla="*/ 7907885 w 8136904"/>
                <a:gd name="connsiteY0-2" fmla="*/ 0 h 3991263"/>
                <a:gd name="connsiteX1-3" fmla="*/ 8136904 w 8136904"/>
                <a:gd name="connsiteY1-4" fmla="*/ 229019 h 3991263"/>
                <a:gd name="connsiteX2-5" fmla="*/ 8136904 w 8136904"/>
                <a:gd name="connsiteY2-6" fmla="*/ 3762244 h 3991263"/>
                <a:gd name="connsiteX3-7" fmla="*/ 7907885 w 8136904"/>
                <a:gd name="connsiteY3-8" fmla="*/ 3991263 h 3991263"/>
                <a:gd name="connsiteX4-9" fmla="*/ 229019 w 8136904"/>
                <a:gd name="connsiteY4-10" fmla="*/ 3991263 h 3991263"/>
                <a:gd name="connsiteX5-11" fmla="*/ 0 w 8136904"/>
                <a:gd name="connsiteY5-12" fmla="*/ 3762244 h 3991263"/>
                <a:gd name="connsiteX6-13" fmla="*/ 0 w 8136904"/>
                <a:gd name="connsiteY6-14" fmla="*/ 229019 h 3991263"/>
                <a:gd name="connsiteX7-15" fmla="*/ 229019 w 8136904"/>
                <a:gd name="connsiteY7-16" fmla="*/ 0 h 3991263"/>
                <a:gd name="connsiteX8-17" fmla="*/ 7999325 w 8136904"/>
                <a:gd name="connsiteY8-18" fmla="*/ 91440 h 3991263"/>
                <a:gd name="connsiteX0-19" fmla="*/ 7907885 w 8136904"/>
                <a:gd name="connsiteY0-20" fmla="*/ 0 h 3991263"/>
                <a:gd name="connsiteX1-21" fmla="*/ 8136904 w 8136904"/>
                <a:gd name="connsiteY1-22" fmla="*/ 229019 h 3991263"/>
                <a:gd name="connsiteX2-23" fmla="*/ 8136904 w 8136904"/>
                <a:gd name="connsiteY2-24" fmla="*/ 3762244 h 3991263"/>
                <a:gd name="connsiteX3-25" fmla="*/ 7907885 w 8136904"/>
                <a:gd name="connsiteY3-26" fmla="*/ 3991263 h 3991263"/>
                <a:gd name="connsiteX4-27" fmla="*/ 229019 w 8136904"/>
                <a:gd name="connsiteY4-28" fmla="*/ 3991263 h 3991263"/>
                <a:gd name="connsiteX5-29" fmla="*/ 0 w 8136904"/>
                <a:gd name="connsiteY5-30" fmla="*/ 3762244 h 3991263"/>
                <a:gd name="connsiteX6-31" fmla="*/ 0 w 8136904"/>
                <a:gd name="connsiteY6-32" fmla="*/ 229019 h 3991263"/>
                <a:gd name="connsiteX7-33" fmla="*/ 229019 w 8136904"/>
                <a:gd name="connsiteY7-34" fmla="*/ 0 h 3991263"/>
                <a:gd name="connsiteX0-35" fmla="*/ 7907885 w 8136904"/>
                <a:gd name="connsiteY0-36" fmla="*/ 0 h 3991263"/>
                <a:gd name="connsiteX1-37" fmla="*/ 8136904 w 8136904"/>
                <a:gd name="connsiteY1-38" fmla="*/ 229019 h 3991263"/>
                <a:gd name="connsiteX2-39" fmla="*/ 8136904 w 8136904"/>
                <a:gd name="connsiteY2-40" fmla="*/ 3762244 h 3991263"/>
                <a:gd name="connsiteX3-41" fmla="*/ 7907885 w 8136904"/>
                <a:gd name="connsiteY3-42" fmla="*/ 3991263 h 3991263"/>
                <a:gd name="connsiteX4-43" fmla="*/ 229019 w 8136904"/>
                <a:gd name="connsiteY4-44" fmla="*/ 3991263 h 3991263"/>
                <a:gd name="connsiteX5-45" fmla="*/ 0 w 8136904"/>
                <a:gd name="connsiteY5-46" fmla="*/ 3762244 h 3991263"/>
                <a:gd name="connsiteX6-47" fmla="*/ 0 w 8136904"/>
                <a:gd name="connsiteY6-48" fmla="*/ 229019 h 3991263"/>
                <a:gd name="connsiteX0-49" fmla="*/ 8136904 w 8136904"/>
                <a:gd name="connsiteY0-50" fmla="*/ 0 h 3762244"/>
                <a:gd name="connsiteX1-51" fmla="*/ 8136904 w 8136904"/>
                <a:gd name="connsiteY1-52" fmla="*/ 3533225 h 3762244"/>
                <a:gd name="connsiteX2-53" fmla="*/ 7907885 w 8136904"/>
                <a:gd name="connsiteY2-54" fmla="*/ 3762244 h 3762244"/>
                <a:gd name="connsiteX3-55" fmla="*/ 229019 w 8136904"/>
                <a:gd name="connsiteY3-56" fmla="*/ 3762244 h 3762244"/>
                <a:gd name="connsiteX4-57" fmla="*/ 0 w 8136904"/>
                <a:gd name="connsiteY4-58" fmla="*/ 3533225 h 3762244"/>
                <a:gd name="connsiteX5-59" fmla="*/ 0 w 8136904"/>
                <a:gd name="connsiteY5-60" fmla="*/ 0 h 376224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8136904" h="3762244">
                  <a:moveTo>
                    <a:pt x="8136904" y="0"/>
                  </a:moveTo>
                  <a:lnTo>
                    <a:pt x="8136904" y="3533225"/>
                  </a:lnTo>
                  <a:cubicBezTo>
                    <a:pt x="8136904" y="3659709"/>
                    <a:pt x="8034369" y="3762244"/>
                    <a:pt x="7907885" y="3762244"/>
                  </a:cubicBezTo>
                  <a:lnTo>
                    <a:pt x="229019" y="3762244"/>
                  </a:lnTo>
                  <a:cubicBezTo>
                    <a:pt x="102535" y="3762244"/>
                    <a:pt x="0" y="3659709"/>
                    <a:pt x="0" y="3533225"/>
                  </a:cubicBezTo>
                  <a:lnTo>
                    <a:pt x="0" y="0"/>
                  </a:lnTo>
                </a:path>
              </a:pathLst>
            </a:cu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5032314" y="2226284"/>
              <a:ext cx="7215119" cy="720343"/>
            </a:xfrm>
            <a:prstGeom prst="rect">
              <a:avLst/>
            </a:prstGeom>
          </p:spPr>
          <p:txBody>
            <a:bodyPr wrap="square">
              <a:spAutoFit/>
            </a:bodyPr>
            <a:lstStyle/>
            <a:p>
              <a:pPr algn="just">
                <a:lnSpc>
                  <a:spcPct val="130000"/>
                </a:lnSpc>
                <a:spcAft>
                  <a:spcPts val="800"/>
                </a:spcAft>
              </a:pPr>
              <a:endParaRPr lang="zh-CN" altLang="en-US" sz="2400" b="1" dirty="0">
                <a:latin typeface="华文行楷" panose="02010800040101010101" pitchFamily="2" charset="-122"/>
                <a:ea typeface="华文行楷" panose="02010800040101010101" pitchFamily="2" charset="-122"/>
              </a:endParaRPr>
            </a:p>
          </p:txBody>
        </p:sp>
        <p:sp>
          <p:nvSpPr>
            <p:cNvPr id="14" name="任意多边形 4"/>
            <p:cNvSpPr/>
            <p:nvPr/>
          </p:nvSpPr>
          <p:spPr>
            <a:xfrm>
              <a:off x="4384620" y="1862832"/>
              <a:ext cx="2820185" cy="108000"/>
            </a:xfrm>
            <a:custGeom>
              <a:avLst/>
              <a:gdLst>
                <a:gd name="connsiteX0" fmla="*/ 2310062 w 2639475"/>
                <a:gd name="connsiteY0" fmla="*/ 0 h 350022"/>
                <a:gd name="connsiteX1" fmla="*/ 2639475 w 2639475"/>
                <a:gd name="connsiteY1" fmla="*/ 175011 h 350022"/>
                <a:gd name="connsiteX2" fmla="*/ 2310062 w 2639475"/>
                <a:gd name="connsiteY2" fmla="*/ 350022 h 350022"/>
                <a:gd name="connsiteX3" fmla="*/ 0 w 2639475"/>
                <a:gd name="connsiteY3" fmla="*/ 175011 h 350022"/>
                <a:gd name="connsiteX0-1" fmla="*/ 2613849 w 2943262"/>
                <a:gd name="connsiteY0-2" fmla="*/ 0 h 350022"/>
                <a:gd name="connsiteX1-3" fmla="*/ 2943262 w 2943262"/>
                <a:gd name="connsiteY1-4" fmla="*/ 175011 h 350022"/>
                <a:gd name="connsiteX2-5" fmla="*/ 2613849 w 2943262"/>
                <a:gd name="connsiteY2-6" fmla="*/ 350022 h 350022"/>
                <a:gd name="connsiteX3-7" fmla="*/ 0 w 2943262"/>
                <a:gd name="connsiteY3-8" fmla="*/ 175011 h 350022"/>
                <a:gd name="connsiteX4" fmla="*/ 2613849 w 2943262"/>
                <a:gd name="connsiteY4" fmla="*/ 0 h 350022"/>
              </a:gdLst>
              <a:ahLst/>
              <a:cxnLst>
                <a:cxn ang="0">
                  <a:pos x="connsiteX0-1" y="connsiteY0-2"/>
                </a:cxn>
                <a:cxn ang="0">
                  <a:pos x="connsiteX1-3" y="connsiteY1-4"/>
                </a:cxn>
                <a:cxn ang="0">
                  <a:pos x="connsiteX2-5" y="connsiteY2-6"/>
                </a:cxn>
                <a:cxn ang="0">
                  <a:pos x="connsiteX3-7" y="connsiteY3-8"/>
                </a:cxn>
                <a:cxn ang="0">
                  <a:pos x="connsiteX4" y="connsiteY4"/>
                </a:cxn>
              </a:cxnLst>
              <a:rect l="l" t="t" r="r" b="b"/>
              <a:pathLst>
                <a:path w="2943262" h="350022">
                  <a:moveTo>
                    <a:pt x="2613849" y="0"/>
                  </a:moveTo>
                  <a:cubicBezTo>
                    <a:pt x="2795779" y="0"/>
                    <a:pt x="2943262" y="78355"/>
                    <a:pt x="2943262" y="175011"/>
                  </a:cubicBezTo>
                  <a:cubicBezTo>
                    <a:pt x="2943262" y="271667"/>
                    <a:pt x="2795779" y="350022"/>
                    <a:pt x="2613849" y="350022"/>
                  </a:cubicBezTo>
                  <a:lnTo>
                    <a:pt x="0" y="175011"/>
                  </a:lnTo>
                  <a:lnTo>
                    <a:pt x="2613849" y="0"/>
                  </a:lnTo>
                  <a:close/>
                </a:path>
              </a:pathLst>
            </a:custGeom>
            <a:solidFill>
              <a:srgbClr val="D03B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任意多边形 5"/>
            <p:cNvSpPr/>
            <p:nvPr/>
          </p:nvSpPr>
          <p:spPr>
            <a:xfrm flipH="1">
              <a:off x="10076102" y="1862832"/>
              <a:ext cx="2820183" cy="108000"/>
            </a:xfrm>
            <a:custGeom>
              <a:avLst/>
              <a:gdLst>
                <a:gd name="connsiteX0" fmla="*/ 2310062 w 2639475"/>
                <a:gd name="connsiteY0" fmla="*/ 0 h 350022"/>
                <a:gd name="connsiteX1" fmla="*/ 2639475 w 2639475"/>
                <a:gd name="connsiteY1" fmla="*/ 175011 h 350022"/>
                <a:gd name="connsiteX2" fmla="*/ 2310062 w 2639475"/>
                <a:gd name="connsiteY2" fmla="*/ 350022 h 350022"/>
                <a:gd name="connsiteX3" fmla="*/ 0 w 2639475"/>
                <a:gd name="connsiteY3" fmla="*/ 175011 h 350022"/>
                <a:gd name="connsiteX0-1" fmla="*/ 2613849 w 2943262"/>
                <a:gd name="connsiteY0-2" fmla="*/ 0 h 350022"/>
                <a:gd name="connsiteX1-3" fmla="*/ 2943262 w 2943262"/>
                <a:gd name="connsiteY1-4" fmla="*/ 175011 h 350022"/>
                <a:gd name="connsiteX2-5" fmla="*/ 2613849 w 2943262"/>
                <a:gd name="connsiteY2-6" fmla="*/ 350022 h 350022"/>
                <a:gd name="connsiteX3-7" fmla="*/ 0 w 2943262"/>
                <a:gd name="connsiteY3-8" fmla="*/ 175011 h 350022"/>
                <a:gd name="connsiteX4" fmla="*/ 2613849 w 2943262"/>
                <a:gd name="connsiteY4" fmla="*/ 0 h 350022"/>
              </a:gdLst>
              <a:ahLst/>
              <a:cxnLst>
                <a:cxn ang="0">
                  <a:pos x="connsiteX0-1" y="connsiteY0-2"/>
                </a:cxn>
                <a:cxn ang="0">
                  <a:pos x="connsiteX1-3" y="connsiteY1-4"/>
                </a:cxn>
                <a:cxn ang="0">
                  <a:pos x="connsiteX2-5" y="connsiteY2-6"/>
                </a:cxn>
                <a:cxn ang="0">
                  <a:pos x="connsiteX3-7" y="connsiteY3-8"/>
                </a:cxn>
                <a:cxn ang="0">
                  <a:pos x="connsiteX4" y="connsiteY4"/>
                </a:cxn>
              </a:cxnLst>
              <a:rect l="l" t="t" r="r" b="b"/>
              <a:pathLst>
                <a:path w="2943262" h="350022">
                  <a:moveTo>
                    <a:pt x="2613849" y="0"/>
                  </a:moveTo>
                  <a:cubicBezTo>
                    <a:pt x="2795779" y="0"/>
                    <a:pt x="2943262" y="78355"/>
                    <a:pt x="2943262" y="175011"/>
                  </a:cubicBezTo>
                  <a:cubicBezTo>
                    <a:pt x="2943262" y="271667"/>
                    <a:pt x="2795779" y="350022"/>
                    <a:pt x="2613849" y="350022"/>
                  </a:cubicBezTo>
                  <a:lnTo>
                    <a:pt x="0" y="175011"/>
                  </a:lnTo>
                  <a:lnTo>
                    <a:pt x="2613849" y="0"/>
                  </a:lnTo>
                  <a:close/>
                </a:path>
              </a:pathLst>
            </a:custGeom>
            <a:solidFill>
              <a:srgbClr val="D03B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6" name="圆角矩形 3"/>
          <p:cNvSpPr/>
          <p:nvPr/>
        </p:nvSpPr>
        <p:spPr>
          <a:xfrm>
            <a:off x="5353050" y="1644015"/>
            <a:ext cx="2227580" cy="476250"/>
          </a:xfrm>
          <a:prstGeom prst="roundRect">
            <a:avLst>
              <a:gd name="adj" fmla="val 50000"/>
            </a:avLst>
          </a:prstGeom>
          <a:solidFill>
            <a:srgbClr val="CB363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latin typeface="微软雅黑" panose="020B0503020204020204" pitchFamily="34" charset="-122"/>
                <a:ea typeface="微软雅黑" panose="020B0503020204020204" pitchFamily="34" charset="-122"/>
              </a:rPr>
              <a:t>习总书记寄语</a:t>
            </a:r>
            <a:endParaRPr lang="zh-CN" altLang="en-US" sz="2400" b="1" dirty="0">
              <a:latin typeface="微软雅黑" panose="020B0503020204020204" pitchFamily="34" charset="-122"/>
              <a:ea typeface="微软雅黑" panose="020B0503020204020204" pitchFamily="34" charset="-122"/>
            </a:endParaRPr>
          </a:p>
        </p:txBody>
      </p:sp>
      <p:sp>
        <p:nvSpPr>
          <p:cNvPr id="3" name="文本框 2"/>
          <p:cNvSpPr txBox="1"/>
          <p:nvPr/>
        </p:nvSpPr>
        <p:spPr>
          <a:xfrm>
            <a:off x="4445635" y="2229485"/>
            <a:ext cx="4145915" cy="2399665"/>
          </a:xfrm>
          <a:prstGeom prst="rect">
            <a:avLst/>
          </a:prstGeom>
          <a:noFill/>
        </p:spPr>
        <p:txBody>
          <a:bodyPr wrap="square" rtlCol="0">
            <a:spAutoFit/>
          </a:bodyPr>
          <a:p>
            <a:pPr fontAlgn="auto">
              <a:lnSpc>
                <a:spcPts val="3000"/>
              </a:lnSpc>
            </a:pPr>
            <a:r>
              <a:rPr lang="en-US" altLang="zh-CN"/>
              <a:t>        </a:t>
            </a:r>
            <a:r>
              <a:rPr lang="en-US" altLang="zh-CN" sz="2400">
                <a:latin typeface="华文行楷" panose="02010800040101010101" pitchFamily="2" charset="-122"/>
                <a:ea typeface="华文行楷" panose="02010800040101010101" pitchFamily="2" charset="-122"/>
                <a:cs typeface="华文行楷" panose="02010800040101010101" pitchFamily="2" charset="-122"/>
              </a:rPr>
              <a:t> </a:t>
            </a:r>
            <a:r>
              <a:rPr lang="zh-CN" altLang="en-US" sz="2000">
                <a:latin typeface="微软雅黑" panose="020B0503020204020204" pitchFamily="34" charset="-122"/>
                <a:ea typeface="微软雅黑" panose="020B0503020204020204" pitchFamily="34" charset="-122"/>
                <a:cs typeface="华文行楷" panose="02010800040101010101" pitchFamily="2" charset="-122"/>
              </a:rPr>
              <a:t>青年兴则国家兴，青年强则国家强。青年一代有理想、有本领、有担当，国家就有前途，民族就有希望。中国梦是历史的、现实的，也是未来的；是我们这一代的，更是年青一代的。</a:t>
            </a:r>
            <a:endParaRPr lang="zh-CN" altLang="en-US" sz="2000">
              <a:latin typeface="微软雅黑" panose="020B0503020204020204" pitchFamily="34" charset="-122"/>
              <a:ea typeface="微软雅黑" panose="020B0503020204020204" pitchFamily="34" charset="-122"/>
              <a:cs typeface="华文行楷" panose="02010800040101010101" pitchFamily="2" charset="-122"/>
            </a:endParaRPr>
          </a:p>
        </p:txBody>
      </p:sp>
      <p:pic>
        <p:nvPicPr>
          <p:cNvPr id="6" name="图片 5"/>
          <p:cNvPicPr>
            <a:picLocks noChangeAspect="1"/>
          </p:cNvPicPr>
          <p:nvPr/>
        </p:nvPicPr>
        <p:blipFill>
          <a:blip r:embed="rId1"/>
          <a:stretch>
            <a:fillRect/>
          </a:stretch>
        </p:blipFill>
        <p:spPr>
          <a:xfrm>
            <a:off x="33655" y="1839595"/>
            <a:ext cx="3927475" cy="302450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anim calcmode="lin" valueType="num">
                                      <p:cBhvr>
                                        <p:cTn id="8" dur="500" fill="hold"/>
                                        <p:tgtEl>
                                          <p:spTgt spid="16"/>
                                        </p:tgtEl>
                                        <p:attrNameLst>
                                          <p:attrName>ppt_x</p:attrName>
                                        </p:attrNameLst>
                                      </p:cBhvr>
                                      <p:tavLst>
                                        <p:tav tm="0">
                                          <p:val>
                                            <p:strVal val="#ppt_x"/>
                                          </p:val>
                                        </p:tav>
                                        <p:tav tm="100000">
                                          <p:val>
                                            <p:strVal val="#ppt_x"/>
                                          </p:val>
                                        </p:tav>
                                      </p:tavLst>
                                    </p:anim>
                                    <p:anim calcmode="lin" valueType="num">
                                      <p:cBhvr>
                                        <p:cTn id="9" dur="5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ldLvl="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403648" y="5517232"/>
            <a:ext cx="2376264" cy="369332"/>
          </a:xfrm>
          <a:prstGeom prst="rect">
            <a:avLst/>
          </a:prstGeom>
          <a:noFill/>
        </p:spPr>
        <p:txBody>
          <a:bodyPr wrap="square" rtlCol="0">
            <a:spAutoFit/>
          </a:bodyPr>
          <a:lstStyle/>
          <a:p>
            <a:endParaRPr lang="zh-CN" altLang="en-US" dirty="0"/>
          </a:p>
        </p:txBody>
      </p:sp>
      <p:sp>
        <p:nvSpPr>
          <p:cNvPr id="7" name="TextBox 6"/>
          <p:cNvSpPr txBox="1"/>
          <p:nvPr/>
        </p:nvSpPr>
        <p:spPr>
          <a:xfrm>
            <a:off x="158115" y="4982210"/>
            <a:ext cx="4820285" cy="675640"/>
          </a:xfrm>
          <a:prstGeom prst="rect">
            <a:avLst/>
          </a:prstGeom>
          <a:noFill/>
        </p:spPr>
        <p:txBody>
          <a:bodyPr wrap="square" rtlCol="0">
            <a:spAutoFit/>
          </a:bodyPr>
          <a:lstStyle/>
          <a:p>
            <a:r>
              <a:rPr lang="en-US" altLang="zh-CN" dirty="0">
                <a:solidFill>
                  <a:srgbClr val="FF0000"/>
                </a:solidFill>
                <a:latin typeface="微软雅黑" panose="020B0503020204020204" pitchFamily="34" charset="-122"/>
                <a:ea typeface="微软雅黑" panose="020B0503020204020204" pitchFamily="34" charset="-122"/>
              </a:rPr>
              <a:t>2014</a:t>
            </a:r>
            <a:r>
              <a:rPr lang="zh-CN" altLang="en-US" dirty="0">
                <a:solidFill>
                  <a:srgbClr val="FF0000"/>
                </a:solidFill>
                <a:latin typeface="微软雅黑" panose="020B0503020204020204" pitchFamily="34" charset="-122"/>
                <a:ea typeface="微软雅黑" panose="020B0503020204020204" pitchFamily="34" charset="-122"/>
              </a:rPr>
              <a:t>年</a:t>
            </a:r>
            <a:r>
              <a:rPr lang="en-US" altLang="zh-CN" dirty="0">
                <a:solidFill>
                  <a:srgbClr val="FF0000"/>
                </a:solidFill>
                <a:latin typeface="微软雅黑" panose="020B0503020204020204" pitchFamily="34" charset="-122"/>
                <a:ea typeface="微软雅黑" panose="020B0503020204020204" pitchFamily="34" charset="-122"/>
              </a:rPr>
              <a:t>5</a:t>
            </a:r>
            <a:r>
              <a:rPr lang="zh-CN" altLang="en-US" dirty="0">
                <a:solidFill>
                  <a:srgbClr val="FF0000"/>
                </a:solidFill>
                <a:latin typeface="微软雅黑" panose="020B0503020204020204" pitchFamily="34" charset="-122"/>
                <a:ea typeface="微软雅黑" panose="020B0503020204020204" pitchFamily="34" charset="-122"/>
              </a:rPr>
              <a:t>月</a:t>
            </a:r>
            <a:r>
              <a:rPr lang="en-US" altLang="zh-CN" dirty="0">
                <a:solidFill>
                  <a:srgbClr val="FF0000"/>
                </a:solidFill>
                <a:latin typeface="微软雅黑" panose="020B0503020204020204" pitchFamily="34" charset="-122"/>
                <a:ea typeface="微软雅黑" panose="020B0503020204020204" pitchFamily="34" charset="-122"/>
              </a:rPr>
              <a:t>4</a:t>
            </a:r>
            <a:r>
              <a:rPr lang="zh-CN" altLang="en-US" dirty="0">
                <a:solidFill>
                  <a:srgbClr val="FF0000"/>
                </a:solidFill>
                <a:latin typeface="微软雅黑" panose="020B0503020204020204" pitchFamily="34" charset="-122"/>
                <a:ea typeface="微软雅黑" panose="020B0503020204020204" pitchFamily="34" charset="-122"/>
              </a:rPr>
              <a:t>日，习近平在北京大学考察</a:t>
            </a:r>
            <a:endParaRPr lang="zh-CN" altLang="en-US" sz="2000" b="1" dirty="0">
              <a:solidFill>
                <a:srgbClr val="A32A2D"/>
              </a:solidFill>
              <a:latin typeface="微软雅黑" panose="020B0503020204020204" pitchFamily="34" charset="-122"/>
              <a:ea typeface="微软雅黑" panose="020B0503020204020204" pitchFamily="34" charset="-122"/>
            </a:endParaRPr>
          </a:p>
          <a:p>
            <a:endParaRPr lang="zh-CN" altLang="en-US" sz="2000" b="1" dirty="0">
              <a:solidFill>
                <a:srgbClr val="A32A2D"/>
              </a:solidFill>
              <a:latin typeface="微软雅黑" panose="020B0503020204020204" pitchFamily="34" charset="-122"/>
              <a:ea typeface="微软雅黑" panose="020B0503020204020204" pitchFamily="34" charset="-122"/>
            </a:endParaRPr>
          </a:p>
        </p:txBody>
      </p:sp>
      <p:grpSp>
        <p:nvGrpSpPr>
          <p:cNvPr id="3" name="组合 2"/>
          <p:cNvGrpSpPr/>
          <p:nvPr/>
        </p:nvGrpSpPr>
        <p:grpSpPr>
          <a:xfrm>
            <a:off x="4817745" y="1803400"/>
            <a:ext cx="4151630" cy="3024505"/>
            <a:chOff x="4384620" y="1862832"/>
            <a:chExt cx="8511665" cy="3816244"/>
          </a:xfrm>
        </p:grpSpPr>
        <p:sp>
          <p:nvSpPr>
            <p:cNvPr id="9" name="矩形 12"/>
            <p:cNvSpPr/>
            <p:nvPr/>
          </p:nvSpPr>
          <p:spPr>
            <a:xfrm>
              <a:off x="4572000" y="1916832"/>
              <a:ext cx="8136904" cy="3762244"/>
            </a:xfrm>
            <a:custGeom>
              <a:avLst/>
              <a:gdLst>
                <a:gd name="connsiteX0" fmla="*/ 0 w 8136904"/>
                <a:gd name="connsiteY0" fmla="*/ 229019 h 3991263"/>
                <a:gd name="connsiteX1" fmla="*/ 229019 w 8136904"/>
                <a:gd name="connsiteY1" fmla="*/ 0 h 3991263"/>
                <a:gd name="connsiteX2" fmla="*/ 7907885 w 8136904"/>
                <a:gd name="connsiteY2" fmla="*/ 0 h 3991263"/>
                <a:gd name="connsiteX3" fmla="*/ 8136904 w 8136904"/>
                <a:gd name="connsiteY3" fmla="*/ 229019 h 3991263"/>
                <a:gd name="connsiteX4" fmla="*/ 8136904 w 8136904"/>
                <a:gd name="connsiteY4" fmla="*/ 3762244 h 3991263"/>
                <a:gd name="connsiteX5" fmla="*/ 7907885 w 8136904"/>
                <a:gd name="connsiteY5" fmla="*/ 3991263 h 3991263"/>
                <a:gd name="connsiteX6" fmla="*/ 229019 w 8136904"/>
                <a:gd name="connsiteY6" fmla="*/ 3991263 h 3991263"/>
                <a:gd name="connsiteX7" fmla="*/ 0 w 8136904"/>
                <a:gd name="connsiteY7" fmla="*/ 3762244 h 3991263"/>
                <a:gd name="connsiteX8" fmla="*/ 0 w 8136904"/>
                <a:gd name="connsiteY8" fmla="*/ 229019 h 3991263"/>
                <a:gd name="connsiteX0-1" fmla="*/ 7907885 w 8136904"/>
                <a:gd name="connsiteY0-2" fmla="*/ 0 h 3991263"/>
                <a:gd name="connsiteX1-3" fmla="*/ 8136904 w 8136904"/>
                <a:gd name="connsiteY1-4" fmla="*/ 229019 h 3991263"/>
                <a:gd name="connsiteX2-5" fmla="*/ 8136904 w 8136904"/>
                <a:gd name="connsiteY2-6" fmla="*/ 3762244 h 3991263"/>
                <a:gd name="connsiteX3-7" fmla="*/ 7907885 w 8136904"/>
                <a:gd name="connsiteY3-8" fmla="*/ 3991263 h 3991263"/>
                <a:gd name="connsiteX4-9" fmla="*/ 229019 w 8136904"/>
                <a:gd name="connsiteY4-10" fmla="*/ 3991263 h 3991263"/>
                <a:gd name="connsiteX5-11" fmla="*/ 0 w 8136904"/>
                <a:gd name="connsiteY5-12" fmla="*/ 3762244 h 3991263"/>
                <a:gd name="connsiteX6-13" fmla="*/ 0 w 8136904"/>
                <a:gd name="connsiteY6-14" fmla="*/ 229019 h 3991263"/>
                <a:gd name="connsiteX7-15" fmla="*/ 229019 w 8136904"/>
                <a:gd name="connsiteY7-16" fmla="*/ 0 h 3991263"/>
                <a:gd name="connsiteX8-17" fmla="*/ 7999325 w 8136904"/>
                <a:gd name="connsiteY8-18" fmla="*/ 91440 h 3991263"/>
                <a:gd name="connsiteX0-19" fmla="*/ 7907885 w 8136904"/>
                <a:gd name="connsiteY0-20" fmla="*/ 0 h 3991263"/>
                <a:gd name="connsiteX1-21" fmla="*/ 8136904 w 8136904"/>
                <a:gd name="connsiteY1-22" fmla="*/ 229019 h 3991263"/>
                <a:gd name="connsiteX2-23" fmla="*/ 8136904 w 8136904"/>
                <a:gd name="connsiteY2-24" fmla="*/ 3762244 h 3991263"/>
                <a:gd name="connsiteX3-25" fmla="*/ 7907885 w 8136904"/>
                <a:gd name="connsiteY3-26" fmla="*/ 3991263 h 3991263"/>
                <a:gd name="connsiteX4-27" fmla="*/ 229019 w 8136904"/>
                <a:gd name="connsiteY4-28" fmla="*/ 3991263 h 3991263"/>
                <a:gd name="connsiteX5-29" fmla="*/ 0 w 8136904"/>
                <a:gd name="connsiteY5-30" fmla="*/ 3762244 h 3991263"/>
                <a:gd name="connsiteX6-31" fmla="*/ 0 w 8136904"/>
                <a:gd name="connsiteY6-32" fmla="*/ 229019 h 3991263"/>
                <a:gd name="connsiteX7-33" fmla="*/ 229019 w 8136904"/>
                <a:gd name="connsiteY7-34" fmla="*/ 0 h 3991263"/>
                <a:gd name="connsiteX0-35" fmla="*/ 7907885 w 8136904"/>
                <a:gd name="connsiteY0-36" fmla="*/ 0 h 3991263"/>
                <a:gd name="connsiteX1-37" fmla="*/ 8136904 w 8136904"/>
                <a:gd name="connsiteY1-38" fmla="*/ 229019 h 3991263"/>
                <a:gd name="connsiteX2-39" fmla="*/ 8136904 w 8136904"/>
                <a:gd name="connsiteY2-40" fmla="*/ 3762244 h 3991263"/>
                <a:gd name="connsiteX3-41" fmla="*/ 7907885 w 8136904"/>
                <a:gd name="connsiteY3-42" fmla="*/ 3991263 h 3991263"/>
                <a:gd name="connsiteX4-43" fmla="*/ 229019 w 8136904"/>
                <a:gd name="connsiteY4-44" fmla="*/ 3991263 h 3991263"/>
                <a:gd name="connsiteX5-45" fmla="*/ 0 w 8136904"/>
                <a:gd name="connsiteY5-46" fmla="*/ 3762244 h 3991263"/>
                <a:gd name="connsiteX6-47" fmla="*/ 0 w 8136904"/>
                <a:gd name="connsiteY6-48" fmla="*/ 229019 h 3991263"/>
                <a:gd name="connsiteX0-49" fmla="*/ 8136904 w 8136904"/>
                <a:gd name="connsiteY0-50" fmla="*/ 0 h 3762244"/>
                <a:gd name="connsiteX1-51" fmla="*/ 8136904 w 8136904"/>
                <a:gd name="connsiteY1-52" fmla="*/ 3533225 h 3762244"/>
                <a:gd name="connsiteX2-53" fmla="*/ 7907885 w 8136904"/>
                <a:gd name="connsiteY2-54" fmla="*/ 3762244 h 3762244"/>
                <a:gd name="connsiteX3-55" fmla="*/ 229019 w 8136904"/>
                <a:gd name="connsiteY3-56" fmla="*/ 3762244 h 3762244"/>
                <a:gd name="connsiteX4-57" fmla="*/ 0 w 8136904"/>
                <a:gd name="connsiteY4-58" fmla="*/ 3533225 h 3762244"/>
                <a:gd name="connsiteX5-59" fmla="*/ 0 w 8136904"/>
                <a:gd name="connsiteY5-60" fmla="*/ 0 h 376224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8136904" h="3762244">
                  <a:moveTo>
                    <a:pt x="8136904" y="0"/>
                  </a:moveTo>
                  <a:lnTo>
                    <a:pt x="8136904" y="3533225"/>
                  </a:lnTo>
                  <a:cubicBezTo>
                    <a:pt x="8136904" y="3659709"/>
                    <a:pt x="8034369" y="3762244"/>
                    <a:pt x="7907885" y="3762244"/>
                  </a:cubicBezTo>
                  <a:lnTo>
                    <a:pt x="229019" y="3762244"/>
                  </a:lnTo>
                  <a:cubicBezTo>
                    <a:pt x="102535" y="3762244"/>
                    <a:pt x="0" y="3659709"/>
                    <a:pt x="0" y="3533225"/>
                  </a:cubicBezTo>
                  <a:lnTo>
                    <a:pt x="0" y="0"/>
                  </a:lnTo>
                </a:path>
              </a:pathLst>
            </a:cu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5418297" y="2831516"/>
              <a:ext cx="6443135" cy="1931758"/>
            </a:xfrm>
            <a:prstGeom prst="rect">
              <a:avLst/>
            </a:prstGeom>
          </p:spPr>
          <p:txBody>
            <a:bodyPr wrap="square">
              <a:spAutoFit/>
            </a:bodyPr>
            <a:lstStyle/>
            <a:p>
              <a:pPr algn="just">
                <a:lnSpc>
                  <a:spcPct val="130000"/>
                </a:lnSpc>
                <a:spcAft>
                  <a:spcPts val="800"/>
                </a:spcAft>
              </a:pPr>
              <a:r>
                <a:rPr lang="en-US" altLang="zh-CN" sz="2800" b="1" dirty="0">
                  <a:latin typeface="华文行楷" panose="02010800040101010101" pitchFamily="2" charset="-122"/>
                  <a:ea typeface="华文行楷" panose="02010800040101010101" pitchFamily="2" charset="-122"/>
                </a:rPr>
                <a:t>      </a:t>
              </a:r>
              <a:r>
                <a:rPr lang="zh-CN" altLang="en-US" sz="2200" dirty="0">
                  <a:latin typeface="微软雅黑" panose="020B0503020204020204" pitchFamily="34" charset="-122"/>
                  <a:ea typeface="微软雅黑" panose="020B0503020204020204" pitchFamily="34" charset="-122"/>
                </a:rPr>
                <a:t>广大青年要从现在做起，从自己做起，勤学、修德、明辨、笃实。</a:t>
              </a:r>
              <a:endParaRPr lang="zh-CN" altLang="en-US" sz="2200" dirty="0">
                <a:latin typeface="微软雅黑" panose="020B0503020204020204" pitchFamily="34" charset="-122"/>
                <a:ea typeface="微软雅黑" panose="020B0503020204020204" pitchFamily="34" charset="-122"/>
              </a:endParaRPr>
            </a:p>
          </p:txBody>
        </p:sp>
        <p:sp>
          <p:nvSpPr>
            <p:cNvPr id="11" name="任意多边形 4"/>
            <p:cNvSpPr/>
            <p:nvPr/>
          </p:nvSpPr>
          <p:spPr>
            <a:xfrm>
              <a:off x="4384620" y="1862832"/>
              <a:ext cx="2820185" cy="108000"/>
            </a:xfrm>
            <a:custGeom>
              <a:avLst/>
              <a:gdLst>
                <a:gd name="connsiteX0" fmla="*/ 2310062 w 2639475"/>
                <a:gd name="connsiteY0" fmla="*/ 0 h 350022"/>
                <a:gd name="connsiteX1" fmla="*/ 2639475 w 2639475"/>
                <a:gd name="connsiteY1" fmla="*/ 175011 h 350022"/>
                <a:gd name="connsiteX2" fmla="*/ 2310062 w 2639475"/>
                <a:gd name="connsiteY2" fmla="*/ 350022 h 350022"/>
                <a:gd name="connsiteX3" fmla="*/ 0 w 2639475"/>
                <a:gd name="connsiteY3" fmla="*/ 175011 h 350022"/>
                <a:gd name="connsiteX0-1" fmla="*/ 2613849 w 2943262"/>
                <a:gd name="connsiteY0-2" fmla="*/ 0 h 350022"/>
                <a:gd name="connsiteX1-3" fmla="*/ 2943262 w 2943262"/>
                <a:gd name="connsiteY1-4" fmla="*/ 175011 h 350022"/>
                <a:gd name="connsiteX2-5" fmla="*/ 2613849 w 2943262"/>
                <a:gd name="connsiteY2-6" fmla="*/ 350022 h 350022"/>
                <a:gd name="connsiteX3-7" fmla="*/ 0 w 2943262"/>
                <a:gd name="connsiteY3-8" fmla="*/ 175011 h 350022"/>
                <a:gd name="connsiteX4" fmla="*/ 2613849 w 2943262"/>
                <a:gd name="connsiteY4" fmla="*/ 0 h 350022"/>
              </a:gdLst>
              <a:ahLst/>
              <a:cxnLst>
                <a:cxn ang="0">
                  <a:pos x="connsiteX0-1" y="connsiteY0-2"/>
                </a:cxn>
                <a:cxn ang="0">
                  <a:pos x="connsiteX1-3" y="connsiteY1-4"/>
                </a:cxn>
                <a:cxn ang="0">
                  <a:pos x="connsiteX2-5" y="connsiteY2-6"/>
                </a:cxn>
                <a:cxn ang="0">
                  <a:pos x="connsiteX3-7" y="connsiteY3-8"/>
                </a:cxn>
                <a:cxn ang="0">
                  <a:pos x="connsiteX4" y="connsiteY4"/>
                </a:cxn>
              </a:cxnLst>
              <a:rect l="l" t="t" r="r" b="b"/>
              <a:pathLst>
                <a:path w="2943262" h="350022">
                  <a:moveTo>
                    <a:pt x="2613849" y="0"/>
                  </a:moveTo>
                  <a:cubicBezTo>
                    <a:pt x="2795779" y="0"/>
                    <a:pt x="2943262" y="78355"/>
                    <a:pt x="2943262" y="175011"/>
                  </a:cubicBezTo>
                  <a:cubicBezTo>
                    <a:pt x="2943262" y="271667"/>
                    <a:pt x="2795779" y="350022"/>
                    <a:pt x="2613849" y="350022"/>
                  </a:cubicBezTo>
                  <a:lnTo>
                    <a:pt x="0" y="175011"/>
                  </a:lnTo>
                  <a:lnTo>
                    <a:pt x="2613849" y="0"/>
                  </a:lnTo>
                  <a:close/>
                </a:path>
              </a:pathLst>
            </a:custGeom>
            <a:solidFill>
              <a:srgbClr val="D03B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任意多边形 5"/>
            <p:cNvSpPr/>
            <p:nvPr/>
          </p:nvSpPr>
          <p:spPr>
            <a:xfrm flipH="1">
              <a:off x="10076102" y="1862832"/>
              <a:ext cx="2820183" cy="108000"/>
            </a:xfrm>
            <a:custGeom>
              <a:avLst/>
              <a:gdLst>
                <a:gd name="connsiteX0" fmla="*/ 2310062 w 2639475"/>
                <a:gd name="connsiteY0" fmla="*/ 0 h 350022"/>
                <a:gd name="connsiteX1" fmla="*/ 2639475 w 2639475"/>
                <a:gd name="connsiteY1" fmla="*/ 175011 h 350022"/>
                <a:gd name="connsiteX2" fmla="*/ 2310062 w 2639475"/>
                <a:gd name="connsiteY2" fmla="*/ 350022 h 350022"/>
                <a:gd name="connsiteX3" fmla="*/ 0 w 2639475"/>
                <a:gd name="connsiteY3" fmla="*/ 175011 h 350022"/>
                <a:gd name="connsiteX0-1" fmla="*/ 2613849 w 2943262"/>
                <a:gd name="connsiteY0-2" fmla="*/ 0 h 350022"/>
                <a:gd name="connsiteX1-3" fmla="*/ 2943262 w 2943262"/>
                <a:gd name="connsiteY1-4" fmla="*/ 175011 h 350022"/>
                <a:gd name="connsiteX2-5" fmla="*/ 2613849 w 2943262"/>
                <a:gd name="connsiteY2-6" fmla="*/ 350022 h 350022"/>
                <a:gd name="connsiteX3-7" fmla="*/ 0 w 2943262"/>
                <a:gd name="connsiteY3-8" fmla="*/ 175011 h 350022"/>
                <a:gd name="connsiteX4" fmla="*/ 2613849 w 2943262"/>
                <a:gd name="connsiteY4" fmla="*/ 0 h 350022"/>
              </a:gdLst>
              <a:ahLst/>
              <a:cxnLst>
                <a:cxn ang="0">
                  <a:pos x="connsiteX0-1" y="connsiteY0-2"/>
                </a:cxn>
                <a:cxn ang="0">
                  <a:pos x="connsiteX1-3" y="connsiteY1-4"/>
                </a:cxn>
                <a:cxn ang="0">
                  <a:pos x="connsiteX2-5" y="connsiteY2-6"/>
                </a:cxn>
                <a:cxn ang="0">
                  <a:pos x="connsiteX3-7" y="connsiteY3-8"/>
                </a:cxn>
                <a:cxn ang="0">
                  <a:pos x="connsiteX4" y="connsiteY4"/>
                </a:cxn>
              </a:cxnLst>
              <a:rect l="l" t="t" r="r" b="b"/>
              <a:pathLst>
                <a:path w="2943262" h="350022">
                  <a:moveTo>
                    <a:pt x="2613849" y="0"/>
                  </a:moveTo>
                  <a:cubicBezTo>
                    <a:pt x="2795779" y="0"/>
                    <a:pt x="2943262" y="78355"/>
                    <a:pt x="2943262" y="175011"/>
                  </a:cubicBezTo>
                  <a:cubicBezTo>
                    <a:pt x="2943262" y="271667"/>
                    <a:pt x="2795779" y="350022"/>
                    <a:pt x="2613849" y="350022"/>
                  </a:cubicBezTo>
                  <a:lnTo>
                    <a:pt x="0" y="175011"/>
                  </a:lnTo>
                  <a:lnTo>
                    <a:pt x="2613849" y="0"/>
                  </a:lnTo>
                  <a:close/>
                </a:path>
              </a:pathLst>
            </a:custGeom>
            <a:solidFill>
              <a:srgbClr val="D03B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3" name="圆角矩形 3"/>
          <p:cNvSpPr/>
          <p:nvPr/>
        </p:nvSpPr>
        <p:spPr>
          <a:xfrm>
            <a:off x="5806301" y="1608227"/>
            <a:ext cx="2314875" cy="476354"/>
          </a:xfrm>
          <a:prstGeom prst="roundRect">
            <a:avLst>
              <a:gd name="adj" fmla="val 50000"/>
            </a:avLst>
          </a:prstGeom>
          <a:solidFill>
            <a:srgbClr val="CB363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latin typeface="微软雅黑" panose="020B0503020204020204" pitchFamily="34" charset="-122"/>
                <a:ea typeface="微软雅黑" panose="020B0503020204020204" pitchFamily="34" charset="-122"/>
              </a:rPr>
              <a:t>习总书记寄语</a:t>
            </a:r>
            <a:endParaRPr lang="zh-CN" altLang="en-US" sz="2400" b="1" dirty="0">
              <a:latin typeface="微软雅黑" panose="020B0503020204020204" pitchFamily="34" charset="-122"/>
              <a:ea typeface="微软雅黑" panose="020B0503020204020204" pitchFamily="34" charset="-122"/>
            </a:endParaRPr>
          </a:p>
        </p:txBody>
      </p:sp>
      <p:pic>
        <p:nvPicPr>
          <p:cNvPr id="8" name="内容占位符 7"/>
          <p:cNvPicPr>
            <a:picLocks noChangeAspect="1"/>
          </p:cNvPicPr>
          <p:nvPr>
            <p:ph idx="1"/>
          </p:nvPr>
        </p:nvPicPr>
        <p:blipFill>
          <a:blip r:embed="rId1"/>
          <a:stretch>
            <a:fillRect/>
          </a:stretch>
        </p:blipFill>
        <p:spPr>
          <a:xfrm>
            <a:off x="297180" y="1757680"/>
            <a:ext cx="4335780" cy="31591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ldLvl="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5"/>
          <p:cNvSpPr txBox="1"/>
          <p:nvPr/>
        </p:nvSpPr>
        <p:spPr>
          <a:xfrm>
            <a:off x="1211028" y="5833864"/>
            <a:ext cx="2376264" cy="369332"/>
          </a:xfrm>
          <a:prstGeom prst="rect">
            <a:avLst/>
          </a:prstGeom>
          <a:noFill/>
        </p:spPr>
        <p:txBody>
          <a:bodyPr wrap="square" rtlCol="0">
            <a:spAutoFit/>
          </a:bodyPr>
          <a:lstStyle/>
          <a:p>
            <a:endParaRPr lang="zh-CN" altLang="en-US" dirty="0"/>
          </a:p>
        </p:txBody>
      </p:sp>
      <p:sp>
        <p:nvSpPr>
          <p:cNvPr id="9" name="TextBox 5"/>
          <p:cNvSpPr txBox="1"/>
          <p:nvPr/>
        </p:nvSpPr>
        <p:spPr>
          <a:xfrm>
            <a:off x="1864263" y="5464391"/>
            <a:ext cx="2376264" cy="369332"/>
          </a:xfrm>
          <a:prstGeom prst="rect">
            <a:avLst/>
          </a:prstGeom>
          <a:noFill/>
        </p:spPr>
        <p:txBody>
          <a:bodyPr wrap="square" rtlCol="0">
            <a:spAutoFit/>
          </a:bodyPr>
          <a:lstStyle/>
          <a:p>
            <a:endParaRPr lang="zh-CN" altLang="en-US" dirty="0"/>
          </a:p>
        </p:txBody>
      </p:sp>
      <p:sp>
        <p:nvSpPr>
          <p:cNvPr id="10" name="TextBox 6"/>
          <p:cNvSpPr txBox="1"/>
          <p:nvPr/>
        </p:nvSpPr>
        <p:spPr>
          <a:xfrm>
            <a:off x="5340985" y="4704080"/>
            <a:ext cx="3526790" cy="922020"/>
          </a:xfrm>
          <a:prstGeom prst="rect">
            <a:avLst/>
          </a:prstGeom>
          <a:noFill/>
        </p:spPr>
        <p:txBody>
          <a:bodyPr wrap="square" rtlCol="0">
            <a:spAutoFit/>
          </a:bodyPr>
          <a:lstStyle/>
          <a:p>
            <a:pPr algn="just"/>
            <a:r>
              <a:rPr lang="zh-CN" altLang="en-US" dirty="0">
                <a:solidFill>
                  <a:srgbClr val="FF0000"/>
                </a:solidFill>
                <a:latin typeface="微软雅黑" panose="020B0503020204020204" pitchFamily="34" charset="-122"/>
                <a:ea typeface="微软雅黑" panose="020B0503020204020204" pitchFamily="34" charset="-122"/>
              </a:rPr>
              <a:t>2018年5月2日，在五四青年节和北京大学建校120周年校庆来临之际，习近平来到北京大学考察</a:t>
            </a:r>
            <a:endParaRPr lang="zh-CN" altLang="en-US" dirty="0">
              <a:solidFill>
                <a:srgbClr val="FF0000"/>
              </a:solidFill>
              <a:latin typeface="微软雅黑" panose="020B0503020204020204" pitchFamily="34" charset="-122"/>
              <a:ea typeface="微软雅黑" panose="020B0503020204020204" pitchFamily="34" charset="-122"/>
            </a:endParaRPr>
          </a:p>
        </p:txBody>
      </p:sp>
      <p:grpSp>
        <p:nvGrpSpPr>
          <p:cNvPr id="11" name="组合 10"/>
          <p:cNvGrpSpPr/>
          <p:nvPr/>
        </p:nvGrpSpPr>
        <p:grpSpPr>
          <a:xfrm>
            <a:off x="65405" y="1553210"/>
            <a:ext cx="5126990" cy="3024505"/>
            <a:chOff x="4384620" y="1862832"/>
            <a:chExt cx="8511665" cy="3816244"/>
          </a:xfrm>
        </p:grpSpPr>
        <p:sp>
          <p:nvSpPr>
            <p:cNvPr id="12" name="矩形 12"/>
            <p:cNvSpPr/>
            <p:nvPr/>
          </p:nvSpPr>
          <p:spPr>
            <a:xfrm>
              <a:off x="4572000" y="1916832"/>
              <a:ext cx="8136904" cy="3762244"/>
            </a:xfrm>
            <a:custGeom>
              <a:avLst/>
              <a:gdLst>
                <a:gd name="connsiteX0" fmla="*/ 0 w 8136904"/>
                <a:gd name="connsiteY0" fmla="*/ 229019 h 3991263"/>
                <a:gd name="connsiteX1" fmla="*/ 229019 w 8136904"/>
                <a:gd name="connsiteY1" fmla="*/ 0 h 3991263"/>
                <a:gd name="connsiteX2" fmla="*/ 7907885 w 8136904"/>
                <a:gd name="connsiteY2" fmla="*/ 0 h 3991263"/>
                <a:gd name="connsiteX3" fmla="*/ 8136904 w 8136904"/>
                <a:gd name="connsiteY3" fmla="*/ 229019 h 3991263"/>
                <a:gd name="connsiteX4" fmla="*/ 8136904 w 8136904"/>
                <a:gd name="connsiteY4" fmla="*/ 3762244 h 3991263"/>
                <a:gd name="connsiteX5" fmla="*/ 7907885 w 8136904"/>
                <a:gd name="connsiteY5" fmla="*/ 3991263 h 3991263"/>
                <a:gd name="connsiteX6" fmla="*/ 229019 w 8136904"/>
                <a:gd name="connsiteY6" fmla="*/ 3991263 h 3991263"/>
                <a:gd name="connsiteX7" fmla="*/ 0 w 8136904"/>
                <a:gd name="connsiteY7" fmla="*/ 3762244 h 3991263"/>
                <a:gd name="connsiteX8" fmla="*/ 0 w 8136904"/>
                <a:gd name="connsiteY8" fmla="*/ 229019 h 3991263"/>
                <a:gd name="connsiteX0-1" fmla="*/ 7907885 w 8136904"/>
                <a:gd name="connsiteY0-2" fmla="*/ 0 h 3991263"/>
                <a:gd name="connsiteX1-3" fmla="*/ 8136904 w 8136904"/>
                <a:gd name="connsiteY1-4" fmla="*/ 229019 h 3991263"/>
                <a:gd name="connsiteX2-5" fmla="*/ 8136904 w 8136904"/>
                <a:gd name="connsiteY2-6" fmla="*/ 3762244 h 3991263"/>
                <a:gd name="connsiteX3-7" fmla="*/ 7907885 w 8136904"/>
                <a:gd name="connsiteY3-8" fmla="*/ 3991263 h 3991263"/>
                <a:gd name="connsiteX4-9" fmla="*/ 229019 w 8136904"/>
                <a:gd name="connsiteY4-10" fmla="*/ 3991263 h 3991263"/>
                <a:gd name="connsiteX5-11" fmla="*/ 0 w 8136904"/>
                <a:gd name="connsiteY5-12" fmla="*/ 3762244 h 3991263"/>
                <a:gd name="connsiteX6-13" fmla="*/ 0 w 8136904"/>
                <a:gd name="connsiteY6-14" fmla="*/ 229019 h 3991263"/>
                <a:gd name="connsiteX7-15" fmla="*/ 229019 w 8136904"/>
                <a:gd name="connsiteY7-16" fmla="*/ 0 h 3991263"/>
                <a:gd name="connsiteX8-17" fmla="*/ 7999325 w 8136904"/>
                <a:gd name="connsiteY8-18" fmla="*/ 91440 h 3991263"/>
                <a:gd name="connsiteX0-19" fmla="*/ 7907885 w 8136904"/>
                <a:gd name="connsiteY0-20" fmla="*/ 0 h 3991263"/>
                <a:gd name="connsiteX1-21" fmla="*/ 8136904 w 8136904"/>
                <a:gd name="connsiteY1-22" fmla="*/ 229019 h 3991263"/>
                <a:gd name="connsiteX2-23" fmla="*/ 8136904 w 8136904"/>
                <a:gd name="connsiteY2-24" fmla="*/ 3762244 h 3991263"/>
                <a:gd name="connsiteX3-25" fmla="*/ 7907885 w 8136904"/>
                <a:gd name="connsiteY3-26" fmla="*/ 3991263 h 3991263"/>
                <a:gd name="connsiteX4-27" fmla="*/ 229019 w 8136904"/>
                <a:gd name="connsiteY4-28" fmla="*/ 3991263 h 3991263"/>
                <a:gd name="connsiteX5-29" fmla="*/ 0 w 8136904"/>
                <a:gd name="connsiteY5-30" fmla="*/ 3762244 h 3991263"/>
                <a:gd name="connsiteX6-31" fmla="*/ 0 w 8136904"/>
                <a:gd name="connsiteY6-32" fmla="*/ 229019 h 3991263"/>
                <a:gd name="connsiteX7-33" fmla="*/ 229019 w 8136904"/>
                <a:gd name="connsiteY7-34" fmla="*/ 0 h 3991263"/>
                <a:gd name="connsiteX0-35" fmla="*/ 7907885 w 8136904"/>
                <a:gd name="connsiteY0-36" fmla="*/ 0 h 3991263"/>
                <a:gd name="connsiteX1-37" fmla="*/ 8136904 w 8136904"/>
                <a:gd name="connsiteY1-38" fmla="*/ 229019 h 3991263"/>
                <a:gd name="connsiteX2-39" fmla="*/ 8136904 w 8136904"/>
                <a:gd name="connsiteY2-40" fmla="*/ 3762244 h 3991263"/>
                <a:gd name="connsiteX3-41" fmla="*/ 7907885 w 8136904"/>
                <a:gd name="connsiteY3-42" fmla="*/ 3991263 h 3991263"/>
                <a:gd name="connsiteX4-43" fmla="*/ 229019 w 8136904"/>
                <a:gd name="connsiteY4-44" fmla="*/ 3991263 h 3991263"/>
                <a:gd name="connsiteX5-45" fmla="*/ 0 w 8136904"/>
                <a:gd name="connsiteY5-46" fmla="*/ 3762244 h 3991263"/>
                <a:gd name="connsiteX6-47" fmla="*/ 0 w 8136904"/>
                <a:gd name="connsiteY6-48" fmla="*/ 229019 h 3991263"/>
                <a:gd name="connsiteX0-49" fmla="*/ 8136904 w 8136904"/>
                <a:gd name="connsiteY0-50" fmla="*/ 0 h 3762244"/>
                <a:gd name="connsiteX1-51" fmla="*/ 8136904 w 8136904"/>
                <a:gd name="connsiteY1-52" fmla="*/ 3533225 h 3762244"/>
                <a:gd name="connsiteX2-53" fmla="*/ 7907885 w 8136904"/>
                <a:gd name="connsiteY2-54" fmla="*/ 3762244 h 3762244"/>
                <a:gd name="connsiteX3-55" fmla="*/ 229019 w 8136904"/>
                <a:gd name="connsiteY3-56" fmla="*/ 3762244 h 3762244"/>
                <a:gd name="connsiteX4-57" fmla="*/ 0 w 8136904"/>
                <a:gd name="connsiteY4-58" fmla="*/ 3533225 h 3762244"/>
                <a:gd name="connsiteX5-59" fmla="*/ 0 w 8136904"/>
                <a:gd name="connsiteY5-60" fmla="*/ 0 h 376224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8136904" h="3762244">
                  <a:moveTo>
                    <a:pt x="8136904" y="0"/>
                  </a:moveTo>
                  <a:lnTo>
                    <a:pt x="8136904" y="3533225"/>
                  </a:lnTo>
                  <a:cubicBezTo>
                    <a:pt x="8136904" y="3659709"/>
                    <a:pt x="8034369" y="3762244"/>
                    <a:pt x="7907885" y="3762244"/>
                  </a:cubicBezTo>
                  <a:lnTo>
                    <a:pt x="229019" y="3762244"/>
                  </a:lnTo>
                  <a:cubicBezTo>
                    <a:pt x="102535" y="3762244"/>
                    <a:pt x="0" y="3659709"/>
                    <a:pt x="0" y="3533225"/>
                  </a:cubicBezTo>
                  <a:lnTo>
                    <a:pt x="0" y="0"/>
                  </a:lnTo>
                </a:path>
              </a:pathLst>
            </a:cu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5032314" y="2226284"/>
              <a:ext cx="7215119" cy="720343"/>
            </a:xfrm>
            <a:prstGeom prst="rect">
              <a:avLst/>
            </a:prstGeom>
          </p:spPr>
          <p:txBody>
            <a:bodyPr wrap="square">
              <a:spAutoFit/>
            </a:bodyPr>
            <a:lstStyle/>
            <a:p>
              <a:pPr algn="just">
                <a:lnSpc>
                  <a:spcPct val="130000"/>
                </a:lnSpc>
                <a:spcAft>
                  <a:spcPts val="800"/>
                </a:spcAft>
              </a:pPr>
              <a:endParaRPr lang="zh-CN" altLang="en-US" sz="2400" b="1" dirty="0">
                <a:latin typeface="华文行楷" panose="02010800040101010101" pitchFamily="2" charset="-122"/>
                <a:ea typeface="华文行楷" panose="02010800040101010101" pitchFamily="2" charset="-122"/>
              </a:endParaRPr>
            </a:p>
          </p:txBody>
        </p:sp>
        <p:sp>
          <p:nvSpPr>
            <p:cNvPr id="14" name="任意多边形 4"/>
            <p:cNvSpPr/>
            <p:nvPr/>
          </p:nvSpPr>
          <p:spPr>
            <a:xfrm>
              <a:off x="4384620" y="1862832"/>
              <a:ext cx="2820185" cy="108000"/>
            </a:xfrm>
            <a:custGeom>
              <a:avLst/>
              <a:gdLst>
                <a:gd name="connsiteX0" fmla="*/ 2310062 w 2639475"/>
                <a:gd name="connsiteY0" fmla="*/ 0 h 350022"/>
                <a:gd name="connsiteX1" fmla="*/ 2639475 w 2639475"/>
                <a:gd name="connsiteY1" fmla="*/ 175011 h 350022"/>
                <a:gd name="connsiteX2" fmla="*/ 2310062 w 2639475"/>
                <a:gd name="connsiteY2" fmla="*/ 350022 h 350022"/>
                <a:gd name="connsiteX3" fmla="*/ 0 w 2639475"/>
                <a:gd name="connsiteY3" fmla="*/ 175011 h 350022"/>
                <a:gd name="connsiteX0-1" fmla="*/ 2613849 w 2943262"/>
                <a:gd name="connsiteY0-2" fmla="*/ 0 h 350022"/>
                <a:gd name="connsiteX1-3" fmla="*/ 2943262 w 2943262"/>
                <a:gd name="connsiteY1-4" fmla="*/ 175011 h 350022"/>
                <a:gd name="connsiteX2-5" fmla="*/ 2613849 w 2943262"/>
                <a:gd name="connsiteY2-6" fmla="*/ 350022 h 350022"/>
                <a:gd name="connsiteX3-7" fmla="*/ 0 w 2943262"/>
                <a:gd name="connsiteY3-8" fmla="*/ 175011 h 350022"/>
                <a:gd name="connsiteX4" fmla="*/ 2613849 w 2943262"/>
                <a:gd name="connsiteY4" fmla="*/ 0 h 350022"/>
              </a:gdLst>
              <a:ahLst/>
              <a:cxnLst>
                <a:cxn ang="0">
                  <a:pos x="connsiteX0-1" y="connsiteY0-2"/>
                </a:cxn>
                <a:cxn ang="0">
                  <a:pos x="connsiteX1-3" y="connsiteY1-4"/>
                </a:cxn>
                <a:cxn ang="0">
                  <a:pos x="connsiteX2-5" y="connsiteY2-6"/>
                </a:cxn>
                <a:cxn ang="0">
                  <a:pos x="connsiteX3-7" y="connsiteY3-8"/>
                </a:cxn>
                <a:cxn ang="0">
                  <a:pos x="connsiteX4" y="connsiteY4"/>
                </a:cxn>
              </a:cxnLst>
              <a:rect l="l" t="t" r="r" b="b"/>
              <a:pathLst>
                <a:path w="2943262" h="350022">
                  <a:moveTo>
                    <a:pt x="2613849" y="0"/>
                  </a:moveTo>
                  <a:cubicBezTo>
                    <a:pt x="2795779" y="0"/>
                    <a:pt x="2943262" y="78355"/>
                    <a:pt x="2943262" y="175011"/>
                  </a:cubicBezTo>
                  <a:cubicBezTo>
                    <a:pt x="2943262" y="271667"/>
                    <a:pt x="2795779" y="350022"/>
                    <a:pt x="2613849" y="350022"/>
                  </a:cubicBezTo>
                  <a:lnTo>
                    <a:pt x="0" y="175011"/>
                  </a:lnTo>
                  <a:lnTo>
                    <a:pt x="2613849" y="0"/>
                  </a:lnTo>
                  <a:close/>
                </a:path>
              </a:pathLst>
            </a:custGeom>
            <a:solidFill>
              <a:srgbClr val="D03B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任意多边形 5"/>
            <p:cNvSpPr/>
            <p:nvPr/>
          </p:nvSpPr>
          <p:spPr>
            <a:xfrm flipH="1">
              <a:off x="10076102" y="1862832"/>
              <a:ext cx="2820183" cy="108000"/>
            </a:xfrm>
            <a:custGeom>
              <a:avLst/>
              <a:gdLst>
                <a:gd name="connsiteX0" fmla="*/ 2310062 w 2639475"/>
                <a:gd name="connsiteY0" fmla="*/ 0 h 350022"/>
                <a:gd name="connsiteX1" fmla="*/ 2639475 w 2639475"/>
                <a:gd name="connsiteY1" fmla="*/ 175011 h 350022"/>
                <a:gd name="connsiteX2" fmla="*/ 2310062 w 2639475"/>
                <a:gd name="connsiteY2" fmla="*/ 350022 h 350022"/>
                <a:gd name="connsiteX3" fmla="*/ 0 w 2639475"/>
                <a:gd name="connsiteY3" fmla="*/ 175011 h 350022"/>
                <a:gd name="connsiteX0-1" fmla="*/ 2613849 w 2943262"/>
                <a:gd name="connsiteY0-2" fmla="*/ 0 h 350022"/>
                <a:gd name="connsiteX1-3" fmla="*/ 2943262 w 2943262"/>
                <a:gd name="connsiteY1-4" fmla="*/ 175011 h 350022"/>
                <a:gd name="connsiteX2-5" fmla="*/ 2613849 w 2943262"/>
                <a:gd name="connsiteY2-6" fmla="*/ 350022 h 350022"/>
                <a:gd name="connsiteX3-7" fmla="*/ 0 w 2943262"/>
                <a:gd name="connsiteY3-8" fmla="*/ 175011 h 350022"/>
                <a:gd name="connsiteX4" fmla="*/ 2613849 w 2943262"/>
                <a:gd name="connsiteY4" fmla="*/ 0 h 350022"/>
              </a:gdLst>
              <a:ahLst/>
              <a:cxnLst>
                <a:cxn ang="0">
                  <a:pos x="connsiteX0-1" y="connsiteY0-2"/>
                </a:cxn>
                <a:cxn ang="0">
                  <a:pos x="connsiteX1-3" y="connsiteY1-4"/>
                </a:cxn>
                <a:cxn ang="0">
                  <a:pos x="connsiteX2-5" y="connsiteY2-6"/>
                </a:cxn>
                <a:cxn ang="0">
                  <a:pos x="connsiteX3-7" y="connsiteY3-8"/>
                </a:cxn>
                <a:cxn ang="0">
                  <a:pos x="connsiteX4" y="connsiteY4"/>
                </a:cxn>
              </a:cxnLst>
              <a:rect l="l" t="t" r="r" b="b"/>
              <a:pathLst>
                <a:path w="2943262" h="350022">
                  <a:moveTo>
                    <a:pt x="2613849" y="0"/>
                  </a:moveTo>
                  <a:cubicBezTo>
                    <a:pt x="2795779" y="0"/>
                    <a:pt x="2943262" y="78355"/>
                    <a:pt x="2943262" y="175011"/>
                  </a:cubicBezTo>
                  <a:cubicBezTo>
                    <a:pt x="2943262" y="271667"/>
                    <a:pt x="2795779" y="350022"/>
                    <a:pt x="2613849" y="350022"/>
                  </a:cubicBezTo>
                  <a:lnTo>
                    <a:pt x="0" y="175011"/>
                  </a:lnTo>
                  <a:lnTo>
                    <a:pt x="2613849" y="0"/>
                  </a:lnTo>
                  <a:close/>
                </a:path>
              </a:pathLst>
            </a:custGeom>
            <a:solidFill>
              <a:srgbClr val="D03B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6" name="圆角矩形 3"/>
          <p:cNvSpPr/>
          <p:nvPr/>
        </p:nvSpPr>
        <p:spPr>
          <a:xfrm>
            <a:off x="1515745" y="1357630"/>
            <a:ext cx="2227580" cy="476250"/>
          </a:xfrm>
          <a:prstGeom prst="roundRect">
            <a:avLst>
              <a:gd name="adj" fmla="val 50000"/>
            </a:avLst>
          </a:prstGeom>
          <a:solidFill>
            <a:srgbClr val="CB363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latin typeface="微软雅黑" panose="020B0503020204020204" pitchFamily="34" charset="-122"/>
                <a:ea typeface="微软雅黑" panose="020B0503020204020204" pitchFamily="34" charset="-122"/>
              </a:rPr>
              <a:t>习总书记寄语</a:t>
            </a:r>
            <a:endParaRPr lang="zh-CN" altLang="en-US" sz="2400" b="1" dirty="0">
              <a:latin typeface="微软雅黑" panose="020B0503020204020204" pitchFamily="34" charset="-122"/>
              <a:ea typeface="微软雅黑" panose="020B0503020204020204" pitchFamily="34" charset="-122"/>
            </a:endParaRPr>
          </a:p>
        </p:txBody>
      </p:sp>
      <p:sp>
        <p:nvSpPr>
          <p:cNvPr id="3" name="文本框 2"/>
          <p:cNvSpPr txBox="1"/>
          <p:nvPr/>
        </p:nvSpPr>
        <p:spPr>
          <a:xfrm>
            <a:off x="548640" y="2182495"/>
            <a:ext cx="4145915" cy="475615"/>
          </a:xfrm>
          <a:prstGeom prst="rect">
            <a:avLst/>
          </a:prstGeom>
          <a:noFill/>
        </p:spPr>
        <p:txBody>
          <a:bodyPr wrap="square" rtlCol="0">
            <a:spAutoFit/>
          </a:bodyPr>
          <a:p>
            <a:pPr fontAlgn="auto">
              <a:lnSpc>
                <a:spcPts val="3000"/>
              </a:lnSpc>
            </a:pPr>
            <a:r>
              <a:rPr lang="en-US" altLang="zh-CN"/>
              <a:t>        </a:t>
            </a:r>
            <a:r>
              <a:rPr lang="en-US" altLang="zh-CN" sz="2400">
                <a:latin typeface="华文行楷" panose="02010800040101010101" pitchFamily="2" charset="-122"/>
                <a:ea typeface="华文行楷" panose="02010800040101010101" pitchFamily="2" charset="-122"/>
                <a:cs typeface="华文行楷" panose="02010800040101010101" pitchFamily="2" charset="-122"/>
              </a:rPr>
              <a:t> </a:t>
            </a:r>
            <a:endParaRPr lang="zh-CN" altLang="en-US" sz="2000">
              <a:latin typeface="微软雅黑" panose="020B0503020204020204" pitchFamily="34" charset="-122"/>
              <a:ea typeface="微软雅黑" panose="020B0503020204020204" pitchFamily="34" charset="-122"/>
              <a:cs typeface="华文行楷" panose="02010800040101010101" pitchFamily="2" charset="-122"/>
            </a:endParaRPr>
          </a:p>
        </p:txBody>
      </p:sp>
      <p:sp>
        <p:nvSpPr>
          <p:cNvPr id="4" name="文本框 3"/>
          <p:cNvSpPr txBox="1"/>
          <p:nvPr/>
        </p:nvSpPr>
        <p:spPr>
          <a:xfrm>
            <a:off x="309245" y="2106295"/>
            <a:ext cx="4624705" cy="2399665"/>
          </a:xfrm>
          <a:prstGeom prst="rect">
            <a:avLst/>
          </a:prstGeom>
          <a:noFill/>
        </p:spPr>
        <p:txBody>
          <a:bodyPr wrap="square" rtlCol="0">
            <a:spAutoFit/>
          </a:bodyPr>
          <a:p>
            <a:pPr algn="just" fontAlgn="auto">
              <a:lnSpc>
                <a:spcPts val="3000"/>
              </a:lnSpc>
            </a:pPr>
            <a:r>
              <a:rPr lang="en-US" altLang="zh-CN"/>
              <a:t>          </a:t>
            </a:r>
            <a:r>
              <a:rPr lang="en-US" altLang="zh-CN" sz="2000">
                <a:latin typeface="微软雅黑" panose="020B0503020204020204" pitchFamily="34" charset="-122"/>
                <a:ea typeface="微软雅黑" panose="020B0503020204020204" pitchFamily="34" charset="-122"/>
              </a:rPr>
              <a:t>新时代青年要乘新时代春风，在祖国的万里长空放飞青春梦想，</a:t>
            </a:r>
            <a:r>
              <a:rPr lang="zh-CN" altLang="en-US" sz="2000">
                <a:latin typeface="微软雅黑" panose="020B0503020204020204" pitchFamily="34" charset="-122"/>
                <a:ea typeface="微软雅黑" panose="020B0503020204020204" pitchFamily="34" charset="-122"/>
              </a:rPr>
              <a:t>以社会主义建设者和接班人的使命担当，为全面建成小康社会、全面建设社会主义现代化强国而努力奋斗，让中华民族伟大复兴在我们的奋斗中梦想成真！</a:t>
            </a:r>
            <a:endParaRPr lang="zh-CN" altLang="en-US" sz="2000">
              <a:latin typeface="微软雅黑" panose="020B0503020204020204" pitchFamily="34" charset="-122"/>
              <a:ea typeface="微软雅黑" panose="020B0503020204020204" pitchFamily="34" charset="-122"/>
            </a:endParaRPr>
          </a:p>
        </p:txBody>
      </p:sp>
      <p:pic>
        <p:nvPicPr>
          <p:cNvPr id="6" name="图片 5"/>
          <p:cNvPicPr>
            <a:picLocks noChangeAspect="1"/>
          </p:cNvPicPr>
          <p:nvPr/>
        </p:nvPicPr>
        <p:blipFill>
          <a:blip r:embed="rId1"/>
          <a:stretch>
            <a:fillRect/>
          </a:stretch>
        </p:blipFill>
        <p:spPr>
          <a:xfrm>
            <a:off x="5110480" y="1637665"/>
            <a:ext cx="3987800" cy="289750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anim calcmode="lin" valueType="num">
                                      <p:cBhvr>
                                        <p:cTn id="8" dur="500" fill="hold"/>
                                        <p:tgtEl>
                                          <p:spTgt spid="16"/>
                                        </p:tgtEl>
                                        <p:attrNameLst>
                                          <p:attrName>ppt_x</p:attrName>
                                        </p:attrNameLst>
                                      </p:cBhvr>
                                      <p:tavLst>
                                        <p:tav tm="0">
                                          <p:val>
                                            <p:strVal val="#ppt_x"/>
                                          </p:val>
                                        </p:tav>
                                        <p:tav tm="100000">
                                          <p:val>
                                            <p:strVal val="#ppt_x"/>
                                          </p:val>
                                        </p:tav>
                                      </p:tavLst>
                                    </p:anim>
                                    <p:anim calcmode="lin" valueType="num">
                                      <p:cBhvr>
                                        <p:cTn id="9" dur="5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ldLvl="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536575" y="1165860"/>
            <a:ext cx="7894955" cy="4526280"/>
          </a:xfrm>
        </p:spPr>
        <p:txBody>
          <a:bodyPr>
            <a:normAutofit/>
          </a:bodyPr>
          <a:lstStyle/>
          <a:p>
            <a:pPr marL="0" indent="0" fontAlgn="auto">
              <a:spcBef>
                <a:spcPts val="0"/>
              </a:spcBef>
              <a:spcAft>
                <a:spcPts val="600"/>
              </a:spcAft>
              <a:buNone/>
            </a:pPr>
            <a:r>
              <a:rPr lang="zh-CN" altLang="en-US" dirty="0">
                <a:latin typeface="微软雅黑" panose="020B0503020204020204" pitchFamily="34" charset="-122"/>
                <a:ea typeface="微软雅黑" panose="020B0503020204020204" pitchFamily="34" charset="-122"/>
              </a:rPr>
              <a:t>      </a:t>
            </a:r>
            <a:r>
              <a:rPr lang="zh-CN" altLang="en-US" sz="3000" b="1" dirty="0">
                <a:latin typeface="微软雅黑" panose="020B0503020204020204" pitchFamily="34" charset="-122"/>
                <a:ea typeface="微软雅黑" panose="020B0503020204020204" pitchFamily="34" charset="-122"/>
              </a:rPr>
              <a:t>文献阅读：</a:t>
            </a:r>
            <a:endParaRPr lang="en-US" altLang="zh-CN" dirty="0">
              <a:latin typeface="微软雅黑" panose="020B0503020204020204" pitchFamily="34" charset="-122"/>
              <a:ea typeface="微软雅黑" panose="020B0503020204020204" pitchFamily="34" charset="-122"/>
            </a:endParaRPr>
          </a:p>
          <a:p>
            <a:pPr algn="just">
              <a:lnSpc>
                <a:spcPct val="150000"/>
              </a:lnSpc>
              <a:buClr>
                <a:srgbClr val="C00000"/>
              </a:buClr>
              <a:buFont typeface="Wingdings" panose="05000000000000000000" pitchFamily="2" charset="2"/>
              <a:buChar char="u"/>
            </a:pPr>
            <a:r>
              <a:rPr lang="en-US" altLang="zh-CN" sz="2000" dirty="0">
                <a:latin typeface="微软雅黑" panose="020B0503020204020204" pitchFamily="34" charset="-122"/>
                <a:ea typeface="微软雅黑" panose="020B0503020204020204" pitchFamily="34" charset="-122"/>
              </a:rPr>
              <a:t>1. </a:t>
            </a:r>
            <a:r>
              <a:rPr lang="zh-CN" altLang="en-US" sz="2000" dirty="0">
                <a:latin typeface="微软雅黑" panose="020B0503020204020204" pitchFamily="34" charset="-122"/>
                <a:ea typeface="微软雅黑" panose="020B0503020204020204" pitchFamily="34" charset="-122"/>
              </a:rPr>
              <a:t>中共中央党史研究室：</a:t>
            </a:r>
            <a:r>
              <a:rPr lang="en-US" altLang="zh-CN" sz="2000" dirty="0">
                <a:latin typeface="微软雅黑" panose="020B0503020204020204" pitchFamily="34" charset="-122"/>
                <a:ea typeface="微软雅黑" panose="020B0503020204020204" pitchFamily="34" charset="-122"/>
              </a:rPr>
              <a:t>《</a:t>
            </a:r>
            <a:r>
              <a:rPr lang="zh-CN" altLang="en-US" sz="2000" dirty="0">
                <a:latin typeface="微软雅黑" panose="020B0503020204020204" pitchFamily="34" charset="-122"/>
                <a:ea typeface="微软雅黑" panose="020B0503020204020204" pitchFamily="34" charset="-122"/>
              </a:rPr>
              <a:t>中国共产党的九十年</a:t>
            </a:r>
            <a:r>
              <a:rPr lang="en-US" altLang="zh-CN" sz="2000" dirty="0">
                <a:latin typeface="微软雅黑" panose="020B0503020204020204" pitchFamily="34" charset="-122"/>
                <a:ea typeface="微软雅黑" panose="020B0503020204020204" pitchFamily="34" charset="-122"/>
              </a:rPr>
              <a:t>》</a:t>
            </a:r>
            <a:r>
              <a:rPr lang="zh-CN" altLang="en-US" sz="2000" dirty="0">
                <a:latin typeface="微软雅黑" panose="020B0503020204020204" pitchFamily="34" charset="-122"/>
                <a:ea typeface="微软雅黑" panose="020B0503020204020204" pitchFamily="34" charset="-122"/>
              </a:rPr>
              <a:t>，中共党史出版社、党建读物出版社</a:t>
            </a:r>
            <a:r>
              <a:rPr lang="en-US" altLang="zh-CN" sz="2000" dirty="0">
                <a:latin typeface="微软雅黑" panose="020B0503020204020204" pitchFamily="34" charset="-122"/>
                <a:ea typeface="微软雅黑" panose="020B0503020204020204" pitchFamily="34" charset="-122"/>
              </a:rPr>
              <a:t>2016</a:t>
            </a:r>
            <a:r>
              <a:rPr lang="zh-CN" altLang="en-US" sz="2000" dirty="0">
                <a:latin typeface="微软雅黑" panose="020B0503020204020204" pitchFamily="34" charset="-122"/>
                <a:ea typeface="微软雅黑" panose="020B0503020204020204" pitchFamily="34" charset="-122"/>
              </a:rPr>
              <a:t>年版。</a:t>
            </a:r>
            <a:endParaRPr lang="en-US" altLang="zh-CN" sz="2000" dirty="0">
              <a:latin typeface="微软雅黑" panose="020B0503020204020204" pitchFamily="34" charset="-122"/>
              <a:ea typeface="微软雅黑" panose="020B0503020204020204" pitchFamily="34" charset="-122"/>
            </a:endParaRPr>
          </a:p>
          <a:p>
            <a:pPr algn="just">
              <a:lnSpc>
                <a:spcPct val="150000"/>
              </a:lnSpc>
              <a:buClr>
                <a:srgbClr val="C00000"/>
              </a:buClr>
              <a:buFont typeface="Wingdings" panose="05000000000000000000" pitchFamily="2" charset="2"/>
              <a:buChar char="u"/>
            </a:pPr>
            <a:r>
              <a:rPr lang="en-US" altLang="zh-CN" sz="2000" dirty="0">
                <a:latin typeface="微软雅黑" panose="020B0503020204020204" pitchFamily="34" charset="-122"/>
                <a:ea typeface="微软雅黑" panose="020B0503020204020204" pitchFamily="34" charset="-122"/>
              </a:rPr>
              <a:t>2. </a:t>
            </a:r>
            <a:r>
              <a:rPr lang="zh-CN" altLang="en-US" sz="2000" dirty="0">
                <a:latin typeface="微软雅黑" panose="020B0503020204020204" pitchFamily="34" charset="-122"/>
                <a:ea typeface="微软雅黑" panose="020B0503020204020204" pitchFamily="34" charset="-122"/>
              </a:rPr>
              <a:t>普列汉诺夫：</a:t>
            </a:r>
            <a:r>
              <a:rPr lang="en-US" altLang="zh-CN" sz="2000" dirty="0">
                <a:latin typeface="微软雅黑" panose="020B0503020204020204" pitchFamily="34" charset="-122"/>
                <a:ea typeface="微软雅黑" panose="020B0503020204020204" pitchFamily="34" charset="-122"/>
              </a:rPr>
              <a:t>《</a:t>
            </a:r>
            <a:r>
              <a:rPr lang="zh-CN" altLang="en-US" sz="2000" dirty="0">
                <a:latin typeface="微软雅黑" panose="020B0503020204020204" pitchFamily="34" charset="-122"/>
                <a:ea typeface="微软雅黑" panose="020B0503020204020204" pitchFamily="34" charset="-122"/>
              </a:rPr>
              <a:t>社会主义与政治斗争</a:t>
            </a:r>
            <a:r>
              <a:rPr lang="en-US" altLang="zh-CN" sz="2000" dirty="0">
                <a:latin typeface="微软雅黑" panose="020B0503020204020204" pitchFamily="34" charset="-122"/>
                <a:ea typeface="微软雅黑" panose="020B0503020204020204" pitchFamily="34" charset="-122"/>
              </a:rPr>
              <a:t>》</a:t>
            </a:r>
            <a:r>
              <a:rPr lang="zh-CN" altLang="en-US" sz="2000" dirty="0">
                <a:latin typeface="微软雅黑" panose="020B0503020204020204" pitchFamily="34" charset="-122"/>
                <a:ea typeface="微软雅黑" panose="020B0503020204020204" pitchFamily="34" charset="-122"/>
              </a:rPr>
              <a:t>刘若水译，生活</a:t>
            </a:r>
            <a:r>
              <a:rPr lang="en-US" altLang="zh-CN" sz="2000" dirty="0">
                <a:latin typeface="微软雅黑" panose="020B0503020204020204" pitchFamily="34" charset="-122"/>
                <a:ea typeface="微软雅黑" panose="020B0503020204020204" pitchFamily="34" charset="-122"/>
                <a:sym typeface="+mn-ea"/>
              </a:rPr>
              <a:t>·</a:t>
            </a:r>
            <a:r>
              <a:rPr lang="zh-CN" altLang="en-US" sz="2000" dirty="0">
                <a:latin typeface="微软雅黑" panose="020B0503020204020204" pitchFamily="34" charset="-122"/>
                <a:ea typeface="微软雅黑" panose="020B0503020204020204" pitchFamily="34" charset="-122"/>
              </a:rPr>
              <a:t>读书</a:t>
            </a:r>
            <a:r>
              <a:rPr lang="en-US" altLang="zh-CN" sz="2000" dirty="0">
                <a:latin typeface="微软雅黑" panose="020B0503020204020204" pitchFamily="34" charset="-122"/>
                <a:ea typeface="微软雅黑" panose="020B0503020204020204" pitchFamily="34" charset="-122"/>
                <a:sym typeface="+mn-ea"/>
              </a:rPr>
              <a:t>·</a:t>
            </a:r>
            <a:r>
              <a:rPr lang="zh-CN" altLang="en-US" sz="2000" dirty="0">
                <a:latin typeface="微软雅黑" panose="020B0503020204020204" pitchFamily="34" charset="-122"/>
                <a:ea typeface="微软雅黑" panose="020B0503020204020204" pitchFamily="34" charset="-122"/>
              </a:rPr>
              <a:t>新知三联书店</a:t>
            </a:r>
            <a:r>
              <a:rPr lang="en-US" altLang="zh-CN" sz="2000" dirty="0">
                <a:latin typeface="微软雅黑" panose="020B0503020204020204" pitchFamily="34" charset="-122"/>
                <a:ea typeface="微软雅黑" panose="020B0503020204020204" pitchFamily="34" charset="-122"/>
              </a:rPr>
              <a:t>1957</a:t>
            </a:r>
            <a:r>
              <a:rPr lang="zh-CN" altLang="en-US" sz="2000" dirty="0">
                <a:latin typeface="微软雅黑" panose="020B0503020204020204" pitchFamily="34" charset="-122"/>
                <a:ea typeface="微软雅黑" panose="020B0503020204020204" pitchFamily="34" charset="-122"/>
              </a:rPr>
              <a:t>年版。</a:t>
            </a:r>
            <a:endParaRPr lang="en-US" altLang="zh-CN" sz="2000" dirty="0">
              <a:latin typeface="微软雅黑" panose="020B0503020204020204" pitchFamily="34" charset="-122"/>
              <a:ea typeface="微软雅黑" panose="020B0503020204020204" pitchFamily="34" charset="-122"/>
            </a:endParaRPr>
          </a:p>
          <a:p>
            <a:pPr algn="just">
              <a:lnSpc>
                <a:spcPct val="150000"/>
              </a:lnSpc>
              <a:buClr>
                <a:srgbClr val="C00000"/>
              </a:buClr>
              <a:buFont typeface="Wingdings" panose="05000000000000000000" pitchFamily="2" charset="2"/>
              <a:buChar char="u"/>
            </a:pPr>
            <a:r>
              <a:rPr lang="en-US" altLang="zh-CN" sz="2000" dirty="0">
                <a:latin typeface="微软雅黑" panose="020B0503020204020204" pitchFamily="34" charset="-122"/>
                <a:ea typeface="微软雅黑" panose="020B0503020204020204" pitchFamily="34" charset="-122"/>
              </a:rPr>
              <a:t>3. </a:t>
            </a:r>
            <a:r>
              <a:rPr lang="zh-CN" altLang="en-US" sz="2000" dirty="0">
                <a:latin typeface="微软雅黑" panose="020B0503020204020204" pitchFamily="34" charset="-122"/>
                <a:ea typeface="微软雅黑" panose="020B0503020204020204" pitchFamily="34" charset="-122"/>
              </a:rPr>
              <a:t>尼</a:t>
            </a:r>
            <a:r>
              <a:rPr lang="en-US" altLang="zh-CN" sz="2000" dirty="0">
                <a:latin typeface="微软雅黑" panose="020B0503020204020204" pitchFamily="34" charset="-122"/>
                <a:ea typeface="微软雅黑" panose="020B0503020204020204" pitchFamily="34" charset="-122"/>
                <a:sym typeface="+mn-ea"/>
              </a:rPr>
              <a:t>·</a:t>
            </a:r>
            <a:r>
              <a:rPr lang="zh-CN" altLang="en-US" sz="2000" dirty="0">
                <a:latin typeface="微软雅黑" panose="020B0503020204020204" pitchFamily="34" charset="-122"/>
                <a:ea typeface="微软雅黑" panose="020B0503020204020204" pitchFamily="34" charset="-122"/>
              </a:rPr>
              <a:t>伊</a:t>
            </a:r>
            <a:r>
              <a:rPr lang="en-US" altLang="zh-CN" sz="2000" dirty="0">
                <a:latin typeface="微软雅黑" panose="020B0503020204020204" pitchFamily="34" charset="-122"/>
                <a:ea typeface="微软雅黑" panose="020B0503020204020204" pitchFamily="34" charset="-122"/>
                <a:sym typeface="+mn-ea"/>
              </a:rPr>
              <a:t>·</a:t>
            </a:r>
            <a:r>
              <a:rPr lang="zh-CN" altLang="en-US" sz="2000" dirty="0">
                <a:latin typeface="微软雅黑" panose="020B0503020204020204" pitchFamily="34" charset="-122"/>
                <a:ea typeface="微软雅黑" panose="020B0503020204020204" pitchFamily="34" charset="-122"/>
              </a:rPr>
              <a:t>雷日科夫：</a:t>
            </a:r>
            <a:r>
              <a:rPr lang="en-US" altLang="zh-CN" sz="2000" dirty="0">
                <a:latin typeface="微软雅黑" panose="020B0503020204020204" pitchFamily="34" charset="-122"/>
                <a:ea typeface="微软雅黑" panose="020B0503020204020204" pitchFamily="34" charset="-122"/>
              </a:rPr>
              <a:t>《</a:t>
            </a:r>
            <a:r>
              <a:rPr lang="zh-CN" altLang="en-US" sz="2000" dirty="0">
                <a:latin typeface="微软雅黑" panose="020B0503020204020204" pitchFamily="34" charset="-122"/>
                <a:ea typeface="微软雅黑" panose="020B0503020204020204" pitchFamily="34" charset="-122"/>
              </a:rPr>
              <a:t>大国悲剧</a:t>
            </a:r>
            <a:r>
              <a:rPr lang="en-US" altLang="zh-CN" sz="2000" dirty="0">
                <a:latin typeface="微软雅黑" panose="020B0503020204020204" pitchFamily="34" charset="-122"/>
                <a:ea typeface="微软雅黑" panose="020B0503020204020204" pitchFamily="34" charset="-122"/>
              </a:rPr>
              <a:t>——</a:t>
            </a:r>
            <a:r>
              <a:rPr lang="zh-CN" altLang="en-US" sz="2000" dirty="0">
                <a:latin typeface="微软雅黑" panose="020B0503020204020204" pitchFamily="34" charset="-122"/>
                <a:ea typeface="微软雅黑" panose="020B0503020204020204" pitchFamily="34" charset="-122"/>
              </a:rPr>
              <a:t>苏联解体的前因后果</a:t>
            </a:r>
            <a:r>
              <a:rPr lang="en-US" altLang="zh-CN" sz="2000" dirty="0">
                <a:latin typeface="微软雅黑" panose="020B0503020204020204" pitchFamily="34" charset="-122"/>
                <a:ea typeface="微软雅黑" panose="020B0503020204020204" pitchFamily="34" charset="-122"/>
              </a:rPr>
              <a:t>》</a:t>
            </a:r>
            <a:r>
              <a:rPr lang="zh-CN" altLang="en-US" sz="2000" dirty="0">
                <a:latin typeface="微软雅黑" panose="020B0503020204020204" pitchFamily="34" charset="-122"/>
                <a:ea typeface="微软雅黑" panose="020B0503020204020204" pitchFamily="34" charset="-122"/>
              </a:rPr>
              <a:t>，徐昌瀚等译，新华出版社</a:t>
            </a:r>
            <a:r>
              <a:rPr lang="en-US" altLang="zh-CN" sz="2000" dirty="0">
                <a:latin typeface="微软雅黑" panose="020B0503020204020204" pitchFamily="34" charset="-122"/>
                <a:ea typeface="微软雅黑" panose="020B0503020204020204" pitchFamily="34" charset="-122"/>
              </a:rPr>
              <a:t>2008</a:t>
            </a:r>
            <a:r>
              <a:rPr lang="zh-CN" altLang="en-US" sz="2000" dirty="0">
                <a:latin typeface="微软雅黑" panose="020B0503020204020204" pitchFamily="34" charset="-122"/>
                <a:ea typeface="微软雅黑" panose="020B0503020204020204" pitchFamily="34" charset="-122"/>
              </a:rPr>
              <a:t>年版。</a:t>
            </a:r>
            <a:endParaRPr lang="zh-CN" altLang="en-US" sz="2000" dirty="0">
              <a:latin typeface="微软雅黑" panose="020B0503020204020204" pitchFamily="34" charset="-122"/>
              <a:ea typeface="微软雅黑" panose="020B0503020204020204" pitchFamily="34" charset="-122"/>
            </a:endParaRPr>
          </a:p>
        </p:txBody>
      </p:sp>
      <p:sp>
        <p:nvSpPr>
          <p:cNvPr id="4" name="星形: 五角 3"/>
          <p:cNvSpPr/>
          <p:nvPr/>
        </p:nvSpPr>
        <p:spPr>
          <a:xfrm>
            <a:off x="729923" y="1235869"/>
            <a:ext cx="432048" cy="432048"/>
          </a:xfrm>
          <a:prstGeom prst="star5">
            <a:avLst/>
          </a:prstGeom>
          <a:solidFill>
            <a:srgbClr val="B02D2E"/>
          </a:solidFill>
          <a:ln>
            <a:solidFill>
              <a:srgbClr val="C12C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49657" y="1196752"/>
            <a:ext cx="2573385" cy="3431180"/>
          </a:xfrm>
          <a:prstGeom prst="rect">
            <a:avLst/>
          </a:prstGeom>
        </p:spPr>
      </p:pic>
      <p:grpSp>
        <p:nvGrpSpPr>
          <p:cNvPr id="5" name="组合 4"/>
          <p:cNvGrpSpPr/>
          <p:nvPr/>
        </p:nvGrpSpPr>
        <p:grpSpPr>
          <a:xfrm>
            <a:off x="1769013" y="1679895"/>
            <a:ext cx="6907443" cy="3034508"/>
            <a:chOff x="1052601" y="872610"/>
            <a:chExt cx="10088988" cy="3996550"/>
          </a:xfrm>
        </p:grpSpPr>
        <p:sp>
          <p:nvSpPr>
            <p:cNvPr id="6" name="矩形: 圆角 5"/>
            <p:cNvSpPr/>
            <p:nvPr/>
          </p:nvSpPr>
          <p:spPr>
            <a:xfrm>
              <a:off x="1066537" y="1970090"/>
              <a:ext cx="10075052" cy="2899070"/>
            </a:xfrm>
            <a:prstGeom prst="roundRect">
              <a:avLst>
                <a:gd name="adj" fmla="val 7597"/>
              </a:avLst>
            </a:prstGeom>
            <a:noFill/>
            <a:ln w="35560">
              <a:solidFill>
                <a:srgbClr val="FF4C3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sym typeface="Helvetica" panose="020B0604020202020204" pitchFamily="34" charset="0"/>
              </a:endParaRPr>
            </a:p>
          </p:txBody>
        </p:sp>
        <p:sp>
          <p:nvSpPr>
            <p:cNvPr id="7" name="矩形 6"/>
            <p:cNvSpPr/>
            <p:nvPr/>
          </p:nvSpPr>
          <p:spPr>
            <a:xfrm>
              <a:off x="1052601" y="872610"/>
              <a:ext cx="3891462" cy="689099"/>
            </a:xfrm>
            <a:prstGeom prst="rect">
              <a:avLst/>
            </a:prstGeom>
            <a:solidFill>
              <a:srgbClr val="CB3630"/>
            </a:solid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2800" b="1" i="0" u="none" strike="noStrike" kern="1200" cap="none" spc="0" normalizeH="0" baseline="0" noProof="0" dirty="0">
                  <a:ln>
                    <a:noFill/>
                  </a:ln>
                  <a:solidFill>
                    <a:srgbClr val="FFFCDB"/>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ea"/>
                  <a:sym typeface="Helvetica" panose="020B0604020202020204" pitchFamily="34" charset="0"/>
                </a:rPr>
                <a:t> 问题与思考</a:t>
              </a:r>
              <a:endParaRPr kumimoji="0" lang="zh-CN" altLang="en-US" sz="2800" b="1" i="0" u="none" strike="noStrike" kern="1200" cap="none" spc="0" normalizeH="0" baseline="0" noProof="0" dirty="0">
                <a:ln>
                  <a:noFill/>
                </a:ln>
                <a:solidFill>
                  <a:srgbClr val="FFFCDB"/>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ea"/>
                <a:sym typeface="Helvetica" panose="020B0604020202020204" pitchFamily="34" charset="0"/>
              </a:endParaRPr>
            </a:p>
          </p:txBody>
        </p:sp>
      </p:grpSp>
      <p:sp>
        <p:nvSpPr>
          <p:cNvPr id="8" name="文本框 7"/>
          <p:cNvSpPr txBox="1"/>
          <p:nvPr/>
        </p:nvSpPr>
        <p:spPr>
          <a:xfrm>
            <a:off x="2123728" y="2764084"/>
            <a:ext cx="6120680" cy="829945"/>
          </a:xfrm>
          <a:prstGeom prst="rect">
            <a:avLst/>
          </a:prstGeom>
          <a:noFill/>
        </p:spPr>
        <p:txBody>
          <a:bodyPr wrap="square" rtlCol="0">
            <a:spAutoFit/>
          </a:bodyPr>
          <a:lstStyle/>
          <a:p>
            <a:r>
              <a:rPr lang="en-US" altLang="zh-CN" sz="2400" b="1" dirty="0">
                <a:latin typeface="微软雅黑" panose="020B0503020204020204" pitchFamily="34" charset="-122"/>
                <a:ea typeface="微软雅黑" panose="020B0503020204020204" pitchFamily="34" charset="-122"/>
              </a:rPr>
              <a:t>1. </a:t>
            </a:r>
            <a:r>
              <a:rPr lang="zh-CN" altLang="en-US" sz="2400" b="1" dirty="0">
                <a:latin typeface="微软雅黑" panose="020B0503020204020204" pitchFamily="34" charset="-122"/>
                <a:ea typeface="微软雅黑" panose="020B0503020204020204" pitchFamily="34" charset="-122"/>
              </a:rPr>
              <a:t>在新时代树立共产主义远大理想的历史意义是什么？</a:t>
            </a:r>
            <a:endParaRPr lang="zh-CN" altLang="en-US" sz="2400" b="1" dirty="0">
              <a:latin typeface="微软雅黑" panose="020B0503020204020204" pitchFamily="34" charset="-122"/>
              <a:ea typeface="微软雅黑" panose="020B0503020204020204" pitchFamily="34" charset="-122"/>
            </a:endParaRPr>
          </a:p>
        </p:txBody>
      </p:sp>
      <p:sp>
        <p:nvSpPr>
          <p:cNvPr id="9" name="文本框 8"/>
          <p:cNvSpPr txBox="1"/>
          <p:nvPr/>
        </p:nvSpPr>
        <p:spPr>
          <a:xfrm>
            <a:off x="2123728" y="3696008"/>
            <a:ext cx="6120680" cy="829945"/>
          </a:xfrm>
          <a:prstGeom prst="rect">
            <a:avLst/>
          </a:prstGeom>
          <a:noFill/>
        </p:spPr>
        <p:txBody>
          <a:bodyPr wrap="square" rtlCol="0">
            <a:spAutoFit/>
          </a:bodyPr>
          <a:lstStyle/>
          <a:p>
            <a:r>
              <a:rPr lang="en-US" altLang="zh-CN" sz="2400" b="1" dirty="0">
                <a:latin typeface="微软雅黑" panose="020B0503020204020204" pitchFamily="34" charset="-122"/>
                <a:ea typeface="微软雅黑" panose="020B0503020204020204" pitchFamily="34" charset="-122"/>
              </a:rPr>
              <a:t>2. </a:t>
            </a:r>
            <a:r>
              <a:rPr lang="zh-CN" altLang="en-US" sz="2400" b="1" dirty="0">
                <a:latin typeface="微软雅黑" panose="020B0503020204020204" pitchFamily="34" charset="-122"/>
                <a:ea typeface="微软雅黑" panose="020B0503020204020204" pitchFamily="34" charset="-122"/>
              </a:rPr>
              <a:t>结合自身实际，谈谈大学生如何把个人理想与共产主义远大理想统一起来。</a:t>
            </a:r>
            <a:endParaRPr lang="zh-CN" altLang="en-US" sz="2400" b="1" dirty="0">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611560" y="905569"/>
            <a:ext cx="8064895" cy="4525963"/>
          </a:xfrm>
        </p:spPr>
        <p:txBody>
          <a:bodyPr/>
          <a:lstStyle/>
          <a:p>
            <a:pPr marL="0" indent="0">
              <a:buNone/>
            </a:pPr>
            <a:r>
              <a:rPr lang="en-US" altLang="zh-CN" b="1" dirty="0">
                <a:solidFill>
                  <a:srgbClr val="C00000"/>
                </a:solidFill>
                <a:latin typeface="微软雅黑" panose="020B0503020204020204" pitchFamily="34" charset="-122"/>
                <a:ea typeface="微软雅黑" panose="020B0503020204020204" pitchFamily="34" charset="-122"/>
              </a:rPr>
              <a:t>            </a:t>
            </a:r>
            <a:r>
              <a:rPr lang="zh-CN" altLang="zh-CN" sz="2400" dirty="0">
                <a:solidFill>
                  <a:srgbClr val="C00000"/>
                </a:solidFill>
                <a:latin typeface="微软雅黑" panose="020B0503020204020204" pitchFamily="34" charset="-122"/>
                <a:ea typeface="微软雅黑" panose="020B0503020204020204" pitchFamily="34" charset="-122"/>
                <a:sym typeface="+mn-ea"/>
              </a:rPr>
              <a:t>《</a:t>
            </a:r>
            <a:r>
              <a:rPr lang="zh-CN" altLang="en-US" sz="2400" dirty="0">
                <a:solidFill>
                  <a:srgbClr val="C00000"/>
                </a:solidFill>
                <a:latin typeface="微软雅黑" panose="020B0503020204020204" pitchFamily="34" charset="-122"/>
                <a:ea typeface="微软雅黑" panose="020B0503020204020204" pitchFamily="34" charset="-122"/>
                <a:sym typeface="+mn-ea"/>
              </a:rPr>
              <a:t>清明 </a:t>
            </a:r>
            <a:r>
              <a:rPr lang="en-US" altLang="zh-CN" sz="2400" dirty="0">
                <a:solidFill>
                  <a:srgbClr val="C00000"/>
                </a:solidFill>
                <a:latin typeface="微软雅黑" panose="020B0503020204020204" pitchFamily="34" charset="-122"/>
                <a:ea typeface="微软雅黑" panose="020B0503020204020204" pitchFamily="34" charset="-122"/>
                <a:sym typeface="+mn-ea"/>
              </a:rPr>
              <a:t>· </a:t>
            </a:r>
            <a:r>
              <a:rPr lang="zh-CN" altLang="en-US" sz="2400" dirty="0">
                <a:solidFill>
                  <a:srgbClr val="C00000"/>
                </a:solidFill>
                <a:latin typeface="微软雅黑" panose="020B0503020204020204" pitchFamily="34" charset="-122"/>
                <a:ea typeface="微软雅黑" panose="020B0503020204020204" pitchFamily="34" charset="-122"/>
                <a:sym typeface="+mn-ea"/>
              </a:rPr>
              <a:t>红色家书 </a:t>
            </a:r>
            <a:r>
              <a:rPr lang="en-US" altLang="zh-CN" sz="2400" dirty="0">
                <a:solidFill>
                  <a:srgbClr val="C00000"/>
                </a:solidFill>
                <a:latin typeface="微软雅黑" panose="020B0503020204020204" pitchFamily="34" charset="-122"/>
                <a:ea typeface="微软雅黑" panose="020B0503020204020204" pitchFamily="34" charset="-122"/>
                <a:sym typeface="+mn-ea"/>
              </a:rPr>
              <a:t>· </a:t>
            </a:r>
            <a:r>
              <a:rPr lang="zh-CN" altLang="zh-CN" sz="2400" dirty="0">
                <a:solidFill>
                  <a:srgbClr val="C00000"/>
                </a:solidFill>
                <a:latin typeface="微软雅黑" panose="020B0503020204020204" pitchFamily="34" charset="-122"/>
                <a:ea typeface="微软雅黑" panose="020B0503020204020204" pitchFamily="34" charset="-122"/>
                <a:sym typeface="+mn-ea"/>
              </a:rPr>
              <a:t>王经燕：</a:t>
            </a:r>
            <a:r>
              <a:rPr lang="zh-CN" altLang="en-US" sz="2400" dirty="0">
                <a:solidFill>
                  <a:srgbClr val="C00000"/>
                </a:solidFill>
                <a:latin typeface="微软雅黑" panose="020B0503020204020204" pitchFamily="34" charset="-122"/>
                <a:ea typeface="微软雅黑" panose="020B0503020204020204" pitchFamily="34" charset="-122"/>
                <a:sym typeface="+mn-ea"/>
              </a:rPr>
              <a:t>致张朝燮》</a:t>
            </a:r>
            <a:endParaRPr lang="zh-CN" altLang="en-US" sz="2400" dirty="0">
              <a:solidFill>
                <a:srgbClr val="C00000"/>
              </a:solidFill>
              <a:latin typeface="微软雅黑" panose="020B0503020204020204" pitchFamily="34" charset="-122"/>
              <a:ea typeface="微软雅黑" panose="020B0503020204020204" pitchFamily="34" charset="-122"/>
            </a:endParaRPr>
          </a:p>
          <a:p>
            <a:pPr marL="0" indent="0">
              <a:buNone/>
            </a:pPr>
            <a:endParaRPr lang="en-US" altLang="zh-CN" b="1" dirty="0">
              <a:solidFill>
                <a:srgbClr val="C00000"/>
              </a:solidFill>
              <a:latin typeface="微软雅黑" panose="020B0503020204020204" pitchFamily="34" charset="-122"/>
              <a:ea typeface="微软雅黑" panose="020B0503020204020204" pitchFamily="34" charset="-122"/>
            </a:endParaRPr>
          </a:p>
          <a:p>
            <a:pPr marL="0" indent="0">
              <a:buNone/>
            </a:pPr>
            <a:r>
              <a:rPr lang="en-US" altLang="zh-CN" dirty="0">
                <a:latin typeface="微软雅黑" panose="020B0503020204020204" pitchFamily="34" charset="-122"/>
                <a:ea typeface="微软雅黑" panose="020B0503020204020204" pitchFamily="34" charset="-122"/>
              </a:rPr>
              <a:t>         </a:t>
            </a:r>
            <a:endParaRPr lang="zh-CN" altLang="en-US" dirty="0">
              <a:latin typeface="微软雅黑" panose="020B0503020204020204" pitchFamily="34" charset="-122"/>
              <a:ea typeface="微软雅黑" panose="020B0503020204020204" pitchFamily="34" charset="-122"/>
            </a:endParaRPr>
          </a:p>
        </p:txBody>
      </p:sp>
      <p:pic>
        <p:nvPicPr>
          <p:cNvPr id="2" name="2.《清明 · 红色家书 · 王经燕致丈夫张朝燮》 ">
            <a:hlinkClick r:id="" action="ppaction://media"/>
          </p:cNvPr>
          <p:cNvPicPr/>
          <p:nvPr>
            <a:videoFile r:link="rId1"/>
            <p:extLst>
              <p:ext uri="{DAA4B4D4-6D71-4841-9C94-3DE7FCFB9230}">
                <p14:media xmlns:p14="http://schemas.microsoft.com/office/powerpoint/2010/main" r:embed="rId2"/>
              </p:ext>
            </p:extLst>
          </p:nvPr>
        </p:nvPicPr>
        <p:blipFill>
          <a:blip r:embed="rId3"/>
          <a:stretch>
            <a:fillRect/>
          </a:stretch>
        </p:blipFill>
        <p:spPr>
          <a:xfrm>
            <a:off x="1586865" y="1760220"/>
            <a:ext cx="6014085" cy="3671570"/>
          </a:xfrm>
          <a:prstGeom prst="rect">
            <a:avLst/>
          </a:prstGeom>
        </p:spPr>
      </p:pic>
      <p:grpSp>
        <p:nvGrpSpPr>
          <p:cNvPr id="5" name="组合 4"/>
          <p:cNvGrpSpPr/>
          <p:nvPr/>
        </p:nvGrpSpPr>
        <p:grpSpPr>
          <a:xfrm>
            <a:off x="1697342" y="1019793"/>
            <a:ext cx="432048" cy="432048"/>
            <a:chOff x="2168078" y="2148688"/>
            <a:chExt cx="795066" cy="795066"/>
          </a:xfrm>
        </p:grpSpPr>
        <p:sp>
          <p:nvSpPr>
            <p:cNvPr id="6" name="椭圆 5"/>
            <p:cNvSpPr/>
            <p:nvPr/>
          </p:nvSpPr>
          <p:spPr>
            <a:xfrm>
              <a:off x="2168078" y="2148688"/>
              <a:ext cx="795066" cy="795066"/>
            </a:xfrm>
            <a:prstGeom prst="ellipse">
              <a:avLst/>
            </a:prstGeom>
            <a:ln w="15875">
              <a:solidFill>
                <a:srgbClr val="C00000"/>
              </a:solidFill>
            </a:ln>
          </p:spPr>
          <p:txBody>
            <a:bodyPr wrap="square" rtlCol="0" anchor="ctr">
              <a:spAutoFit/>
            </a:bodyPr>
            <a:p>
              <a:pPr marL="285750" algn="ctr">
                <a:lnSpc>
                  <a:spcPct val="150000"/>
                </a:lnSpc>
                <a:spcBef>
                  <a:spcPts val="1200"/>
                </a:spcBef>
                <a:buClr>
                  <a:srgbClr val="252E62"/>
                </a:buClr>
              </a:pPr>
              <a:endParaRPr lang="zh-CN" altLang="en-US" sz="2400" dirty="0">
                <a:solidFill>
                  <a:srgbClr val="900F13"/>
                </a:solidFill>
                <a:latin typeface="微软雅黑" panose="020B0503020204020204" pitchFamily="34" charset="-122"/>
                <a:ea typeface="微软雅黑" panose="020B0503020204020204" pitchFamily="34" charset="-122"/>
              </a:endParaRPr>
            </a:p>
          </p:txBody>
        </p:sp>
        <p:sp>
          <p:nvSpPr>
            <p:cNvPr id="7" name="椭圆 6"/>
            <p:cNvSpPr/>
            <p:nvPr/>
          </p:nvSpPr>
          <p:spPr>
            <a:xfrm flipV="1">
              <a:off x="2478722" y="2307701"/>
              <a:ext cx="185515" cy="185515"/>
            </a:xfrm>
            <a:prstGeom prst="ellipse">
              <a:avLst/>
            </a:prstGeom>
            <a:ln w="12700">
              <a:solidFill>
                <a:srgbClr val="C00000"/>
              </a:solidFill>
            </a:ln>
          </p:spPr>
          <p:txBody>
            <a:bodyPr wrap="square" rtlCol="0" anchor="ctr">
              <a:spAutoFit/>
            </a:bodyPr>
            <a:p>
              <a:pPr marL="285750" algn="ctr">
                <a:lnSpc>
                  <a:spcPct val="150000"/>
                </a:lnSpc>
                <a:spcBef>
                  <a:spcPts val="1200"/>
                </a:spcBef>
                <a:buClr>
                  <a:srgbClr val="252E62"/>
                </a:buClr>
              </a:pPr>
              <a:endParaRPr lang="zh-CN" altLang="en-US" sz="2400" dirty="0">
                <a:solidFill>
                  <a:srgbClr val="900F13"/>
                </a:solidFill>
                <a:latin typeface="微软雅黑" panose="020B0503020204020204" pitchFamily="34" charset="-122"/>
                <a:ea typeface="微软雅黑" panose="020B0503020204020204" pitchFamily="34" charset="-122"/>
              </a:endParaRPr>
            </a:p>
          </p:txBody>
        </p:sp>
        <p:sp>
          <p:nvSpPr>
            <p:cNvPr id="8" name="椭圆 7"/>
            <p:cNvSpPr/>
            <p:nvPr/>
          </p:nvSpPr>
          <p:spPr>
            <a:xfrm flipV="1">
              <a:off x="2346211" y="2360705"/>
              <a:ext cx="132511" cy="132511"/>
            </a:xfrm>
            <a:prstGeom prst="ellipse">
              <a:avLst/>
            </a:prstGeom>
            <a:ln w="12700">
              <a:solidFill>
                <a:srgbClr val="C00000"/>
              </a:solidFill>
            </a:ln>
          </p:spPr>
          <p:txBody>
            <a:bodyPr wrap="square" rtlCol="0" anchor="ctr">
              <a:spAutoFit/>
            </a:bodyPr>
            <a:p>
              <a:pPr marL="285750" algn="ctr">
                <a:lnSpc>
                  <a:spcPct val="150000"/>
                </a:lnSpc>
                <a:spcBef>
                  <a:spcPts val="1200"/>
                </a:spcBef>
                <a:buClr>
                  <a:srgbClr val="252E62"/>
                </a:buClr>
              </a:pPr>
              <a:endParaRPr lang="zh-CN" altLang="en-US" sz="2400" dirty="0">
                <a:solidFill>
                  <a:srgbClr val="900F13"/>
                </a:solidFill>
                <a:latin typeface="微软雅黑" panose="020B0503020204020204" pitchFamily="34" charset="-122"/>
                <a:ea typeface="微软雅黑" panose="020B0503020204020204" pitchFamily="34" charset="-122"/>
              </a:endParaRPr>
            </a:p>
          </p:txBody>
        </p:sp>
        <p:sp>
          <p:nvSpPr>
            <p:cNvPr id="9" name="圆角矩形 16"/>
            <p:cNvSpPr/>
            <p:nvPr/>
          </p:nvSpPr>
          <p:spPr>
            <a:xfrm>
              <a:off x="2300589" y="2508094"/>
              <a:ext cx="376900" cy="250144"/>
            </a:xfrm>
            <a:prstGeom prst="roundRect">
              <a:avLst>
                <a:gd name="adj" fmla="val 12565"/>
              </a:avLst>
            </a:prstGeom>
            <a:noFill/>
            <a:ln w="12700">
              <a:solidFill>
                <a:srgbClr val="C00000"/>
              </a:solidFill>
            </a:ln>
          </p:spPr>
          <p:txBody>
            <a:bodyPr wrap="square" rtlCol="0" anchor="ctr">
              <a:spAutoFit/>
            </a:bodyPr>
            <a:p>
              <a:pPr marL="285750" algn="ctr">
                <a:lnSpc>
                  <a:spcPct val="150000"/>
                </a:lnSpc>
                <a:spcBef>
                  <a:spcPts val="1200"/>
                </a:spcBef>
                <a:buClr>
                  <a:srgbClr val="252E62"/>
                </a:buClr>
              </a:pPr>
              <a:endParaRPr lang="zh-CN" altLang="en-US" sz="2400" dirty="0">
                <a:solidFill>
                  <a:srgbClr val="900F13"/>
                </a:solidFill>
                <a:latin typeface="微软雅黑" panose="020B0503020204020204" pitchFamily="34" charset="-122"/>
                <a:ea typeface="微软雅黑" panose="020B0503020204020204" pitchFamily="34" charset="-122"/>
              </a:endParaRPr>
            </a:p>
          </p:txBody>
        </p:sp>
        <p:sp>
          <p:nvSpPr>
            <p:cNvPr id="10" name="等腰三角形 9"/>
            <p:cNvSpPr/>
            <p:nvPr/>
          </p:nvSpPr>
          <p:spPr>
            <a:xfrm rot="16200000">
              <a:off x="2641730" y="2543854"/>
              <a:ext cx="236893" cy="165374"/>
            </a:xfrm>
            <a:prstGeom prst="triangle">
              <a:avLst/>
            </a:prstGeom>
            <a:ln w="12700">
              <a:solidFill>
                <a:srgbClr val="C00000"/>
              </a:solidFill>
            </a:ln>
          </p:spPr>
          <p:txBody>
            <a:bodyPr wrap="square" rtlCol="0" anchor="ctr">
              <a:spAutoFit/>
            </a:bodyPr>
            <a:p>
              <a:pPr marL="285750" algn="ctr">
                <a:lnSpc>
                  <a:spcPct val="150000"/>
                </a:lnSpc>
                <a:spcBef>
                  <a:spcPts val="1200"/>
                </a:spcBef>
                <a:buClr>
                  <a:srgbClr val="252E62"/>
                </a:buClr>
              </a:pPr>
              <a:endParaRPr lang="zh-CN" altLang="en-US" sz="2400" dirty="0">
                <a:solidFill>
                  <a:srgbClr val="900F13"/>
                </a:solidFill>
                <a:latin typeface="微软雅黑" panose="020B0503020204020204" pitchFamily="34" charset="-122"/>
                <a:ea typeface="微软雅黑" panose="020B0503020204020204" pitchFamily="34" charset="-122"/>
              </a:endParaRPr>
            </a:p>
          </p:txBody>
        </p:sp>
        <p:sp>
          <p:nvSpPr>
            <p:cNvPr id="13" name="圆角矩形 18"/>
            <p:cNvSpPr/>
            <p:nvPr/>
          </p:nvSpPr>
          <p:spPr>
            <a:xfrm>
              <a:off x="2373512" y="2573131"/>
              <a:ext cx="231055" cy="132102"/>
            </a:xfrm>
            <a:prstGeom prst="roundRect">
              <a:avLst>
                <a:gd name="adj" fmla="val 12565"/>
              </a:avLst>
            </a:prstGeom>
            <a:solidFill>
              <a:srgbClr val="C00000"/>
            </a:solidFill>
            <a:ln w="12700">
              <a:noFill/>
            </a:ln>
          </p:spPr>
          <p:txBody>
            <a:bodyPr wrap="square" rtlCol="0" anchor="ctr">
              <a:spAutoFit/>
            </a:bodyPr>
            <a:p>
              <a:pPr marL="285750" algn="ctr">
                <a:lnSpc>
                  <a:spcPct val="150000"/>
                </a:lnSpc>
                <a:spcBef>
                  <a:spcPts val="1200"/>
                </a:spcBef>
                <a:buClr>
                  <a:srgbClr val="252E62"/>
                </a:buClr>
              </a:pPr>
              <a:endParaRPr lang="zh-CN" altLang="en-US" sz="2400" dirty="0">
                <a:solidFill>
                  <a:srgbClr val="900F13"/>
                </a:solidFill>
                <a:latin typeface="微软雅黑" panose="020B0503020204020204" pitchFamily="34" charset="-122"/>
                <a:ea typeface="微软雅黑" panose="020B0503020204020204" pitchFamily="34" charset="-122"/>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26" presetClass="emph" presetSubtype="0" repeatCount="indefinite" fill="hold" nodeType="withEffect">
                                  <p:stCondLst>
                                    <p:cond delay="0"/>
                                  </p:stCondLst>
                                  <p:childTnLst>
                                    <p:animEffect transition="out" filter="fade">
                                      <p:cBhvr>
                                        <p:cTn id="14" dur="1000" tmFilter="0, 0; .2, .5; .8, .5; 1, 0"/>
                                        <p:tgtEl>
                                          <p:spTgt spid="5"/>
                                        </p:tgtEl>
                                      </p:cBhvr>
                                    </p:animEffect>
                                    <p:animScale>
                                      <p:cBhvr>
                                        <p:cTn id="15" dur="50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video fullScrn="0">
              <p:cMediaNode>
                <p:cTn id="16" fill="hold" display="1">
                  <p:stCondLst>
                    <p:cond delay="indefinite"/>
                  </p:stCondLst>
                  <p:endCondLst>
                    <p:cond evt="onNext">
                      <p:tgtEl>
                        <p:sldTgt/>
                      </p:tgtEl>
                    </p:cond>
                    <p:cond evt="onPrev">
                      <p:tgtEl>
                        <p:sldTgt/>
                      </p:tgtEl>
                    </p:cond>
                  </p:endCondLst>
                </p:cTn>
                <p:tgtEl>
                  <p:spTgt spid="2"/>
                </p:tgtEl>
              </p:cMediaNode>
            </p:video>
            <p:seq concurrent="1" nextAc="seek">
              <p:cTn id="17" restart="whenNotActive" fill="hold" evtFilter="cancelBubble" nodeType="interactiveSeq">
                <p:stCondLst>
                  <p:cond evt="onClick" delay="0">
                    <p:tgtEl>
                      <p:spTgt spid="2"/>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additive="base">
                                        <p:cTn id="21"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0"/>
          <p:cNvSpPr txBox="1"/>
          <p:nvPr/>
        </p:nvSpPr>
        <p:spPr>
          <a:xfrm>
            <a:off x="160655" y="789940"/>
            <a:ext cx="8448040" cy="1229995"/>
          </a:xfrm>
          <a:prstGeom prst="rect">
            <a:avLst/>
          </a:prstGeom>
          <a:noFill/>
        </p:spPr>
        <p:txBody>
          <a:bodyPr wrap="square" rtlCol="0">
            <a:spAutoFit/>
          </a:bodyPr>
          <a:lstStyle/>
          <a:p>
            <a:pPr algn="l"/>
            <a:r>
              <a:rPr lang="en-US" altLang="zh-CN" sz="2800" b="1" spc="300" dirty="0">
                <a:solidFill>
                  <a:srgbClr val="C00000"/>
                </a:solidFill>
                <a:latin typeface="微软雅黑" panose="020B0503020204020204" pitchFamily="34" charset="-122"/>
                <a:ea typeface="微软雅黑" panose="020B0503020204020204" pitchFamily="34" charset="-122"/>
              </a:rPr>
              <a:t>          </a:t>
            </a:r>
            <a:r>
              <a:rPr lang="zh-CN" altLang="en-US" sz="2800" b="1" spc="300" dirty="0">
                <a:solidFill>
                  <a:srgbClr val="C00000"/>
                </a:solidFill>
                <a:latin typeface="微软雅黑" panose="020B0503020204020204" pitchFamily="34" charset="-122"/>
                <a:ea typeface="微软雅黑" panose="020B0503020204020204" pitchFamily="34" charset="-122"/>
              </a:rPr>
              <a:t>一、科学预言，真理光芒：</a:t>
            </a:r>
            <a:endParaRPr lang="zh-CN" altLang="en-US" sz="2800" b="1" spc="300" dirty="0">
              <a:solidFill>
                <a:srgbClr val="C00000"/>
              </a:solidFill>
              <a:latin typeface="微软雅黑" panose="020B0503020204020204" pitchFamily="34" charset="-122"/>
              <a:ea typeface="微软雅黑" panose="020B0503020204020204" pitchFamily="34" charset="-122"/>
            </a:endParaRPr>
          </a:p>
          <a:p>
            <a:pPr algn="l"/>
            <a:r>
              <a:rPr lang="zh-CN" altLang="en-US" sz="2800" b="1" spc="300" dirty="0">
                <a:solidFill>
                  <a:srgbClr val="C00000"/>
                </a:solidFill>
                <a:latin typeface="微软雅黑" panose="020B0503020204020204" pitchFamily="34" charset="-122"/>
                <a:ea typeface="微软雅黑" panose="020B0503020204020204" pitchFamily="34" charset="-122"/>
              </a:rPr>
              <a:t>               马克思主义经典作家论共产主义</a:t>
            </a:r>
            <a:endParaRPr lang="en-US" altLang="zh-CN" sz="2800" b="1" spc="300" dirty="0">
              <a:solidFill>
                <a:srgbClr val="C00000"/>
              </a:solidFill>
              <a:latin typeface="微软雅黑" panose="020B0503020204020204" pitchFamily="34" charset="-122"/>
              <a:ea typeface="微软雅黑" panose="020B0503020204020204" pitchFamily="34" charset="-122"/>
            </a:endParaRPr>
          </a:p>
          <a:p>
            <a:pPr algn="l"/>
            <a:endParaRPr lang="zh-CN" altLang="en-US" spc="300" dirty="0">
              <a:latin typeface="微软雅黑" panose="020B0503020204020204" pitchFamily="34" charset="-122"/>
              <a:ea typeface="微软雅黑" panose="020B0503020204020204" pitchFamily="34" charset="-122"/>
            </a:endParaRPr>
          </a:p>
        </p:txBody>
      </p:sp>
      <p:sp>
        <p:nvSpPr>
          <p:cNvPr id="8" name="文本框 7"/>
          <p:cNvSpPr txBox="1"/>
          <p:nvPr/>
        </p:nvSpPr>
        <p:spPr>
          <a:xfrm>
            <a:off x="976192" y="1824006"/>
            <a:ext cx="7632848" cy="983615"/>
          </a:xfrm>
          <a:prstGeom prst="rect">
            <a:avLst/>
          </a:prstGeom>
          <a:noFill/>
        </p:spPr>
        <p:txBody>
          <a:bodyPr wrap="square" rtlCol="0">
            <a:spAutoFit/>
          </a:bodyPr>
          <a:lstStyle/>
          <a:p>
            <a:pPr algn="ctr"/>
            <a:r>
              <a:rPr lang="zh-CN" altLang="en-US" sz="2000" dirty="0">
                <a:solidFill>
                  <a:srgbClr val="C00000"/>
                </a:solidFill>
                <a:latin typeface="微软雅黑" panose="020B0503020204020204" pitchFamily="34" charset="-122"/>
                <a:ea typeface="微软雅黑" panose="020B0503020204020204" pitchFamily="34" charset="-122"/>
              </a:rPr>
              <a:t>《不朽的马克思》（片段）</a:t>
            </a:r>
            <a:endParaRPr lang="en-US" altLang="zh-CN" sz="2000" dirty="0">
              <a:solidFill>
                <a:srgbClr val="C00000"/>
              </a:solidFill>
              <a:latin typeface="微软雅黑" panose="020B0503020204020204" pitchFamily="34" charset="-122"/>
              <a:ea typeface="微软雅黑" panose="020B0503020204020204" pitchFamily="34" charset="-122"/>
            </a:endParaRPr>
          </a:p>
          <a:p>
            <a:pPr algn="ctr"/>
            <a:r>
              <a:rPr lang="zh-CN" altLang="en-US" sz="2000" dirty="0">
                <a:solidFill>
                  <a:srgbClr val="C00000"/>
                </a:solidFill>
                <a:latin typeface="微软雅黑" panose="020B0503020204020204" pitchFamily="34" charset="-122"/>
                <a:ea typeface="微软雅黑" panose="020B0503020204020204" pitchFamily="34" charset="-122"/>
              </a:rPr>
              <a:t>（</a:t>
            </a:r>
            <a:r>
              <a:rPr lang="zh-CN" altLang="en-US" sz="2000">
                <a:solidFill>
                  <a:srgbClr val="C00000"/>
                </a:solidFill>
                <a:latin typeface="微软雅黑" panose="020B0503020204020204" pitchFamily="34" charset="-122"/>
                <a:ea typeface="微软雅黑" panose="020B0503020204020204" pitchFamily="34" charset="-122"/>
              </a:rPr>
              <a:t>共产主义者同盟及《共产党</a:t>
            </a:r>
            <a:r>
              <a:rPr lang="zh-CN" altLang="en-US" sz="2000" dirty="0">
                <a:solidFill>
                  <a:srgbClr val="C00000"/>
                </a:solidFill>
                <a:latin typeface="微软雅黑" panose="020B0503020204020204" pitchFamily="34" charset="-122"/>
                <a:ea typeface="微软雅黑" panose="020B0503020204020204" pitchFamily="34" charset="-122"/>
              </a:rPr>
              <a:t>宣言》的诞生）</a:t>
            </a:r>
            <a:endParaRPr lang="en-US" altLang="zh-CN" sz="2000" dirty="0">
              <a:latin typeface="微软雅黑" panose="020B0503020204020204" pitchFamily="34" charset="-122"/>
              <a:ea typeface="微软雅黑" panose="020B0503020204020204" pitchFamily="34" charset="-122"/>
            </a:endParaRPr>
          </a:p>
          <a:p>
            <a:endParaRPr lang="zh-CN" altLang="en-US" dirty="0">
              <a:latin typeface="微软雅黑" panose="020B0503020204020204" pitchFamily="34" charset="-122"/>
              <a:ea typeface="微软雅黑" panose="020B0503020204020204" pitchFamily="34" charset="-122"/>
            </a:endParaRPr>
          </a:p>
        </p:txBody>
      </p:sp>
      <p:pic>
        <p:nvPicPr>
          <p:cNvPr id="2" name="2.纪录片不朽的马克思_片段">
            <a:hlinkClick r:id="" action="ppaction://media"/>
          </p:cNvPr>
          <p:cNvPicPr/>
          <p:nvPr>
            <a:videoFile r:link="rId1"/>
            <p:extLst>
              <p:ext uri="{DAA4B4D4-6D71-4841-9C94-3DE7FCFB9230}">
                <p14:media xmlns:p14="http://schemas.microsoft.com/office/powerpoint/2010/main" r:embed="rId2"/>
              </p:ext>
            </p:extLst>
          </p:nvPr>
        </p:nvPicPr>
        <p:blipFill>
          <a:blip r:embed="rId3"/>
          <a:stretch>
            <a:fillRect/>
          </a:stretch>
        </p:blipFill>
        <p:spPr>
          <a:xfrm>
            <a:off x="1962785" y="2622550"/>
            <a:ext cx="5443220" cy="3518535"/>
          </a:xfrm>
          <a:prstGeom prst="rect">
            <a:avLst/>
          </a:prstGeom>
        </p:spPr>
      </p:pic>
      <p:grpSp>
        <p:nvGrpSpPr>
          <p:cNvPr id="5" name="组合 4"/>
          <p:cNvGrpSpPr/>
          <p:nvPr/>
        </p:nvGrpSpPr>
        <p:grpSpPr>
          <a:xfrm>
            <a:off x="1685912" y="1915778"/>
            <a:ext cx="432048" cy="432048"/>
            <a:chOff x="2168078" y="2148688"/>
            <a:chExt cx="795066" cy="795066"/>
          </a:xfrm>
        </p:grpSpPr>
        <p:sp>
          <p:nvSpPr>
            <p:cNvPr id="6" name="椭圆 5"/>
            <p:cNvSpPr/>
            <p:nvPr/>
          </p:nvSpPr>
          <p:spPr>
            <a:xfrm>
              <a:off x="2168078" y="2148688"/>
              <a:ext cx="795066" cy="795066"/>
            </a:xfrm>
            <a:prstGeom prst="ellipse">
              <a:avLst/>
            </a:prstGeom>
            <a:ln w="15875">
              <a:solidFill>
                <a:srgbClr val="C00000"/>
              </a:solidFill>
            </a:ln>
          </p:spPr>
          <p:txBody>
            <a:bodyPr wrap="square" rtlCol="0" anchor="ctr">
              <a:spAutoFit/>
            </a:bodyPr>
            <a:p>
              <a:pPr marL="285750" algn="ctr">
                <a:lnSpc>
                  <a:spcPct val="150000"/>
                </a:lnSpc>
                <a:spcBef>
                  <a:spcPts val="1200"/>
                </a:spcBef>
                <a:buClr>
                  <a:srgbClr val="252E62"/>
                </a:buClr>
              </a:pPr>
              <a:endParaRPr lang="zh-CN" altLang="en-US" sz="2400" dirty="0">
                <a:solidFill>
                  <a:srgbClr val="900F13"/>
                </a:solidFill>
                <a:latin typeface="微软雅黑" panose="020B0503020204020204" pitchFamily="34" charset="-122"/>
                <a:ea typeface="微软雅黑" panose="020B0503020204020204" pitchFamily="34" charset="-122"/>
              </a:endParaRPr>
            </a:p>
          </p:txBody>
        </p:sp>
        <p:sp>
          <p:nvSpPr>
            <p:cNvPr id="7" name="椭圆 6"/>
            <p:cNvSpPr/>
            <p:nvPr/>
          </p:nvSpPr>
          <p:spPr>
            <a:xfrm flipV="1">
              <a:off x="2478722" y="2307701"/>
              <a:ext cx="185515" cy="185515"/>
            </a:xfrm>
            <a:prstGeom prst="ellipse">
              <a:avLst/>
            </a:prstGeom>
            <a:ln w="12700">
              <a:solidFill>
                <a:srgbClr val="C00000"/>
              </a:solidFill>
            </a:ln>
          </p:spPr>
          <p:txBody>
            <a:bodyPr wrap="square" rtlCol="0" anchor="ctr">
              <a:spAutoFit/>
            </a:bodyPr>
            <a:p>
              <a:pPr marL="285750" algn="ctr">
                <a:lnSpc>
                  <a:spcPct val="150000"/>
                </a:lnSpc>
                <a:spcBef>
                  <a:spcPts val="1200"/>
                </a:spcBef>
                <a:buClr>
                  <a:srgbClr val="252E62"/>
                </a:buClr>
              </a:pPr>
              <a:endParaRPr lang="zh-CN" altLang="en-US" sz="2400" dirty="0">
                <a:solidFill>
                  <a:srgbClr val="900F13"/>
                </a:solidFill>
                <a:latin typeface="微软雅黑" panose="020B0503020204020204" pitchFamily="34" charset="-122"/>
                <a:ea typeface="微软雅黑" panose="020B0503020204020204" pitchFamily="34" charset="-122"/>
              </a:endParaRPr>
            </a:p>
          </p:txBody>
        </p:sp>
        <p:sp>
          <p:nvSpPr>
            <p:cNvPr id="3" name="椭圆 2"/>
            <p:cNvSpPr/>
            <p:nvPr/>
          </p:nvSpPr>
          <p:spPr>
            <a:xfrm flipV="1">
              <a:off x="2346211" y="2360705"/>
              <a:ext cx="132511" cy="132511"/>
            </a:xfrm>
            <a:prstGeom prst="ellipse">
              <a:avLst/>
            </a:prstGeom>
            <a:ln w="12700">
              <a:solidFill>
                <a:srgbClr val="C00000"/>
              </a:solidFill>
            </a:ln>
          </p:spPr>
          <p:txBody>
            <a:bodyPr wrap="square" rtlCol="0" anchor="ctr">
              <a:spAutoFit/>
            </a:bodyPr>
            <a:p>
              <a:pPr marL="285750" algn="ctr">
                <a:lnSpc>
                  <a:spcPct val="150000"/>
                </a:lnSpc>
                <a:spcBef>
                  <a:spcPts val="1200"/>
                </a:spcBef>
                <a:buClr>
                  <a:srgbClr val="252E62"/>
                </a:buClr>
              </a:pPr>
              <a:endParaRPr lang="zh-CN" altLang="en-US" sz="2400" dirty="0">
                <a:solidFill>
                  <a:srgbClr val="900F13"/>
                </a:solidFill>
                <a:latin typeface="微软雅黑" panose="020B0503020204020204" pitchFamily="34" charset="-122"/>
                <a:ea typeface="微软雅黑" panose="020B0503020204020204" pitchFamily="34" charset="-122"/>
              </a:endParaRPr>
            </a:p>
          </p:txBody>
        </p:sp>
        <p:sp>
          <p:nvSpPr>
            <p:cNvPr id="9" name="圆角矩形 16"/>
            <p:cNvSpPr/>
            <p:nvPr/>
          </p:nvSpPr>
          <p:spPr>
            <a:xfrm>
              <a:off x="2300589" y="2508094"/>
              <a:ext cx="376900" cy="250144"/>
            </a:xfrm>
            <a:prstGeom prst="roundRect">
              <a:avLst>
                <a:gd name="adj" fmla="val 12565"/>
              </a:avLst>
            </a:prstGeom>
            <a:noFill/>
            <a:ln w="12700">
              <a:solidFill>
                <a:srgbClr val="C00000"/>
              </a:solidFill>
            </a:ln>
          </p:spPr>
          <p:txBody>
            <a:bodyPr wrap="square" rtlCol="0" anchor="ctr">
              <a:spAutoFit/>
            </a:bodyPr>
            <a:p>
              <a:pPr marL="285750" algn="ctr">
                <a:lnSpc>
                  <a:spcPct val="150000"/>
                </a:lnSpc>
                <a:spcBef>
                  <a:spcPts val="1200"/>
                </a:spcBef>
                <a:buClr>
                  <a:srgbClr val="252E62"/>
                </a:buClr>
              </a:pPr>
              <a:endParaRPr lang="zh-CN" altLang="en-US" sz="2400" dirty="0">
                <a:solidFill>
                  <a:srgbClr val="900F13"/>
                </a:solidFill>
                <a:latin typeface="微软雅黑" panose="020B0503020204020204" pitchFamily="34" charset="-122"/>
                <a:ea typeface="微软雅黑" panose="020B0503020204020204" pitchFamily="34" charset="-122"/>
              </a:endParaRPr>
            </a:p>
          </p:txBody>
        </p:sp>
        <p:sp>
          <p:nvSpPr>
            <p:cNvPr id="10" name="等腰三角形 9"/>
            <p:cNvSpPr/>
            <p:nvPr/>
          </p:nvSpPr>
          <p:spPr>
            <a:xfrm rot="16200000">
              <a:off x="2641730" y="2543854"/>
              <a:ext cx="236893" cy="165374"/>
            </a:xfrm>
            <a:prstGeom prst="triangle">
              <a:avLst/>
            </a:prstGeom>
            <a:ln w="12700">
              <a:solidFill>
                <a:srgbClr val="C00000"/>
              </a:solidFill>
            </a:ln>
          </p:spPr>
          <p:txBody>
            <a:bodyPr wrap="square" rtlCol="0" anchor="ctr">
              <a:spAutoFit/>
            </a:bodyPr>
            <a:p>
              <a:pPr marL="285750" algn="ctr">
                <a:lnSpc>
                  <a:spcPct val="150000"/>
                </a:lnSpc>
                <a:spcBef>
                  <a:spcPts val="1200"/>
                </a:spcBef>
                <a:buClr>
                  <a:srgbClr val="252E62"/>
                </a:buClr>
              </a:pPr>
              <a:endParaRPr lang="zh-CN" altLang="en-US" sz="2400" dirty="0">
                <a:solidFill>
                  <a:srgbClr val="900F13"/>
                </a:solidFill>
                <a:latin typeface="微软雅黑" panose="020B0503020204020204" pitchFamily="34" charset="-122"/>
                <a:ea typeface="微软雅黑" panose="020B0503020204020204" pitchFamily="34" charset="-122"/>
              </a:endParaRPr>
            </a:p>
          </p:txBody>
        </p:sp>
        <p:sp>
          <p:nvSpPr>
            <p:cNvPr id="13" name="圆角矩形 18"/>
            <p:cNvSpPr/>
            <p:nvPr/>
          </p:nvSpPr>
          <p:spPr>
            <a:xfrm>
              <a:off x="2373512" y="2573131"/>
              <a:ext cx="231055" cy="132102"/>
            </a:xfrm>
            <a:prstGeom prst="roundRect">
              <a:avLst>
                <a:gd name="adj" fmla="val 12565"/>
              </a:avLst>
            </a:prstGeom>
            <a:solidFill>
              <a:srgbClr val="C00000"/>
            </a:solidFill>
            <a:ln w="12700">
              <a:noFill/>
            </a:ln>
          </p:spPr>
          <p:txBody>
            <a:bodyPr wrap="square" rtlCol="0" anchor="ctr">
              <a:spAutoFit/>
            </a:bodyPr>
            <a:p>
              <a:pPr marL="285750" algn="ctr">
                <a:lnSpc>
                  <a:spcPct val="150000"/>
                </a:lnSpc>
                <a:spcBef>
                  <a:spcPts val="1200"/>
                </a:spcBef>
                <a:buClr>
                  <a:srgbClr val="252E62"/>
                </a:buClr>
              </a:pPr>
              <a:endParaRPr lang="zh-CN" altLang="en-US" sz="2400" dirty="0">
                <a:solidFill>
                  <a:srgbClr val="900F13"/>
                </a:solidFill>
                <a:latin typeface="微软雅黑" panose="020B0503020204020204" pitchFamily="34" charset="-122"/>
                <a:ea typeface="微软雅黑" panose="020B0503020204020204" pitchFamily="34" charset="-122"/>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26" presetClass="emph" presetSubtype="0" repeatCount="indefinite" fill="hold" nodeType="withEffect">
                                  <p:stCondLst>
                                    <p:cond delay="0"/>
                                  </p:stCondLst>
                                  <p:childTnLst>
                                    <p:animEffect transition="out" filter="fade">
                                      <p:cBhvr>
                                        <p:cTn id="14" dur="1000" tmFilter="0, 0; .2, .5; .8, .5; 1, 0"/>
                                        <p:tgtEl>
                                          <p:spTgt spid="5"/>
                                        </p:tgtEl>
                                      </p:cBhvr>
                                    </p:animEffect>
                                    <p:animScale>
                                      <p:cBhvr>
                                        <p:cTn id="15" dur="50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video fullScrn="0">
              <p:cMediaNode>
                <p:cTn id="16" fill="hold" display="1">
                  <p:stCondLst>
                    <p:cond delay="indefinite"/>
                  </p:stCondLst>
                  <p:endCondLst>
                    <p:cond evt="onNext">
                      <p:tgtEl>
                        <p:sldTgt/>
                      </p:tgtEl>
                    </p:cond>
                    <p:cond evt="onPrev">
                      <p:tgtEl>
                        <p:sldTgt/>
                      </p:tgtEl>
                    </p:cond>
                  </p:endCondLst>
                </p:cTn>
                <p:tgtEl>
                  <p:spTgt spid="2"/>
                </p:tgtEl>
              </p:cMediaNode>
            </p:video>
            <p:seq concurrent="1" nextAc="seek">
              <p:cTn id="17" restart="whenNotActive" fill="hold" evtFilter="cancelBubble" nodeType="interactiveSeq">
                <p:stCondLst>
                  <p:cond evt="onClick" delay="0">
                    <p:tgtEl>
                      <p:spTgt spid="2"/>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additive="base">
                                        <p:cTn id="21"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3390900" y="903605"/>
            <a:ext cx="4747895" cy="5323205"/>
          </a:xfrm>
          <a:prstGeom prst="rect">
            <a:avLst/>
          </a:prstGeom>
        </p:spPr>
        <p:txBody>
          <a:bodyPr wrap="square">
            <a:spAutoFit/>
          </a:bodyPr>
          <a:lstStyle/>
          <a:p>
            <a:pPr marL="457200" lvl="5" algn="just" fontAlgn="auto">
              <a:lnSpc>
                <a:spcPts val="3000"/>
              </a:lnSpc>
              <a:spcAft>
                <a:spcPts val="600"/>
              </a:spcAft>
              <a:buClr>
                <a:srgbClr val="C00000"/>
              </a:buClr>
              <a:buSzTx/>
              <a:buFont typeface="Wingdings" panose="05000000000000000000" charset="0"/>
              <a:buChar char="u"/>
            </a:pPr>
            <a:r>
              <a:rPr lang="zh-CN" altLang="zh-CN" sz="2000" dirty="0">
                <a:latin typeface="微软雅黑" panose="020B0503020204020204" pitchFamily="34" charset="-122"/>
                <a:ea typeface="微软雅黑" panose="020B0503020204020204" pitchFamily="34" charset="-122"/>
              </a:rPr>
              <a:t> 共产主义作为一种思想、思潮，代表世界无产阶级利益，它指导了无产阶级革命运动。</a:t>
            </a:r>
            <a:endParaRPr lang="zh-CN" altLang="zh-CN" sz="2000" dirty="0">
              <a:latin typeface="微软雅黑" panose="020B0503020204020204" pitchFamily="34" charset="-122"/>
              <a:ea typeface="微软雅黑" panose="020B0503020204020204" pitchFamily="34" charset="-122"/>
            </a:endParaRPr>
          </a:p>
          <a:p>
            <a:pPr marL="457200" algn="just" fontAlgn="auto">
              <a:lnSpc>
                <a:spcPts val="3000"/>
              </a:lnSpc>
              <a:spcAft>
                <a:spcPts val="600"/>
              </a:spcAft>
              <a:buClr>
                <a:srgbClr val="C00000"/>
              </a:buClr>
              <a:buSzTx/>
              <a:buFont typeface="Wingdings" panose="05000000000000000000" charset="0"/>
              <a:buChar char="u"/>
            </a:pPr>
            <a:r>
              <a:rPr lang="zh-CN" altLang="zh-CN" sz="2000" dirty="0">
                <a:latin typeface="微软雅黑" panose="020B0503020204020204" pitchFamily="34" charset="-122"/>
                <a:ea typeface="微软雅黑" panose="020B0503020204020204" pitchFamily="34" charset="-122"/>
              </a:rPr>
              <a:t> 共产主义作为一种人类最美好的理想社会，成为中国共产党人的思想旗帜和行动纲领。</a:t>
            </a:r>
            <a:endParaRPr lang="zh-CN" altLang="zh-CN" sz="2000" dirty="0">
              <a:latin typeface="微软雅黑" panose="020B0503020204020204" pitchFamily="34" charset="-122"/>
              <a:ea typeface="微软雅黑" panose="020B0503020204020204" pitchFamily="34" charset="-122"/>
            </a:endParaRPr>
          </a:p>
          <a:p>
            <a:pPr marL="457200" algn="just" fontAlgn="auto">
              <a:lnSpc>
                <a:spcPts val="3000"/>
              </a:lnSpc>
              <a:spcAft>
                <a:spcPts val="600"/>
              </a:spcAft>
              <a:buClr>
                <a:srgbClr val="C00000"/>
              </a:buClr>
              <a:buSzTx/>
              <a:buFont typeface="Wingdings" panose="05000000000000000000" charset="0"/>
              <a:buChar char="u"/>
            </a:pPr>
            <a:r>
              <a:rPr lang="zh-CN" altLang="zh-CN" sz="2000" dirty="0">
                <a:latin typeface="微软雅黑" panose="020B0503020204020204" pitchFamily="34" charset="-122"/>
                <a:ea typeface="微软雅黑" panose="020B0503020204020204" pitchFamily="34" charset="-122"/>
                <a:sym typeface="+mn-ea"/>
              </a:rPr>
              <a:t>马克思、恩格斯提出共产主义远大</a:t>
            </a:r>
            <a:r>
              <a:rPr sz="2000" dirty="0">
                <a:latin typeface="微软雅黑" panose="020B0503020204020204" pitchFamily="34" charset="-122"/>
                <a:ea typeface="微软雅黑" panose="020B0503020204020204" pitchFamily="34" charset="-122"/>
                <a:sym typeface="+mn-ea"/>
              </a:rPr>
              <a:t>理想，是基于资本主义社会的不合理性、腐朽性，他们认为社会主义和共产主义是资本主义文明的继承物，同时，也是资本主义的对立物、取代物和创新物。</a:t>
            </a:r>
            <a:endParaRPr lang="zh-CN" altLang="en-US" sz="2000"/>
          </a:p>
          <a:p>
            <a:pPr marL="457200" indent="0" algn="just" fontAlgn="auto">
              <a:lnSpc>
                <a:spcPts val="3000"/>
              </a:lnSpc>
              <a:buClr>
                <a:srgbClr val="C00000"/>
              </a:buClr>
              <a:buFont typeface="Wingdings" panose="05000000000000000000" charset="0"/>
              <a:buChar char="u"/>
            </a:pPr>
            <a:endParaRPr lang="zh-CN" altLang="zh-CN" sz="2000" dirty="0">
              <a:latin typeface="微软雅黑" panose="020B0503020204020204" pitchFamily="34" charset="-122"/>
              <a:ea typeface="微软雅黑" panose="020B0503020204020204" pitchFamily="34" charset="-122"/>
            </a:endParaRPr>
          </a:p>
        </p:txBody>
      </p:sp>
      <p:sp>
        <p:nvSpPr>
          <p:cNvPr id="3" name="椭圆 2"/>
          <p:cNvSpPr/>
          <p:nvPr/>
        </p:nvSpPr>
        <p:spPr>
          <a:xfrm>
            <a:off x="226695" y="4452620"/>
            <a:ext cx="3449320" cy="485775"/>
          </a:xfrm>
          <a:prstGeom prst="ellipse">
            <a:avLst/>
          </a:prstGeom>
          <a:solidFill>
            <a:srgbClr val="C0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p:cNvPicPr>
            <a:picLocks noChangeAspect="1"/>
          </p:cNvPicPr>
          <p:nvPr/>
        </p:nvPicPr>
        <p:blipFill>
          <a:blip r:embed="rId1">
            <a:extLst>
              <a:ext uri="{BEBA8EAE-BF5A-486C-A8C5-ECC9F3942E4B}">
                <a14:imgProps xmlns:a14="http://schemas.microsoft.com/office/drawing/2010/main">
                  <a14:imgLayer r:embed="rId2">
                    <a14:imgEffect>
                      <a14:backgroundRemoval t="875" b="99875" l="12375" r="88500"/>
                    </a14:imgEffect>
                    <a14:imgEffect>
                      <a14:brightnessContrast contrast="-400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302895" y="1367155"/>
            <a:ext cx="3419475" cy="3419475"/>
          </a:xfrm>
          <a:prstGeom prst="rect">
            <a:avLst/>
          </a:prstGeom>
          <a:effectLst/>
        </p:spPr>
      </p:pic>
      <p:sp>
        <p:nvSpPr>
          <p:cNvPr id="9" name="椭圆 8"/>
          <p:cNvSpPr/>
          <p:nvPr/>
        </p:nvSpPr>
        <p:spPr>
          <a:xfrm>
            <a:off x="236220" y="4452620"/>
            <a:ext cx="3449320" cy="485775"/>
          </a:xfrm>
          <a:prstGeom prst="ellipse">
            <a:avLst/>
          </a:prstGeom>
          <a:solidFill>
            <a:srgbClr val="C0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p:cNvPicPr>
            <a:picLocks noChangeAspect="1"/>
          </p:cNvPicPr>
          <p:nvPr/>
        </p:nvPicPr>
        <p:blipFill>
          <a:blip r:embed="rId1">
            <a:extLst>
              <a:ext uri="{BEBA8EAE-BF5A-486C-A8C5-ECC9F3942E4B}">
                <a14:imgProps xmlns:a14="http://schemas.microsoft.com/office/drawing/2010/main">
                  <a14:imgLayer r:embed="rId2">
                    <a14:imgEffect>
                      <a14:backgroundRemoval t="875" b="99875" l="12375" r="88500"/>
                    </a14:imgEffect>
                    <a14:imgEffect>
                      <a14:brightnessContrast contrast="-400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312420" y="1367155"/>
            <a:ext cx="3419475" cy="3419475"/>
          </a:xfrm>
          <a:prstGeom prst="rect">
            <a:avLst/>
          </a:prstGeom>
          <a:effectLst/>
        </p:spPr>
      </p:pic>
      <p:sp>
        <p:nvSpPr>
          <p:cNvPr id="12" name="文本框 11"/>
          <p:cNvSpPr txBox="1"/>
          <p:nvPr/>
        </p:nvSpPr>
        <p:spPr>
          <a:xfrm>
            <a:off x="312420" y="4938395"/>
            <a:ext cx="3583940" cy="1014730"/>
          </a:xfrm>
          <a:prstGeom prst="rect">
            <a:avLst/>
          </a:prstGeom>
          <a:noFill/>
        </p:spPr>
        <p:txBody>
          <a:bodyPr wrap="square" rtlCol="0">
            <a:spAutoFit/>
          </a:bodyPr>
          <a:lstStyle/>
          <a:p>
            <a:r>
              <a:rPr lang="en-US" altLang="zh-CN" sz="2000" dirty="0">
                <a:solidFill>
                  <a:srgbClr val="C00000"/>
                </a:solidFill>
                <a:latin typeface="微软雅黑" panose="020B0503020204020204" pitchFamily="34" charset="-122"/>
                <a:ea typeface="微软雅黑" panose="020B0503020204020204" pitchFamily="34" charset="-122"/>
                <a:cs typeface="楷体" panose="02010609060101010101" charset="-122"/>
              </a:rPr>
              <a:t>1848</a:t>
            </a:r>
            <a:r>
              <a:rPr lang="zh-CN" altLang="en-US" sz="2000" dirty="0">
                <a:solidFill>
                  <a:srgbClr val="C00000"/>
                </a:solidFill>
                <a:latin typeface="微软雅黑" panose="020B0503020204020204" pitchFamily="34" charset="-122"/>
                <a:ea typeface="微软雅黑" panose="020B0503020204020204" pitchFamily="34" charset="-122"/>
                <a:cs typeface="楷体" panose="02010609060101010101" charset="-122"/>
              </a:rPr>
              <a:t>年</a:t>
            </a:r>
            <a:r>
              <a:rPr lang="en-US" altLang="zh-CN" sz="2000" dirty="0">
                <a:solidFill>
                  <a:srgbClr val="C00000"/>
                </a:solidFill>
                <a:latin typeface="微软雅黑" panose="020B0503020204020204" pitchFamily="34" charset="-122"/>
                <a:ea typeface="微软雅黑" panose="020B0503020204020204" pitchFamily="34" charset="-122"/>
                <a:cs typeface="楷体" panose="02010609060101010101" charset="-122"/>
              </a:rPr>
              <a:t>2</a:t>
            </a:r>
            <a:r>
              <a:rPr lang="zh-CN" altLang="en-US" sz="2000" dirty="0">
                <a:solidFill>
                  <a:srgbClr val="C00000"/>
                </a:solidFill>
                <a:latin typeface="微软雅黑" panose="020B0503020204020204" pitchFamily="34" charset="-122"/>
                <a:ea typeface="微软雅黑" panose="020B0503020204020204" pitchFamily="34" charset="-122"/>
                <a:cs typeface="楷体" panose="02010609060101010101" charset="-122"/>
              </a:rPr>
              <a:t>月，《共产党宣言》公开发表，标志着马克思主义的诞生</a:t>
            </a:r>
            <a:endParaRPr lang="zh-CN" altLang="en-US" sz="2000" dirty="0">
              <a:solidFill>
                <a:srgbClr val="C00000"/>
              </a:solidFill>
              <a:latin typeface="微软雅黑" panose="020B0503020204020204" pitchFamily="34" charset="-122"/>
              <a:ea typeface="微软雅黑" panose="020B0503020204020204" pitchFamily="34" charset="-122"/>
              <a:cs typeface="楷体" panose="02010609060101010101" charset="-122"/>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5741670" y="3029585"/>
            <a:ext cx="3401695" cy="1868170"/>
          </a:xfrm>
          <a:prstGeom prst="rect">
            <a:avLst/>
          </a:prstGeom>
          <a:solidFill>
            <a:srgbClr val="C00000"/>
          </a:solidFill>
          <a:ln w="254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161290" y="1636395"/>
            <a:ext cx="5584190" cy="4761230"/>
            <a:chOff x="-311" y="2208"/>
            <a:chExt cx="9377" cy="7072"/>
          </a:xfrm>
        </p:grpSpPr>
        <p:sp>
          <p:nvSpPr>
            <p:cNvPr id="5" name="矩形 4"/>
            <p:cNvSpPr/>
            <p:nvPr/>
          </p:nvSpPr>
          <p:spPr>
            <a:xfrm>
              <a:off x="-311" y="2710"/>
              <a:ext cx="9377" cy="6570"/>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 name="组合 7"/>
            <p:cNvGrpSpPr/>
            <p:nvPr/>
          </p:nvGrpSpPr>
          <p:grpSpPr>
            <a:xfrm>
              <a:off x="75" y="2208"/>
              <a:ext cx="8605" cy="6074"/>
              <a:chOff x="75" y="2208"/>
              <a:chExt cx="8605" cy="6074"/>
            </a:xfrm>
          </p:grpSpPr>
          <p:sp>
            <p:nvSpPr>
              <p:cNvPr id="4" name="矩形 3"/>
              <p:cNvSpPr/>
              <p:nvPr/>
            </p:nvSpPr>
            <p:spPr>
              <a:xfrm>
                <a:off x="75" y="3709"/>
                <a:ext cx="8605" cy="4573"/>
              </a:xfrm>
              <a:prstGeom prst="rect">
                <a:avLst/>
              </a:prstGeom>
            </p:spPr>
            <p:txBody>
              <a:bodyPr wrap="square">
                <a:spAutoFit/>
              </a:bodyPr>
              <a:lstStyle/>
              <a:p>
                <a:pPr marL="285750" indent="-285750" algn="just" fontAlgn="auto">
                  <a:lnSpc>
                    <a:spcPts val="3000"/>
                  </a:lnSpc>
                  <a:buClr>
                    <a:srgbClr val="C00000"/>
                  </a:buClr>
                  <a:buFont typeface="Wingdings" panose="05000000000000000000" pitchFamily="2" charset="2"/>
                  <a:buChar char="u"/>
                </a:pPr>
                <a:r>
                  <a:rPr sz="1600" dirty="0">
                    <a:solidFill>
                      <a:schemeClr val="tx1"/>
                    </a:solidFill>
                    <a:latin typeface="微软雅黑" panose="020B0503020204020204" pitchFamily="34" charset="-122"/>
                    <a:ea typeface="微软雅黑" panose="020B0503020204020204" pitchFamily="34" charset="-122"/>
                  </a:rPr>
                  <a:t> </a:t>
                </a:r>
                <a:r>
                  <a:rPr sz="2000" b="1" dirty="0" err="1">
                    <a:solidFill>
                      <a:srgbClr val="C00000"/>
                    </a:solidFill>
                    <a:latin typeface="微软雅黑" panose="020B0503020204020204" pitchFamily="34" charset="-122"/>
                    <a:ea typeface="微软雅黑" panose="020B0503020204020204" pitchFamily="34" charset="-122"/>
                  </a:rPr>
                  <a:t>马克思</a:t>
                </a:r>
                <a:r>
                  <a:rPr lang="zh-CN" sz="2000" b="1" dirty="0" err="1">
                    <a:solidFill>
                      <a:srgbClr val="C00000"/>
                    </a:solidFill>
                    <a:latin typeface="微软雅黑" panose="020B0503020204020204" pitchFamily="34" charset="-122"/>
                    <a:ea typeface="微软雅黑" panose="020B0503020204020204" pitchFamily="34" charset="-122"/>
                  </a:rPr>
                  <a:t>、恩格斯</a:t>
                </a:r>
                <a:r>
                  <a:rPr sz="2000" b="1" dirty="0" err="1">
                    <a:solidFill>
                      <a:srgbClr val="C00000"/>
                    </a:solidFill>
                    <a:latin typeface="微软雅黑" panose="020B0503020204020204" pitchFamily="34" charset="-122"/>
                    <a:ea typeface="微软雅黑" panose="020B0503020204020204" pitchFamily="34" charset="-122"/>
                  </a:rPr>
                  <a:t>：</a:t>
                </a:r>
                <a:r>
                  <a:rPr sz="2000" dirty="0">
                    <a:latin typeface="微软雅黑" panose="020B0503020204020204" pitchFamily="34" charset="-122"/>
                    <a:ea typeface="微软雅黑" panose="020B0503020204020204" pitchFamily="34" charset="-122"/>
                  </a:rPr>
                  <a:t>共产主义并不剥夺任何人占有社会产品的权力，它只剥夺利用这种占有去奴役他人劳动的权力。</a:t>
                </a:r>
                <a:endParaRPr sz="2000" dirty="0">
                  <a:latin typeface="微软雅黑" panose="020B0503020204020204" pitchFamily="34" charset="-122"/>
                  <a:ea typeface="微软雅黑" panose="020B0503020204020204" pitchFamily="34" charset="-122"/>
                </a:endParaRPr>
              </a:p>
              <a:p>
                <a:pPr marL="285750" indent="-285750" algn="just" fontAlgn="auto">
                  <a:lnSpc>
                    <a:spcPts val="3000"/>
                  </a:lnSpc>
                  <a:buClr>
                    <a:srgbClr val="C00000"/>
                  </a:buClr>
                  <a:buFont typeface="Wingdings" panose="05000000000000000000" pitchFamily="2" charset="2"/>
                  <a:buChar char="u"/>
                </a:pPr>
                <a:r>
                  <a:rPr sz="2000" dirty="0">
                    <a:solidFill>
                      <a:schemeClr val="tx1"/>
                    </a:solidFill>
                    <a:latin typeface="微软雅黑" panose="020B0503020204020204" pitchFamily="34" charset="-122"/>
                    <a:ea typeface="微软雅黑" panose="020B0503020204020204" pitchFamily="34" charset="-122"/>
                  </a:rPr>
                  <a:t> </a:t>
                </a:r>
                <a:r>
                  <a:rPr sz="2000" b="1" dirty="0">
                    <a:solidFill>
                      <a:srgbClr val="C00000"/>
                    </a:solidFill>
                    <a:latin typeface="微软雅黑" panose="020B0503020204020204" pitchFamily="34" charset="-122"/>
                    <a:ea typeface="微软雅黑" panose="020B0503020204020204" pitchFamily="34" charset="-122"/>
                  </a:rPr>
                  <a:t>列宁：</a:t>
                </a:r>
                <a:r>
                  <a:rPr sz="2000" dirty="0">
                    <a:solidFill>
                      <a:schemeClr val="tx1"/>
                    </a:solidFill>
                    <a:latin typeface="微软雅黑" panose="020B0503020204020204" pitchFamily="34" charset="-122"/>
                    <a:ea typeface="微软雅黑" panose="020B0503020204020204" pitchFamily="34" charset="-122"/>
                  </a:rPr>
                  <a:t>共产主义就是利用先进技术的、自愿自觉的、联合起来的工人所创造出来的较资本主义更高的劳动生产率。                              </a:t>
                </a:r>
                <a:endParaRPr sz="2000" dirty="0">
                  <a:solidFill>
                    <a:schemeClr val="tx1"/>
                  </a:solidFill>
                  <a:latin typeface="微软雅黑" panose="020B0503020204020204" pitchFamily="34" charset="-122"/>
                  <a:ea typeface="微软雅黑" panose="020B0503020204020204" pitchFamily="34" charset="-122"/>
                </a:endParaRPr>
              </a:p>
              <a:p>
                <a:pPr marL="285750" indent="-285750" algn="just" fontAlgn="auto">
                  <a:lnSpc>
                    <a:spcPts val="3000"/>
                  </a:lnSpc>
                  <a:buClr>
                    <a:srgbClr val="C00000"/>
                  </a:buClr>
                  <a:buFont typeface="Wingdings" panose="05000000000000000000" pitchFamily="2" charset="2"/>
                  <a:buChar char="u"/>
                </a:pPr>
                <a:r>
                  <a:rPr sz="2000" dirty="0">
                    <a:solidFill>
                      <a:schemeClr val="tx1"/>
                    </a:solidFill>
                    <a:latin typeface="微软雅黑" panose="020B0503020204020204" pitchFamily="34" charset="-122"/>
                    <a:ea typeface="微软雅黑" panose="020B0503020204020204" pitchFamily="34" charset="-122"/>
                  </a:rPr>
                  <a:t> </a:t>
                </a:r>
                <a:r>
                  <a:rPr sz="2000" b="1" dirty="0">
                    <a:solidFill>
                      <a:srgbClr val="C00000"/>
                    </a:solidFill>
                    <a:latin typeface="微软雅黑" panose="020B0503020204020204" pitchFamily="34" charset="-122"/>
                    <a:ea typeface="微软雅黑" panose="020B0503020204020204" pitchFamily="34" charset="-122"/>
                  </a:rPr>
                  <a:t>邓小平：</a:t>
                </a:r>
                <a:r>
                  <a:rPr sz="2000" dirty="0">
                    <a:solidFill>
                      <a:schemeClr val="tx1"/>
                    </a:solidFill>
                    <a:latin typeface="微软雅黑" panose="020B0503020204020204" pitchFamily="34" charset="-122"/>
                    <a:ea typeface="微软雅黑" panose="020B0503020204020204" pitchFamily="34" charset="-122"/>
                  </a:rPr>
                  <a:t>共产主义是没有人剥削人的制度，产品极大丰富，各尽所能，按需分配。</a:t>
                </a:r>
                <a:endParaRPr sz="2000" dirty="0">
                  <a:solidFill>
                    <a:schemeClr val="tx1"/>
                  </a:solidFill>
                  <a:latin typeface="微软雅黑" panose="020B0503020204020204" pitchFamily="34" charset="-122"/>
                  <a:ea typeface="微软雅黑" panose="020B0503020204020204" pitchFamily="34" charset="-122"/>
                </a:endParaRPr>
              </a:p>
            </p:txBody>
          </p:sp>
          <p:sp>
            <p:nvSpPr>
              <p:cNvPr id="6" name="矩形: 圆角 5"/>
              <p:cNvSpPr/>
              <p:nvPr/>
            </p:nvSpPr>
            <p:spPr>
              <a:xfrm>
                <a:off x="1941" y="2208"/>
                <a:ext cx="4873" cy="1198"/>
              </a:xfrm>
              <a:prstGeom prst="roundRect">
                <a:avLst/>
              </a:prstGeom>
              <a:solidFill>
                <a:srgbClr val="C00000"/>
              </a:solidFill>
              <a:ln w="38100">
                <a:solidFill>
                  <a:srgbClr val="FEFDF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solidFill>
                      <a:srgbClr val="FEFDF8"/>
                    </a:solidFill>
                    <a:latin typeface="微软雅黑" panose="020B0503020204020204" pitchFamily="34" charset="-122"/>
                    <a:ea typeface="微软雅黑" panose="020B0503020204020204" pitchFamily="34" charset="-122"/>
                  </a:rPr>
                  <a:t>马克思主义经典作家论</a:t>
                </a:r>
                <a:endParaRPr lang="zh-CN" altLang="en-US" sz="2000" b="1" dirty="0">
                  <a:solidFill>
                    <a:srgbClr val="FEFDF8"/>
                  </a:solidFill>
                  <a:latin typeface="微软雅黑" panose="020B0503020204020204" pitchFamily="34" charset="-122"/>
                  <a:ea typeface="微软雅黑" panose="020B0503020204020204" pitchFamily="34" charset="-122"/>
                </a:endParaRPr>
              </a:p>
              <a:p>
                <a:pPr algn="ctr"/>
                <a:r>
                  <a:rPr lang="zh-CN" altLang="en-US" sz="2000" b="1" dirty="0">
                    <a:solidFill>
                      <a:srgbClr val="FEFDF8"/>
                    </a:solidFill>
                    <a:latin typeface="微软雅黑" panose="020B0503020204020204" pitchFamily="34" charset="-122"/>
                    <a:ea typeface="微软雅黑" panose="020B0503020204020204" pitchFamily="34" charset="-122"/>
                  </a:rPr>
                  <a:t>共产主义</a:t>
                </a:r>
                <a:endParaRPr lang="zh-CN" altLang="en-US" sz="2000" b="1" dirty="0">
                  <a:solidFill>
                    <a:srgbClr val="FEFDF8"/>
                  </a:solidFill>
                  <a:latin typeface="微软雅黑" panose="020B0503020204020204" pitchFamily="34" charset="-122"/>
                  <a:ea typeface="微软雅黑" panose="020B0503020204020204" pitchFamily="34" charset="-122"/>
                </a:endParaRPr>
              </a:p>
            </p:txBody>
          </p:sp>
        </p:grpSp>
      </p:grpSp>
      <p:pic>
        <p:nvPicPr>
          <p:cNvPr id="10" name="图片 9"/>
          <p:cNvPicPr>
            <a:picLocks noChangeAspect="1"/>
          </p:cNvPicPr>
          <p:nvPr/>
        </p:nvPicPr>
        <p:blipFill>
          <a:blip r:embed="rId1">
            <a:extLst>
              <a:ext uri="{BEBA8EAE-BF5A-486C-A8C5-ECC9F3942E4B}">
                <a14:imgProps xmlns:a14="http://schemas.microsoft.com/office/drawing/2010/main">
                  <a14:imgLayer r:embed="rId2">
                    <a14:imgEffect>
                      <a14:colorTemperature colorTemp="115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6334760" y="2307590"/>
            <a:ext cx="2216150" cy="3158490"/>
          </a:xfrm>
          <a:prstGeom prst="rect">
            <a:avLst/>
          </a:prstGeom>
          <a:ln w="25400">
            <a:solidFill>
              <a:srgbClr val="FEFDF8"/>
            </a:solidFill>
          </a:ln>
        </p:spPr>
      </p:pic>
      <p:sp>
        <p:nvSpPr>
          <p:cNvPr id="11" name="TextBox 10"/>
          <p:cNvSpPr txBox="1"/>
          <p:nvPr/>
        </p:nvSpPr>
        <p:spPr>
          <a:xfrm>
            <a:off x="685093" y="636291"/>
            <a:ext cx="7128792" cy="829945"/>
          </a:xfrm>
          <a:prstGeom prst="rect">
            <a:avLst/>
          </a:prstGeom>
          <a:noFill/>
        </p:spPr>
        <p:txBody>
          <a:bodyPr wrap="square" rtlCol="0">
            <a:spAutoFit/>
          </a:bodyPr>
          <a:lstStyle/>
          <a:p>
            <a:pPr algn="l"/>
            <a:r>
              <a:rPr lang="zh-CN" altLang="en-US" sz="2400" b="1" spc="300" dirty="0">
                <a:solidFill>
                  <a:srgbClr val="C00000"/>
                </a:solidFill>
                <a:latin typeface="微软雅黑" panose="020B0503020204020204" pitchFamily="34" charset="-122"/>
                <a:ea typeface="微软雅黑" panose="020B0503020204020204" pitchFamily="34" charset="-122"/>
              </a:rPr>
              <a:t>（一）共产主义优于资本主义，高于资本主义， </a:t>
            </a:r>
            <a:endParaRPr lang="zh-CN" altLang="en-US" sz="2400" b="1" spc="300" dirty="0">
              <a:solidFill>
                <a:srgbClr val="C00000"/>
              </a:solidFill>
              <a:latin typeface="微软雅黑" panose="020B0503020204020204" pitchFamily="34" charset="-122"/>
              <a:ea typeface="微软雅黑" panose="020B0503020204020204" pitchFamily="34" charset="-122"/>
            </a:endParaRPr>
          </a:p>
          <a:p>
            <a:pPr algn="l"/>
            <a:r>
              <a:rPr lang="zh-CN" altLang="en-US" sz="2400" b="1" spc="300" dirty="0">
                <a:solidFill>
                  <a:srgbClr val="C00000"/>
                </a:solidFill>
                <a:latin typeface="微软雅黑" panose="020B0503020204020204" pitchFamily="34" charset="-122"/>
                <a:ea typeface="微软雅黑" panose="020B0503020204020204" pitchFamily="34" charset="-122"/>
              </a:rPr>
              <a:t>        是人类最美好的社会制度</a:t>
            </a:r>
            <a:endParaRPr lang="zh-CN" altLang="en-US" sz="2400" b="1" spc="300" dirty="0">
              <a:solidFill>
                <a:srgbClr val="C00000"/>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4000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1+#ppt_w/2"/>
                                          </p:val>
                                        </p:tav>
                                        <p:tav tm="100000">
                                          <p:val>
                                            <p:strVal val="#ppt_x"/>
                                          </p:val>
                                        </p:tav>
                                      </p:tavLst>
                                    </p:anim>
                                    <p:anim calcmode="lin" valueType="num">
                                      <p:cBhvr additive="base">
                                        <p:cTn id="8" dur="1000" fill="hold"/>
                                        <p:tgtEl>
                                          <p:spTgt spid="10"/>
                                        </p:tgtEl>
                                        <p:attrNameLst>
                                          <p:attrName>ppt_y</p:attrName>
                                        </p:attrNameLst>
                                      </p:cBhvr>
                                      <p:tavLst>
                                        <p:tav tm="0">
                                          <p:val>
                                            <p:strVal val="#ppt_y"/>
                                          </p:val>
                                        </p:tav>
                                        <p:tav tm="100000">
                                          <p:val>
                                            <p:strVal val="#ppt_y"/>
                                          </p:val>
                                        </p:tav>
                                      </p:tavLst>
                                    </p:anim>
                                  </p:childTnLst>
                                </p:cTn>
                              </p:par>
                              <p:par>
                                <p:cTn id="9" presetID="16" presetClass="entr" presetSubtype="37"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outVertical)">
                                      <p:cBhvr>
                                        <p:cTn id="11"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636905" y="1499235"/>
            <a:ext cx="7486650" cy="3717290"/>
          </a:xfrm>
        </p:spPr>
        <p:txBody>
          <a:bodyPr>
            <a:normAutofit/>
          </a:bodyPr>
          <a:lstStyle/>
          <a:p>
            <a:pPr algn="just" fontAlgn="auto">
              <a:lnSpc>
                <a:spcPts val="3000"/>
              </a:lnSpc>
              <a:spcBef>
                <a:spcPts val="0"/>
              </a:spcBef>
              <a:spcAft>
                <a:spcPts val="600"/>
              </a:spcAft>
              <a:buNone/>
            </a:pPr>
            <a:r>
              <a:rPr lang="zh-CN" altLang="en-US" dirty="0">
                <a:latin typeface="微软雅黑" panose="020B0503020204020204" pitchFamily="34" charset="-122"/>
                <a:ea typeface="微软雅黑" panose="020B0503020204020204" pitchFamily="34" charset="-122"/>
              </a:rPr>
              <a:t>       </a:t>
            </a:r>
            <a:r>
              <a:rPr lang="zh-CN" altLang="en-US" sz="2000" dirty="0">
                <a:latin typeface="微软雅黑" panose="020B0503020204020204" pitchFamily="34" charset="-122"/>
                <a:ea typeface="微软雅黑" panose="020B0503020204020204" pitchFamily="34" charset="-122"/>
              </a:rPr>
              <a:t>作为资本主义继承物，社会主义和共产主义继承了资本主义的文明，特别是工业文明和社会化大生产，代表了先进生产力发展要求。资本主义创造了比封建社会更为丰富的物质资料，满足了人的物质方面的需要，但这是人类文明共有的成果。</a:t>
            </a:r>
            <a:endParaRPr lang="zh-CN" altLang="en-US" sz="2000" dirty="0">
              <a:latin typeface="微软雅黑" panose="020B0503020204020204" pitchFamily="34" charset="-122"/>
              <a:ea typeface="微软雅黑" panose="020B0503020204020204" pitchFamily="34" charset="-122"/>
            </a:endParaRPr>
          </a:p>
          <a:p>
            <a:pPr algn="just" fontAlgn="auto">
              <a:lnSpc>
                <a:spcPts val="3000"/>
              </a:lnSpc>
              <a:spcBef>
                <a:spcPts val="0"/>
              </a:spcBef>
              <a:buNone/>
            </a:pPr>
            <a:r>
              <a:rPr lang="zh-CN" altLang="en-US" sz="2000" dirty="0">
                <a:latin typeface="微软雅黑" panose="020B0503020204020204" pitchFamily="34" charset="-122"/>
                <a:ea typeface="微软雅黑" panose="020B0503020204020204" pitchFamily="34" charset="-122"/>
              </a:rPr>
              <a:t>            马克思、恩格斯等用</a:t>
            </a:r>
            <a:r>
              <a:rPr lang="zh-CN" altLang="en-US" sz="2000" dirty="0">
                <a:solidFill>
                  <a:srgbClr val="C00000"/>
                </a:solidFill>
                <a:latin typeface="微软雅黑" panose="020B0503020204020204" pitchFamily="34" charset="-122"/>
                <a:ea typeface="微软雅黑" panose="020B0503020204020204" pitchFamily="34" charset="-122"/>
              </a:rPr>
              <a:t>比较的方法</a:t>
            </a:r>
            <a:r>
              <a:rPr lang="zh-CN" altLang="en-US" sz="2000" dirty="0">
                <a:latin typeface="微软雅黑" panose="020B0503020204020204" pitchFamily="34" charset="-122"/>
                <a:ea typeface="微软雅黑" panose="020B0503020204020204" pitchFamily="34" charset="-122"/>
              </a:rPr>
              <a:t>全面地研究与论述资本主义社会经济、政治、文化等方面的弊端与不合理，分别从共产主义的两个阶段，即</a:t>
            </a:r>
            <a:r>
              <a:rPr lang="zh-CN" altLang="en-US" sz="2000" dirty="0">
                <a:solidFill>
                  <a:srgbClr val="C00000"/>
                </a:solidFill>
                <a:latin typeface="微软雅黑" panose="020B0503020204020204" pitchFamily="34" charset="-122"/>
                <a:ea typeface="微软雅黑" panose="020B0503020204020204" pitchFamily="34" charset="-122"/>
              </a:rPr>
              <a:t>发达的社会主义阶段</a:t>
            </a:r>
            <a:r>
              <a:rPr lang="zh-CN" altLang="en-US" sz="2000" dirty="0">
                <a:latin typeface="微软雅黑" panose="020B0503020204020204" pitchFamily="34" charset="-122"/>
                <a:ea typeface="微软雅黑" panose="020B0503020204020204" pitchFamily="34" charset="-122"/>
              </a:rPr>
              <a:t>和</a:t>
            </a:r>
            <a:r>
              <a:rPr lang="zh-CN" altLang="en-US" sz="2000" dirty="0">
                <a:solidFill>
                  <a:srgbClr val="C00000"/>
                </a:solidFill>
                <a:latin typeface="微软雅黑" panose="020B0503020204020204" pitchFamily="34" charset="-122"/>
                <a:ea typeface="微软雅黑" panose="020B0503020204020204" pitchFamily="34" charset="-122"/>
              </a:rPr>
              <a:t>共产主义高级阶段</a:t>
            </a:r>
            <a:r>
              <a:rPr lang="zh-CN" altLang="en-US" sz="2000" dirty="0">
                <a:latin typeface="微软雅黑" panose="020B0503020204020204" pitchFamily="34" charset="-122"/>
                <a:ea typeface="微软雅黑" panose="020B0503020204020204" pitchFamily="34" charset="-122"/>
              </a:rPr>
              <a:t>论证了共产主义社会的本质特征和共产主义的优越性。</a:t>
            </a:r>
            <a:endParaRPr lang="zh-CN" altLang="en-US" sz="2000" dirty="0">
              <a:latin typeface="微软雅黑" panose="020B0503020204020204" pitchFamily="34" charset="-122"/>
              <a:ea typeface="微软雅黑" panose="020B0503020204020204" pitchFamily="34" charset="-122"/>
            </a:endParaRPr>
          </a:p>
        </p:txBody>
      </p:sp>
      <p:sp>
        <p:nvSpPr>
          <p:cNvPr id="5" name="椭圆 4"/>
          <p:cNvSpPr/>
          <p:nvPr/>
        </p:nvSpPr>
        <p:spPr>
          <a:xfrm>
            <a:off x="1129665" y="1641475"/>
            <a:ext cx="267335" cy="267335"/>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p>
            <a:pPr algn="ctr"/>
            <a:endParaRPr lang="zh-CN" altLang="en-US"/>
          </a:p>
        </p:txBody>
      </p:sp>
      <p:sp>
        <p:nvSpPr>
          <p:cNvPr id="6" name="椭圆 5"/>
          <p:cNvSpPr/>
          <p:nvPr/>
        </p:nvSpPr>
        <p:spPr>
          <a:xfrm>
            <a:off x="1129665" y="3223895"/>
            <a:ext cx="267335" cy="267335"/>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p>
            <a:pPr algn="ctr"/>
            <a:endParaRPr lang="zh-CN" altLang="en-US"/>
          </a:p>
        </p:txBody>
      </p:sp>
    </p:spTree>
  </p:cSld>
  <p:clrMapOvr>
    <a:masterClrMapping/>
  </p:clrMapOvr>
  <p:timing>
    <p:tnLst>
      <p:par>
        <p:cTn id="1" dur="indefinite" restart="never" nodeType="tmRoot"/>
      </p:par>
    </p:tnLst>
  </p:timing>
</p:sld>
</file>

<file path=ppt/tags/tag1.xml><?xml version="1.0" encoding="utf-8"?>
<p:tagLst xmlns:p="http://schemas.openxmlformats.org/presentationml/2006/main">
  <p:tag name="KSO_WM_DOC_GUID" val="{9a8658ce-e0fb-4042-9fc1-6678c1144d9f}"/>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Equity</Template>
  <TotalTime>0</TotalTime>
  <Words>7838</Words>
  <Application>WPS 演示</Application>
  <PresentationFormat>全屏显示(4:3)</PresentationFormat>
  <Paragraphs>357</Paragraphs>
  <Slides>45</Slides>
  <Notes>0</Notes>
  <HiddenSlides>0</HiddenSlides>
  <MMClips>2</MMClips>
  <ScaleCrop>false</ScaleCrop>
  <HeadingPairs>
    <vt:vector size="6" baseType="variant">
      <vt:variant>
        <vt:lpstr>已用的字体</vt:lpstr>
      </vt:variant>
      <vt:variant>
        <vt:i4>19</vt:i4>
      </vt:variant>
      <vt:variant>
        <vt:lpstr>主题</vt:lpstr>
      </vt:variant>
      <vt:variant>
        <vt:i4>1</vt:i4>
      </vt:variant>
      <vt:variant>
        <vt:lpstr>幻灯片标题</vt:lpstr>
      </vt:variant>
      <vt:variant>
        <vt:i4>45</vt:i4>
      </vt:variant>
    </vt:vector>
  </HeadingPairs>
  <TitlesOfParts>
    <vt:vector size="65" baseType="lpstr">
      <vt:lpstr>Arial</vt:lpstr>
      <vt:lpstr>宋体</vt:lpstr>
      <vt:lpstr>Wingdings</vt:lpstr>
      <vt:lpstr>微软雅黑</vt:lpstr>
      <vt:lpstr>隶书</vt:lpstr>
      <vt:lpstr>华文新魏</vt:lpstr>
      <vt:lpstr>Wingdings</vt:lpstr>
      <vt:lpstr>楷体</vt:lpstr>
      <vt:lpstr>Arial Unicode MS</vt:lpstr>
      <vt:lpstr>Calibri</vt:lpstr>
      <vt:lpstr>等线</vt:lpstr>
      <vt:lpstr>Helvetica</vt:lpstr>
      <vt:lpstr>华文行楷</vt:lpstr>
      <vt:lpstr>经典空叠黑</vt:lpstr>
      <vt:lpstr>黑体</vt:lpstr>
      <vt:lpstr>等线</vt:lpstr>
      <vt:lpstr>Arial</vt:lpstr>
      <vt:lpstr>Impact</vt:lpstr>
      <vt:lpstr>Calibri</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2．共产主义高级阶段的基本特征</vt:lpstr>
      <vt:lpstr>PowerPoint 演示文稿</vt:lpstr>
      <vt:lpstr>（二）共产主义有一个从低级到高级的发展过程，         是远大的理想</vt:lpstr>
      <vt:lpstr>PowerPoint 演示文稿</vt:lpstr>
      <vt:lpstr>1．发达的资本主义国家进入到共产主义所经历的发展阶段</vt:lpstr>
      <vt:lpstr>2．落后的国家在无产阶级革命胜利后进入共产主义经历的发展阶段</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二、凤凰涅槃，永不言败：      共产党人为实现共产主义理想的奋斗历程</vt:lpstr>
      <vt:lpstr>（一）历经艰辛，实现了人民解放和民族独立</vt:lpstr>
      <vt:lpstr>PowerPoint 演示文稿</vt:lpstr>
      <vt:lpstr>    （二）接续奋斗：顺利完成向             社会主义过渡</vt:lpstr>
      <vt:lpstr>（三）独立自主：初步探索中国社会主义道路建设</vt:lpstr>
      <vt:lpstr>（四）改革创新：建设中国特色社会主义</vt:lpstr>
      <vt:lpstr>PowerPoint 演示文稿</vt:lpstr>
      <vt:lpstr>PowerPoint 演示文稿</vt:lpstr>
      <vt:lpstr>三、志存高远，脚踏实地：       中国梦与共产主义远大理想</vt:lpstr>
      <vt:lpstr>“两个一百年”的中国梦</vt:lpstr>
      <vt:lpstr>（一）理性认识国际共产主义运动的曲折， 反对“共产主义虚无缥缈论”</vt:lpstr>
      <vt:lpstr>PowerPoint 演示文稿</vt:lpstr>
      <vt:lpstr>PowerPoint 演示文稿</vt:lpstr>
      <vt:lpstr>（二）中国梦是共产主义远大理想实现的阶段性目标，           两者统一于中国特色社会主义建设实践</vt:lpstr>
      <vt:lpstr>PowerPoint 演示文稿</vt:lpstr>
      <vt:lpstr>（三）中国梦与共产主义远大理想是中国共产党人精神之“钙”</vt:lpstr>
      <vt:lpstr>（四）青年必须把实现中国梦和共产主义远大理想           内化于心，外化于行</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GU</dc:creator>
  <cp:lastModifiedBy>honggang</cp:lastModifiedBy>
  <cp:revision>236</cp:revision>
  <dcterms:created xsi:type="dcterms:W3CDTF">2019-01-23T04:28:00Z</dcterms:created>
  <dcterms:modified xsi:type="dcterms:W3CDTF">2019-05-13T03:06:54Z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2052-11.1.0.8612</vt:lpwstr>
  </property>
</Properties>
</file>